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8288000" cy="10287000"/>
  <p:notesSz cx="18288000" cy="10287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5AED9F6-998B-BA96-B710-E7AFD43D880E}">
  <a:tblStyle styleId="{95AED9F6-998B-BA96-B710-E7AFD43D880E}" styleName="Table_0">
    <a:wholeTbl>
      <a:tcTxStyle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rgbClr val="FDEEE8"/>
          </a:solidFill>
        </a:fill>
      </a:tcStyle>
    </a:wholeTbl>
    <a:band1H>
      <a:tcStyle>
        <a:tcBdr/>
        <a:fill>
          <a:solidFill>
            <a:srgbClr val="FCDCC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CDCCE"/>
          </a:solidFill>
        </a:fill>
      </a:tcStyle>
    </a:band1V>
    <a:band2V>
      <a:tcStyle>
        <a:tcBdr/>
        <a:fill>
          <a:solidFill>
            <a:srgbClr val="FCDCCE"/>
          </a:solidFill>
        </a:fill>
      </a:tcStyle>
    </a:band2V>
    <a:lastCol>
      <a:tcTxStyle i="off" b="on"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i="off" b="on"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i="off" b="on"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i="off" b="on"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 /><Relationship Id="rId24" Type="http://schemas.openxmlformats.org/officeDocument/2006/relationships/tableStyles" Target="tableStyles.xml" /><Relationship Id="rId2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23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23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Vertical Text" preserve="0" showMasterPhAnim="0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/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0" name="Google Shape;70;p32"/>
          <p:cNvSpPr txBox="1"/>
          <p:nvPr>
            <p:ph type="body" idx="1"/>
          </p:nvPr>
        </p:nvSpPr>
        <p:spPr bwMode="auto"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1" name="Google Shape;71;p32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2" name="Google Shape;72;p32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32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Vertical Title and Text" preserve="0" showMasterPhAnim="0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/>
          <p:nvPr>
            <p:ph type="title"/>
          </p:nvPr>
        </p:nvSpPr>
        <p:spPr bwMode="auto"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6" name="Google Shape;76;p33"/>
          <p:cNvSpPr txBox="1"/>
          <p:nvPr>
            <p:ph type="body" idx="1"/>
          </p:nvPr>
        </p:nvSpPr>
        <p:spPr bwMode="auto"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7" name="Google Shape;77;p33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8" name="Google Shape;78;p33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" name="Google Shape;79;p33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24"/>
          <p:cNvSpPr txBox="1"/>
          <p:nvPr>
            <p:ph type="subTitle" idx="1"/>
          </p:nvPr>
        </p:nvSpPr>
        <p:spPr bwMode="auto">
          <a:xfrm>
            <a:off x="1371600" y="3886200"/>
            <a:ext cx="6400800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24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24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24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Content" preserve="0" showMasterPhAnim="0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/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25"/>
          <p:cNvSpPr txBox="1"/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25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5" name="Google Shape;25;p25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6" name="Google Shape;26;p25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" preserve="0" showMasterPhAnim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type="title"/>
          </p:nvPr>
        </p:nvSpPr>
        <p:spPr bwMode="auto"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9" name="Google Shape;29;p26"/>
          <p:cNvSpPr txBox="1"/>
          <p:nvPr>
            <p:ph type="body" idx="1"/>
          </p:nvPr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26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26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2" name="Google Shape;32;p26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wo Content" preserve="0" showMasterPhAnim="0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/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27"/>
          <p:cNvSpPr txBox="1"/>
          <p:nvPr>
            <p:ph type="body" idx="1"/>
          </p:nvPr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27"/>
          <p:cNvSpPr txBox="1"/>
          <p:nvPr>
            <p:ph type="body" idx="2"/>
          </p:nvPr>
        </p:nvSpPr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27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27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27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omparison" preserve="0" showMasterPhAnim="0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/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2" name="Google Shape;42;p28"/>
          <p:cNvSpPr txBox="1"/>
          <p:nvPr>
            <p:ph type="body" idx="1"/>
          </p:nvPr>
        </p:nvSpPr>
        <p:spPr bwMode="auto"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28"/>
          <p:cNvSpPr txBox="1"/>
          <p:nvPr>
            <p:ph type="body" idx="2"/>
          </p:nvPr>
        </p:nvSpPr>
        <p:spPr bwMode="auto"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28"/>
          <p:cNvSpPr txBox="1"/>
          <p:nvPr>
            <p:ph type="body" idx="3"/>
          </p:nvPr>
        </p:nvSpPr>
        <p:spPr bwMode="auto"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28"/>
          <p:cNvSpPr txBox="1"/>
          <p:nvPr>
            <p:ph type="body" idx="4"/>
          </p:nvPr>
        </p:nvSpPr>
        <p:spPr bwMode="auto"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46" name="Google Shape;46;p28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28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8" name="Google Shape;48;p28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/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29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29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29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ontent with Caption" preserve="0" showMasterPhAnim="0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/>
          <p:nvPr>
            <p:ph type="title"/>
          </p:nvPr>
        </p:nvSpPr>
        <p:spPr bwMode="auto"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6" name="Google Shape;56;p30"/>
          <p:cNvSpPr txBox="1"/>
          <p:nvPr>
            <p:ph type="body" idx="1"/>
          </p:nvPr>
        </p:nvSpPr>
        <p:spPr bwMode="auto"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99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57" name="Google Shape;57;p30"/>
          <p:cNvSpPr txBox="1"/>
          <p:nvPr>
            <p:ph type="body" idx="2"/>
          </p:nvPr>
        </p:nvSpPr>
        <p:spPr bwMode="auto"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30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30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30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Picture with Caption" preserve="0" showMasterPhAnim="0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/>
          <p:nvPr>
            <p:ph type="title"/>
          </p:nvPr>
        </p:nvSpPr>
        <p:spPr bwMode="auto"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31"/>
          <p:cNvSpPr/>
          <p:nvPr>
            <p:ph type="pic" idx="2"/>
          </p:nvPr>
        </p:nvSpPr>
        <p:spPr bwMode="auto"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/>
          <p:nvPr>
            <p:ph type="body" idx="1"/>
          </p:nvPr>
        </p:nvSpPr>
        <p:spPr bwMode="auto"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31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6" name="Google Shape;66;p31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31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22"/>
          <p:cNvSpPr txBox="1"/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799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22"/>
          <p:cNvSpPr txBox="1"/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22"/>
          <p:cNvSpPr txBox="1"/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22"/>
          <p:cNvSpPr txBox="1"/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16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 bwMode="auto">
          <a:xfrm>
            <a:off x="754634" y="2124289"/>
            <a:ext cx="9386572" cy="2357857"/>
            <a:chOff x="-75155" y="-473610"/>
            <a:chExt cx="12515429" cy="3143811"/>
          </a:xfrm>
        </p:grpSpPr>
        <p:sp>
          <p:nvSpPr>
            <p:cNvPr id="85" name="Google Shape;85;p1"/>
            <p:cNvSpPr txBox="1"/>
            <p:nvPr/>
          </p:nvSpPr>
          <p:spPr bwMode="auto">
            <a:xfrm>
              <a:off x="-75155" y="1562034"/>
              <a:ext cx="12467733" cy="1108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400" b="1" i="0" u="none" strike="noStrike" cap="none">
                  <a:solidFill>
                    <a:srgbClr val="000000"/>
                  </a:solidFill>
                  <a:latin typeface="Cambria"/>
                  <a:ea typeface="Cambria"/>
                  <a:cs typeface="Cambria"/>
                </a:rPr>
                <a:t>История Беларуси в контексте всемирной истории (подготовительный курс)</a:t>
              </a:r>
              <a:endParaRPr sz="24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86" name="Google Shape;86;p1"/>
            <p:cNvSpPr txBox="1"/>
            <p:nvPr/>
          </p:nvSpPr>
          <p:spPr bwMode="auto">
            <a:xfrm>
              <a:off x="-27459" y="-473610"/>
              <a:ext cx="12467733" cy="1231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6000" b="1" i="0" u="none" strike="noStrike" cap="none">
                  <a:solidFill>
                    <a:srgbClr val="000000"/>
                  </a:solidFill>
                  <a:latin typeface="Cambria"/>
                  <a:ea typeface="Cambria"/>
                  <a:cs typeface="Cambria"/>
                </a:rPr>
                <a:t>Внешняя политика ВКЛ</a:t>
              </a:r>
              <a:endParaRPr sz="6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endParaRPr>
            </a:p>
          </p:txBody>
        </p:sp>
        <p:cxnSp>
          <p:nvCxnSpPr>
            <p:cNvPr id="87" name="Google Shape;87;p1"/>
            <p:cNvCxnSpPr>
              <a:cxnSpLocks/>
            </p:cNvCxnSpPr>
            <p:nvPr/>
          </p:nvCxnSpPr>
          <p:spPr bwMode="auto">
            <a:xfrm>
              <a:off x="-75155" y="1113605"/>
              <a:ext cx="2058083" cy="0"/>
            </a:xfrm>
            <a:prstGeom prst="straightConnector1">
              <a:avLst/>
            </a:prstGeom>
            <a:noFill/>
            <a:ln w="152400" cap="flat" cmpd="sng">
              <a:solidFill>
                <a:srgbClr val="ED9F3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8" name="Google Shape;88;p1"/>
          <p:cNvSpPr txBox="1"/>
          <p:nvPr/>
        </p:nvSpPr>
        <p:spPr bwMode="auto">
          <a:xfrm>
            <a:off x="811000" y="7657680"/>
            <a:ext cx="4756684" cy="29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Ситник П.В.</a:t>
            </a:r>
            <a:endParaRPr sz="2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89" name="Google Shape;89;p1"/>
          <p:cNvSpPr txBox="1"/>
          <p:nvPr/>
        </p:nvSpPr>
        <p:spPr bwMode="auto">
          <a:xfrm>
            <a:off x="811000" y="8971598"/>
            <a:ext cx="4756684" cy="29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2025</a:t>
            </a:r>
            <a:r>
              <a:rPr lang="ru-RU" sz="18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 г.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90" name="Google Shape;90;p1"/>
          <p:cNvSpPr/>
          <p:nvPr/>
        </p:nvSpPr>
        <p:spPr bwMode="auto">
          <a:xfrm>
            <a:off x="0" y="0"/>
            <a:ext cx="109728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91" name="Google Shape;91;p1"/>
          <p:cNvPicPr/>
          <p:nvPr/>
        </p:nvPicPr>
        <p:blipFill>
          <a:blip r:embed="rId2">
            <a:alphaModFix/>
          </a:blip>
          <a:srcRect l="0" t="13232" r="0" b="0"/>
          <a:stretch/>
        </p:blipFill>
        <p:spPr bwMode="auto">
          <a:xfrm>
            <a:off x="10955264" y="1365807"/>
            <a:ext cx="7332736" cy="8921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36" name="Google Shape;236;p10"/>
          <p:cNvSpPr txBox="1"/>
          <p:nvPr/>
        </p:nvSpPr>
        <p:spPr bwMode="auto">
          <a:xfrm>
            <a:off x="151044" y="1578357"/>
            <a:ext cx="179832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  конце XII – начале XIII в. «натиск на восток» усилили </a:t>
            </a:r>
            <a:r>
              <a:rPr lang="ru-RU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немецкие рыцари-крестоносцы</a:t>
            </a:r>
            <a:r>
              <a:rPr lang="ru-R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 В устье Двины в 1201 г. ими был основан </a:t>
            </a:r>
            <a:r>
              <a:rPr lang="ru-RU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г. Рига</a:t>
            </a:r>
            <a:r>
              <a:rPr lang="ru-R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, который стал центром образованного в 1202 г. </a:t>
            </a:r>
            <a:r>
              <a:rPr lang="ru-RU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Ордена меченосцев</a:t>
            </a:r>
            <a:r>
              <a:rPr lang="ru-R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 Еще в начале XIII в. полоцкие князья противостояли Ордену меченосцев. Также смело боролись</a:t>
            </a:r>
            <a:endParaRPr/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 крестоносцами и литовцы. В  конце XIII  в. главными объектами экспансии крестоносцев стали граничившие с уже </a:t>
            </a:r>
            <a:r>
              <a:rPr lang="ru-RU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Тевтонским орденом </a:t>
            </a:r>
            <a:r>
              <a:rPr lang="ru-R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ВКЛ и Польша.</a:t>
            </a:r>
            <a:endParaRPr/>
          </a:p>
        </p:txBody>
      </p:sp>
      <p:sp>
        <p:nvSpPr>
          <p:cNvPr id="237" name="Google Shape;237;p10"/>
          <p:cNvSpPr txBox="1"/>
          <p:nvPr/>
        </p:nvSpPr>
        <p:spPr bwMode="auto">
          <a:xfrm>
            <a:off x="7943103" y="9745756"/>
            <a:ext cx="100389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Завоевания рыцарей-крестоносцев в Восточной Прибалтике в первой половине XIII в.</a:t>
            </a:r>
            <a:endParaRPr/>
          </a:p>
        </p:txBody>
      </p:sp>
      <p:pic>
        <p:nvPicPr>
          <p:cNvPr id="238" name="Google Shape;238;p1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43103" y="2949663"/>
            <a:ext cx="10038934" cy="67310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39" name="Google Shape;239;p10"/>
          <p:cNvSpPr/>
          <p:nvPr/>
        </p:nvSpPr>
        <p:spPr bwMode="auto">
          <a:xfrm>
            <a:off x="9525000" y="5372100"/>
            <a:ext cx="396378" cy="32359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206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0" name="Google Shape;240;p10"/>
          <p:cNvSpPr/>
          <p:nvPr/>
        </p:nvSpPr>
        <p:spPr bwMode="auto">
          <a:xfrm>
            <a:off x="8305800" y="7353300"/>
            <a:ext cx="396378" cy="32359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1" name="Google Shape;241;p10"/>
          <p:cNvSpPr/>
          <p:nvPr/>
        </p:nvSpPr>
        <p:spPr bwMode="auto">
          <a:xfrm>
            <a:off x="12947696" y="3390900"/>
            <a:ext cx="396378" cy="32359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2" name="Google Shape;242;p10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Борьба с крестоносцами</a:t>
            </a:r>
            <a:endParaRPr sz="6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243" name="Google Shape;243;p10"/>
          <p:cNvGraphicFramePr>
            <a:graphicFrameLocks xmlns:a="http://schemas.openxmlformats.org/drawingml/2006/main"/>
          </p:cNvGraphicFramePr>
          <p:nvPr/>
        </p:nvGraphicFramePr>
        <p:xfrm>
          <a:off x="151044" y="2784853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{95AED9F6-998B-BA96-B710-E7AFD43D880E}</a:tableStyleId>
                <a:noFill/>
              </a:tblPr>
              <a:tblGrid>
                <a:gridCol w="1068150"/>
                <a:gridCol w="6553200"/>
              </a:tblGrid>
              <a:tr h="370850">
                <a:tc gridSpan="2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 u="none" strike="noStrike" cap="non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Борьба с крестоносцами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70850"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 u="none" strike="noStrike" cap="non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1236 г.</a:t>
                      </a:r>
                      <a:endParaRPr sz="2000" b="1" u="none" strike="noStrike" cap="none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Литовцы нанесли тяжёлое поражение крестоносцами в </a:t>
                      </a:r>
                      <a:r>
                        <a:rPr lang="ru-RU" sz="2000" b="1" u="none" strike="noStrike" cap="non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битве при Сауле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1242 г.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Новгородский князь </a:t>
                      </a: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Александр Невский </a:t>
                      </a: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одержал победу над крестоносцами в битве на </a:t>
                      </a: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Чудском озере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44" name="Google Shape;244;p10"/>
          <p:cNvSpPr txBox="1"/>
          <p:nvPr/>
        </p:nvSpPr>
        <p:spPr bwMode="auto">
          <a:xfrm>
            <a:off x="3683696" y="9771245"/>
            <a:ext cx="259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Александр Невский</a:t>
            </a:r>
            <a:endParaRPr/>
          </a:p>
        </p:txBody>
      </p:sp>
      <p:pic>
        <p:nvPicPr>
          <p:cNvPr id="245" name="Google Shape;245;p10"/>
          <p:cNvPicPr/>
          <p:nvPr/>
        </p:nvPicPr>
        <p:blipFill>
          <a:blip r:embed="rId3">
            <a:alphaModFix/>
          </a:blip>
          <a:srcRect l="14658" t="23896" r="20019" b="12379"/>
          <a:stretch/>
        </p:blipFill>
        <p:spPr bwMode="auto">
          <a:xfrm>
            <a:off x="245141" y="4686502"/>
            <a:ext cx="4360749" cy="56571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0" name="Google Shape;250;p1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1353801" y="1554174"/>
            <a:ext cx="6789333" cy="871826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1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52" name="Google Shape;252;p11"/>
          <p:cNvSpPr txBox="1"/>
          <p:nvPr/>
        </p:nvSpPr>
        <p:spPr bwMode="auto">
          <a:xfrm>
            <a:off x="6781799" y="9713872"/>
            <a:ext cx="4724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Великое Княжество Литовское в XIV-XV вв.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53" name="Google Shape;253;p11"/>
          <p:cNvSpPr/>
          <p:nvPr/>
        </p:nvSpPr>
        <p:spPr bwMode="auto">
          <a:xfrm>
            <a:off x="12877799" y="4000500"/>
            <a:ext cx="396378" cy="32359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4" name="Google Shape;254;p11"/>
          <p:cNvSpPr/>
          <p:nvPr/>
        </p:nvSpPr>
        <p:spPr bwMode="auto">
          <a:xfrm>
            <a:off x="12115800" y="4000500"/>
            <a:ext cx="396378" cy="32359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5" name="Google Shape;255;p11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Борьба с крестоносцами</a:t>
            </a:r>
            <a:endParaRPr sz="60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256" name="Google Shape;256;p11"/>
          <p:cNvGraphicFramePr>
            <a:graphicFrameLocks xmlns:a="http://schemas.openxmlformats.org/drawingml/2006/main"/>
          </p:cNvGraphicFramePr>
          <p:nvPr/>
        </p:nvGraphicFramePr>
        <p:xfrm>
          <a:off x="245140" y="169825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{95AED9F6-998B-BA96-B710-E7AFD43D880E}</a:tableStyleId>
                <a:noFill/>
              </a:tblPr>
              <a:tblGrid>
                <a:gridCol w="1520853"/>
                <a:gridCol w="9330570"/>
              </a:tblGrid>
              <a:tr h="745333">
                <a:tc gridSpan="2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Борьба с крестоносцами</a:t>
                      </a:r>
                      <a:endParaRPr sz="2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1132092"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1284 г.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Крестоносцы атаковали </a:t>
                      </a: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Городню</a:t>
                      </a: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, которая в последующем вместе со всем Понёманьем почти ежегодно подвергалась их нападениям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1132092"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1314 г.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Атака тевтонской армии на </a:t>
                      </a: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Новогородок</a:t>
                      </a: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, которая была отбита благодаря успешным действиям старосты </a:t>
                      </a: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Давида Городенского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57" name="Google Shape;257;p11"/>
          <p:cNvSpPr txBox="1"/>
          <p:nvPr/>
        </p:nvSpPr>
        <p:spPr bwMode="auto">
          <a:xfrm flipH="0" flipV="0">
            <a:off x="5448226" y="7185771"/>
            <a:ext cx="2667251" cy="155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Давид Городенский. Худ. В.Н.Кислый. 1982 г.</a:t>
            </a:r>
            <a:endParaRPr sz="2000"/>
          </a:p>
        </p:txBody>
      </p:sp>
      <p:pic>
        <p:nvPicPr>
          <p:cNvPr id="258" name="Google Shape;258;p11"/>
          <p:cNvPicPr/>
          <p:nvPr/>
        </p:nvPicPr>
        <p:blipFill>
          <a:blip r:embed="rId3">
            <a:alphaModFix/>
          </a:blip>
          <a:srcRect l="15659" t="11638" r="13876" b="12316"/>
          <a:stretch/>
        </p:blipFill>
        <p:spPr bwMode="auto">
          <a:xfrm flipH="0" flipV="0">
            <a:off x="457200" y="4776507"/>
            <a:ext cx="4474821" cy="53011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3" name="Google Shape;263;p1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45140" y="4678895"/>
            <a:ext cx="3735155" cy="530409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64" name="Google Shape;264;p1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flipH="0" flipV="0">
            <a:off x="10562977" y="1698257"/>
            <a:ext cx="7479882" cy="75185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65" name="Google Shape;265;p12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66" name="Google Shape;266;p12"/>
          <p:cNvSpPr txBox="1"/>
          <p:nvPr/>
        </p:nvSpPr>
        <p:spPr bwMode="auto">
          <a:xfrm>
            <a:off x="4568198" y="9697159"/>
            <a:ext cx="4724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Великое Княжество Литовское в XIV в.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67" name="Google Shape;267;p12"/>
          <p:cNvSpPr/>
          <p:nvPr/>
        </p:nvSpPr>
        <p:spPr bwMode="auto">
          <a:xfrm>
            <a:off x="10820400" y="3862338"/>
            <a:ext cx="396378" cy="32359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8" name="Google Shape;268;p12"/>
          <p:cNvSpPr/>
          <p:nvPr/>
        </p:nvSpPr>
        <p:spPr bwMode="auto">
          <a:xfrm>
            <a:off x="12801600" y="3390900"/>
            <a:ext cx="396378" cy="32359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9" name="Google Shape;269;p12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Борьба с крестоносцами</a:t>
            </a:r>
            <a:endParaRPr sz="60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270" name="Google Shape;270;p12"/>
          <p:cNvGraphicFramePr>
            <a:graphicFrameLocks xmlns:a="http://schemas.openxmlformats.org/drawingml/2006/main"/>
          </p:cNvGraphicFramePr>
          <p:nvPr/>
        </p:nvGraphicFramePr>
        <p:xfrm>
          <a:off x="245141" y="1127125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{95AED9F6-998B-BA96-B710-E7AFD43D880E}</a:tableStyleId>
                <a:noFill/>
              </a:tblPr>
              <a:tblGrid>
                <a:gridCol w="2407022"/>
                <a:gridCol w="7505907"/>
              </a:tblGrid>
              <a:tr h="644744">
                <a:tc gridSpan="2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Борьба с крестоносцами</a:t>
                      </a:r>
                      <a:endParaRPr sz="2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1397511"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1326 г.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Первый совместный военный поход ВКЛ и Польского Королевства против восточногерманского маркграфства Бранденбург, завершившийся победой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979307"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1348 г.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Победа Тевтонского ордена над армией </a:t>
                      </a: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Ольгерда</a:t>
                      </a: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 в </a:t>
                      </a: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битве на реке Стреве</a:t>
                      </a:r>
                      <a:r>
                        <a:rPr lang="ru-RU" sz="2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 под Ковно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979307"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Вторая половина XIV в.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b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Центром обороны в Белорусском Подвинье стал </a:t>
                      </a: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Полоцк </a:t>
                      </a:r>
                      <a:r>
                        <a:rPr lang="ru-RU" sz="2000" b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во главе с князем </a:t>
                      </a:r>
                      <a:r>
                        <a:rPr lang="ru-RU" sz="2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Андреем Ольгердовичем</a:t>
                      </a:r>
                      <a:endParaRPr sz="2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71" name="Google Shape;271;p12"/>
          <p:cNvSpPr txBox="1"/>
          <p:nvPr/>
        </p:nvSpPr>
        <p:spPr bwMode="auto">
          <a:xfrm>
            <a:off x="2646795" y="6014457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Ольгерд</a:t>
            </a:r>
            <a:endParaRPr/>
          </a:p>
        </p:txBody>
      </p:sp>
      <p:pic>
        <p:nvPicPr>
          <p:cNvPr id="272" name="Google Shape;272;p12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flipH="0" flipV="0">
            <a:off x="5534337" y="4902573"/>
            <a:ext cx="3102224" cy="44738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73" name="Google Shape;273;p12"/>
          <p:cNvSpPr txBox="1"/>
          <p:nvPr/>
        </p:nvSpPr>
        <p:spPr bwMode="auto">
          <a:xfrm>
            <a:off x="3271006" y="6344253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Андрей Полоцкий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8" name="Google Shape;278;p13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79" name="Google Shape;279;p13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Борьба с крестоносцами</a:t>
            </a:r>
            <a:endParaRPr sz="60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80" name="Google Shape;280;p13"/>
          <p:cNvSpPr txBox="1"/>
          <p:nvPr/>
        </p:nvSpPr>
        <p:spPr bwMode="auto">
          <a:xfrm>
            <a:off x="151044" y="1638299"/>
            <a:ext cx="18137063" cy="167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Заключение Кревской унии изменило баланс сил в пользу ВКЛ и Польши. В 1408 г. Витовт встретился с Ягайло в Новогородке, где было принято решение начать войну против Тевтонского ордена. В конце лета 1409 г. крестоносцы вторглись в Польшу, а войска ВКЛ заняли Жемойтию. Началась кровопролитная война </a:t>
            </a:r>
            <a:r>
              <a:rPr lang="ru-RU" sz="26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1409-1411 гг.</a:t>
            </a: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,</a:t>
            </a:r>
            <a:r>
              <a:rPr lang="ru-RU" sz="26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вошедшая в  историю как </a:t>
            </a:r>
            <a:r>
              <a:rPr lang="ru-RU" sz="26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«Великая война»</a:t>
            </a: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,</a:t>
            </a:r>
            <a:r>
              <a:rPr lang="ru-RU" sz="26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центральным сражением которой стала </a:t>
            </a:r>
            <a:r>
              <a:rPr lang="ru-RU" sz="26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Грюнвальдская битва</a:t>
            </a: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</a:t>
            </a:r>
            <a:endParaRPr sz="2000"/>
          </a:p>
        </p:txBody>
      </p:sp>
      <p:sp>
        <p:nvSpPr>
          <p:cNvPr id="281" name="Google Shape;281;p13"/>
          <p:cNvSpPr txBox="1"/>
          <p:nvPr/>
        </p:nvSpPr>
        <p:spPr bwMode="auto">
          <a:xfrm>
            <a:off x="6024523" y="9726141"/>
            <a:ext cx="990600" cy="34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Витовт</a:t>
            </a:r>
            <a:endParaRPr/>
          </a:p>
        </p:txBody>
      </p:sp>
      <p:pic>
        <p:nvPicPr>
          <p:cNvPr id="282" name="Google Shape;282;p1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12804154" y="3599889"/>
            <a:ext cx="5207190" cy="64740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3" name="Google Shape;283;p13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flipH="0" flipV="0">
            <a:off x="1011330" y="3958272"/>
            <a:ext cx="4214845" cy="594176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4" name="Google Shape;284;p13"/>
          <p:cNvSpPr txBox="1"/>
          <p:nvPr/>
        </p:nvSpPr>
        <p:spPr bwMode="auto">
          <a:xfrm>
            <a:off x="11185590" y="9735410"/>
            <a:ext cx="990600" cy="34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Ягайло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9" name="Google Shape;289;p14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0" name="Google Shape;290;p14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Грюнвальдская битва и её значение</a:t>
            </a:r>
            <a:endParaRPr sz="60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91" name="Google Shape;291;p14"/>
          <p:cNvSpPr txBox="1"/>
          <p:nvPr/>
        </p:nvSpPr>
        <p:spPr bwMode="auto">
          <a:xfrm>
            <a:off x="151045" y="1638300"/>
            <a:ext cx="181369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Грюнвальдская битва </a:t>
            </a:r>
            <a:r>
              <a:rPr lang="ru-RU" sz="20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состоялась </a:t>
            </a:r>
            <a:r>
              <a:rPr lang="ru-RU" sz="20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15 июля 1410 г. </a:t>
            </a:r>
            <a:r>
              <a:rPr lang="ru-RU" sz="20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Она стала одним из крупнейших сражений XV в. В ней с обеих сторон приняло участие от 45 до 60 тыс. человек.</a:t>
            </a:r>
            <a:endParaRPr/>
          </a:p>
        </p:txBody>
      </p:sp>
      <p:sp>
        <p:nvSpPr>
          <p:cNvPr id="292" name="Google Shape;292;p14"/>
          <p:cNvSpPr txBox="1"/>
          <p:nvPr/>
        </p:nvSpPr>
        <p:spPr bwMode="auto">
          <a:xfrm>
            <a:off x="5715000" y="9726140"/>
            <a:ext cx="3034014" cy="35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Великая война 1409-1411 гг.</a:t>
            </a:r>
            <a:endParaRPr/>
          </a:p>
        </p:txBody>
      </p:sp>
      <p:pic>
        <p:nvPicPr>
          <p:cNvPr id="293" name="Google Shape;293;p1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8749015" y="2476500"/>
            <a:ext cx="9290751" cy="75974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4" name="Google Shape;294;p14"/>
          <p:cNvSpPr/>
          <p:nvPr/>
        </p:nvSpPr>
        <p:spPr bwMode="auto">
          <a:xfrm>
            <a:off x="12954000" y="5448300"/>
            <a:ext cx="360262" cy="31115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95" name="Google Shape;295;p14"/>
          <p:cNvSpPr/>
          <p:nvPr/>
        </p:nvSpPr>
        <p:spPr bwMode="auto">
          <a:xfrm>
            <a:off x="12801600" y="4991100"/>
            <a:ext cx="1524000" cy="413056"/>
          </a:xfrm>
          <a:prstGeom prst="wedgeRectCallout">
            <a:avLst>
              <a:gd name="adj1" fmla="val -29775"/>
              <a:gd name="adj2" fmla="val 67815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Грюнвальд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296" name="Google Shape;296;p14"/>
          <p:cNvGrpSpPr/>
          <p:nvPr/>
        </p:nvGrpSpPr>
        <p:grpSpPr bwMode="auto">
          <a:xfrm>
            <a:off x="251632" y="2487641"/>
            <a:ext cx="8203169" cy="7097042"/>
            <a:chOff x="3398" y="11141"/>
            <a:chExt cx="8203169" cy="7097042"/>
          </a:xfrm>
        </p:grpSpPr>
        <p:sp>
          <p:nvSpPr>
            <p:cNvPr id="297" name="Google Shape;297;p14"/>
            <p:cNvSpPr/>
            <p:nvPr/>
          </p:nvSpPr>
          <p:spPr bwMode="auto">
            <a:xfrm>
              <a:off x="7333122" y="2008600"/>
              <a:ext cx="524067" cy="476888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8" name="Google Shape;298;p14"/>
            <p:cNvSpPr/>
            <p:nvPr/>
          </p:nvSpPr>
          <p:spPr bwMode="auto">
            <a:xfrm>
              <a:off x="7333122" y="2008600"/>
              <a:ext cx="524067" cy="349398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9" name="Google Shape;299;p14"/>
            <p:cNvSpPr/>
            <p:nvPr/>
          </p:nvSpPr>
          <p:spPr bwMode="auto">
            <a:xfrm>
              <a:off x="7333122" y="2008600"/>
              <a:ext cx="524067" cy="221909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0" name="Google Shape;300;p14"/>
            <p:cNvSpPr/>
            <p:nvPr/>
          </p:nvSpPr>
          <p:spPr bwMode="auto">
            <a:xfrm>
              <a:off x="7333122" y="2008600"/>
              <a:ext cx="524067" cy="94419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1" name="Google Shape;301;p14"/>
            <p:cNvSpPr/>
            <p:nvPr/>
          </p:nvSpPr>
          <p:spPr bwMode="auto">
            <a:xfrm>
              <a:off x="4104983" y="735471"/>
              <a:ext cx="2354693" cy="6134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2" name="Google Shape;302;p14"/>
            <p:cNvSpPr/>
            <p:nvPr/>
          </p:nvSpPr>
          <p:spPr bwMode="auto">
            <a:xfrm>
              <a:off x="352776" y="2008600"/>
              <a:ext cx="524067" cy="476888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3" name="Google Shape;303;p14"/>
            <p:cNvSpPr/>
            <p:nvPr/>
          </p:nvSpPr>
          <p:spPr bwMode="auto">
            <a:xfrm>
              <a:off x="352776" y="2008600"/>
              <a:ext cx="524067" cy="349398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4" name="Google Shape;304;p14"/>
            <p:cNvSpPr/>
            <p:nvPr/>
          </p:nvSpPr>
          <p:spPr bwMode="auto">
            <a:xfrm>
              <a:off x="352776" y="2008600"/>
              <a:ext cx="524067" cy="221909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5" name="Google Shape;305;p14"/>
            <p:cNvSpPr/>
            <p:nvPr/>
          </p:nvSpPr>
          <p:spPr bwMode="auto">
            <a:xfrm>
              <a:off x="352776" y="2008600"/>
              <a:ext cx="524067" cy="94419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14"/>
            <p:cNvSpPr/>
            <p:nvPr/>
          </p:nvSpPr>
          <p:spPr bwMode="auto">
            <a:xfrm>
              <a:off x="1750289" y="735471"/>
              <a:ext cx="2354693" cy="6134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7" name="Google Shape;307;p14"/>
            <p:cNvSpPr/>
            <p:nvPr/>
          </p:nvSpPr>
          <p:spPr bwMode="auto">
            <a:xfrm>
              <a:off x="1528416" y="11141"/>
              <a:ext cx="5153132" cy="724329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8" name="Google Shape;308;p14"/>
            <p:cNvSpPr txBox="1"/>
            <p:nvPr/>
          </p:nvSpPr>
          <p:spPr bwMode="auto">
            <a:xfrm>
              <a:off x="1528416" y="11141"/>
              <a:ext cx="5153132" cy="724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mbria"/>
                <a:buNone/>
                <a:defRPr/>
              </a:pPr>
              <a:r>
                <a:rPr lang="ru-RU" sz="24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Противоборствующие стороны в Грюнвальдской битве</a:t>
              </a: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09" name="Google Shape;309;p14"/>
            <p:cNvSpPr/>
            <p:nvPr/>
          </p:nvSpPr>
          <p:spPr bwMode="auto">
            <a:xfrm>
              <a:off x="3398" y="1348964"/>
              <a:ext cx="3493781" cy="659635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0" name="Google Shape;310;p14"/>
            <p:cNvSpPr txBox="1"/>
            <p:nvPr/>
          </p:nvSpPr>
          <p:spPr bwMode="auto">
            <a:xfrm>
              <a:off x="3398" y="1348964"/>
              <a:ext cx="3493781" cy="659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армия крестоносцев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11" name="Google Shape;311;p14"/>
            <p:cNvSpPr/>
            <p:nvPr/>
          </p:nvSpPr>
          <p:spPr bwMode="auto">
            <a:xfrm>
              <a:off x="876843" y="2622093"/>
              <a:ext cx="2921392" cy="661403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2" name="Google Shape;312;p14"/>
            <p:cNvSpPr txBox="1"/>
            <p:nvPr/>
          </p:nvSpPr>
          <p:spPr bwMode="auto">
            <a:xfrm>
              <a:off x="876843" y="2622093"/>
              <a:ext cx="2921392" cy="66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немцы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13" name="Google Shape;313;p14"/>
            <p:cNvSpPr/>
            <p:nvPr/>
          </p:nvSpPr>
          <p:spPr bwMode="auto">
            <a:xfrm>
              <a:off x="876843" y="3896988"/>
              <a:ext cx="2921392" cy="661403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4" name="Google Shape;314;p14"/>
            <p:cNvSpPr txBox="1"/>
            <p:nvPr/>
          </p:nvSpPr>
          <p:spPr bwMode="auto">
            <a:xfrm>
              <a:off x="876843" y="3896988"/>
              <a:ext cx="2921392" cy="66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французы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15" name="Google Shape;315;p14"/>
            <p:cNvSpPr/>
            <p:nvPr/>
          </p:nvSpPr>
          <p:spPr bwMode="auto">
            <a:xfrm>
              <a:off x="876843" y="5171884"/>
              <a:ext cx="2921392" cy="661403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6" name="Google Shape;316;p14"/>
            <p:cNvSpPr txBox="1"/>
            <p:nvPr/>
          </p:nvSpPr>
          <p:spPr bwMode="auto">
            <a:xfrm>
              <a:off x="876843" y="5171884"/>
              <a:ext cx="2921392" cy="66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англичане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17" name="Google Shape;317;p14"/>
            <p:cNvSpPr/>
            <p:nvPr/>
          </p:nvSpPr>
          <p:spPr bwMode="auto">
            <a:xfrm>
              <a:off x="876843" y="6446780"/>
              <a:ext cx="2921392" cy="661403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8" name="Google Shape;318;p14"/>
            <p:cNvSpPr txBox="1"/>
            <p:nvPr/>
          </p:nvSpPr>
          <p:spPr bwMode="auto">
            <a:xfrm>
              <a:off x="876843" y="6446780"/>
              <a:ext cx="2921392" cy="66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чехи и др.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19" name="Google Shape;319;p14"/>
            <p:cNvSpPr/>
            <p:nvPr/>
          </p:nvSpPr>
          <p:spPr bwMode="auto">
            <a:xfrm>
              <a:off x="4712786" y="1348964"/>
              <a:ext cx="3493781" cy="659635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0" name="Google Shape;320;p14"/>
            <p:cNvSpPr txBox="1"/>
            <p:nvPr/>
          </p:nvSpPr>
          <p:spPr bwMode="auto">
            <a:xfrm>
              <a:off x="4712786" y="1348964"/>
              <a:ext cx="3493781" cy="659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союзные войска ВКЛ и Польши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1" name="Google Shape;321;p14"/>
            <p:cNvSpPr/>
            <p:nvPr/>
          </p:nvSpPr>
          <p:spPr bwMode="auto">
            <a:xfrm>
              <a:off x="4411729" y="2622093"/>
              <a:ext cx="2921392" cy="661403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2" name="Google Shape;322;p14"/>
            <p:cNvSpPr txBox="1"/>
            <p:nvPr/>
          </p:nvSpPr>
          <p:spPr bwMode="auto">
            <a:xfrm>
              <a:off x="4411729" y="2622093"/>
              <a:ext cx="2921392" cy="66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40 хоругвей ВКЛ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3" name="Google Shape;323;p14"/>
            <p:cNvSpPr/>
            <p:nvPr/>
          </p:nvSpPr>
          <p:spPr bwMode="auto">
            <a:xfrm>
              <a:off x="4411729" y="3896988"/>
              <a:ext cx="2921392" cy="661403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4" name="Google Shape;324;p14"/>
            <p:cNvSpPr txBox="1"/>
            <p:nvPr/>
          </p:nvSpPr>
          <p:spPr bwMode="auto">
            <a:xfrm>
              <a:off x="4411729" y="3896988"/>
              <a:ext cx="2921392" cy="66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51 польская хоругвь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5" name="Google Shape;325;p14"/>
            <p:cNvSpPr/>
            <p:nvPr/>
          </p:nvSpPr>
          <p:spPr bwMode="auto">
            <a:xfrm>
              <a:off x="4411729" y="5171884"/>
              <a:ext cx="2921392" cy="661403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6" name="Google Shape;326;p14"/>
            <p:cNvSpPr txBox="1"/>
            <p:nvPr/>
          </p:nvSpPr>
          <p:spPr bwMode="auto">
            <a:xfrm>
              <a:off x="4411729" y="5171884"/>
              <a:ext cx="2921392" cy="66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татары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7" name="Google Shape;327;p14"/>
            <p:cNvSpPr/>
            <p:nvPr/>
          </p:nvSpPr>
          <p:spPr bwMode="auto">
            <a:xfrm>
              <a:off x="4411729" y="6446780"/>
              <a:ext cx="2921392" cy="661403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8" name="Google Shape;328;p14"/>
            <p:cNvSpPr txBox="1"/>
            <p:nvPr/>
          </p:nvSpPr>
          <p:spPr bwMode="auto">
            <a:xfrm>
              <a:off x="4411729" y="6446780"/>
              <a:ext cx="2921392" cy="661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чехи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3" name="Google Shape;333;p15"/>
          <p:cNvSpPr/>
          <p:nvPr/>
        </p:nvSpPr>
        <p:spPr bwMode="auto">
          <a:xfrm flipH="0" flipV="0">
            <a:off x="0" y="0"/>
            <a:ext cx="18288000" cy="1050551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4" tIns="91424" rIns="91424" bIns="914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34" name="Google Shape;334;p15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Грюнвальдская битва и её значение</a:t>
            </a:r>
            <a:endParaRPr sz="60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35" name="Google Shape;335;p15"/>
          <p:cNvSpPr txBox="1"/>
          <p:nvPr/>
        </p:nvSpPr>
        <p:spPr bwMode="auto">
          <a:xfrm flipH="0" flipV="0">
            <a:off x="161340" y="1127125"/>
            <a:ext cx="18137243" cy="128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  результате войска ВКЛ и Польши окружили и уничтожили силы Тевтонского ордена. Поражение крестоносцев при Грюнвальде дало союзным войскам возможность продвинуться вглубь земель Тевтонского ордена и осадить его столицу Мальборк. Но захватить город не удалось. </a:t>
            </a:r>
            <a:r>
              <a:rPr lang="ru-RU" sz="26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1 февраля 1411 г. </a:t>
            </a: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 </a:t>
            </a:r>
            <a:r>
              <a:rPr lang="ru-RU" sz="26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Торуни</a:t>
            </a: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был заключён мирный договор. </a:t>
            </a:r>
            <a:endParaRPr sz="2000"/>
          </a:p>
        </p:txBody>
      </p:sp>
      <p:sp>
        <p:nvSpPr>
          <p:cNvPr id="336" name="Google Shape;336;p15"/>
          <p:cNvSpPr txBox="1"/>
          <p:nvPr/>
        </p:nvSpPr>
        <p:spPr bwMode="auto">
          <a:xfrm>
            <a:off x="5715000" y="9726140"/>
            <a:ext cx="3034014" cy="35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Великая война 1409-1411 гг.</a:t>
            </a:r>
            <a:endParaRPr/>
          </a:p>
        </p:txBody>
      </p:sp>
      <p:pic>
        <p:nvPicPr>
          <p:cNvPr id="337" name="Google Shape;337;p1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8918223" y="3683933"/>
            <a:ext cx="7303724" cy="63992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38" name="Google Shape;338;p15"/>
          <p:cNvSpPr/>
          <p:nvPr/>
        </p:nvSpPr>
        <p:spPr bwMode="auto">
          <a:xfrm>
            <a:off x="11582400" y="4224898"/>
            <a:ext cx="360262" cy="31115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39" name="Google Shape;339;p15"/>
          <p:cNvSpPr/>
          <p:nvPr/>
        </p:nvSpPr>
        <p:spPr bwMode="auto">
          <a:xfrm>
            <a:off x="11582400" y="3811842"/>
            <a:ext cx="1524000" cy="413056"/>
          </a:xfrm>
          <a:prstGeom prst="wedgeRectCallout">
            <a:avLst>
              <a:gd name="adj1" fmla="val -29775"/>
              <a:gd name="adj2" fmla="val 67815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Мальборк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40" name="Google Shape;340;p15"/>
          <p:cNvSpPr/>
          <p:nvPr/>
        </p:nvSpPr>
        <p:spPr bwMode="auto">
          <a:xfrm>
            <a:off x="11049000" y="6362700"/>
            <a:ext cx="360262" cy="31115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1" name="Google Shape;341;p15"/>
          <p:cNvSpPr/>
          <p:nvPr/>
        </p:nvSpPr>
        <p:spPr bwMode="auto">
          <a:xfrm>
            <a:off x="11000531" y="5949644"/>
            <a:ext cx="1115269" cy="413056"/>
          </a:xfrm>
          <a:prstGeom prst="wedgeRectCallout">
            <a:avLst>
              <a:gd name="adj1" fmla="val -29775"/>
              <a:gd name="adj2" fmla="val 67815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Торунь</a:t>
            </a:r>
            <a:endParaRPr/>
          </a:p>
        </p:txBody>
      </p:sp>
      <p:grpSp>
        <p:nvGrpSpPr>
          <p:cNvPr id="342" name="Google Shape;342;p15"/>
          <p:cNvGrpSpPr/>
          <p:nvPr/>
        </p:nvGrpSpPr>
        <p:grpSpPr bwMode="auto">
          <a:xfrm>
            <a:off x="358223" y="2701850"/>
            <a:ext cx="8388711" cy="3755925"/>
            <a:chOff x="2080" y="216081"/>
            <a:chExt cx="8388711" cy="3755925"/>
          </a:xfrm>
        </p:grpSpPr>
        <p:sp>
          <p:nvSpPr>
            <p:cNvPr id="343" name="Google Shape;343;p15"/>
            <p:cNvSpPr/>
            <p:nvPr/>
          </p:nvSpPr>
          <p:spPr bwMode="auto">
            <a:xfrm>
              <a:off x="2080" y="216081"/>
              <a:ext cx="6472035" cy="61693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4" name="Google Shape;344;p15"/>
            <p:cNvSpPr txBox="1"/>
            <p:nvPr/>
          </p:nvSpPr>
          <p:spPr bwMode="auto">
            <a:xfrm>
              <a:off x="20149" y="234150"/>
              <a:ext cx="6435897" cy="580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mbria"/>
                <a:buNone/>
                <a:defRPr/>
              </a:pPr>
              <a:r>
                <a:rPr lang="ru-RU" sz="24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Последствия Грюнвальдской битвы</a:t>
              </a: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45" name="Google Shape;345;p15"/>
            <p:cNvSpPr/>
            <p:nvPr/>
          </p:nvSpPr>
          <p:spPr bwMode="auto">
            <a:xfrm>
              <a:off x="649283" y="833013"/>
              <a:ext cx="647203" cy="60609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6" name="Google Shape;346;p15"/>
            <p:cNvSpPr/>
            <p:nvPr/>
          </p:nvSpPr>
          <p:spPr bwMode="auto">
            <a:xfrm>
              <a:off x="1296486" y="1071214"/>
              <a:ext cx="7094304" cy="73579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7" name="Google Shape;347;p15"/>
            <p:cNvSpPr txBox="1"/>
            <p:nvPr/>
          </p:nvSpPr>
          <p:spPr bwMode="auto">
            <a:xfrm>
              <a:off x="1318038" y="1092765"/>
              <a:ext cx="7051202" cy="692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подорвала военное и экономическое положение Тевтонского ордена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48" name="Google Shape;348;p15"/>
            <p:cNvSpPr/>
            <p:nvPr/>
          </p:nvSpPr>
          <p:spPr bwMode="auto">
            <a:xfrm>
              <a:off x="649283" y="833013"/>
              <a:ext cx="647203" cy="15800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9" name="Google Shape;349;p15"/>
            <p:cNvSpPr/>
            <p:nvPr/>
          </p:nvSpPr>
          <p:spPr bwMode="auto">
            <a:xfrm>
              <a:off x="1296486" y="2045208"/>
              <a:ext cx="7094304" cy="735793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0" name="Google Shape;350;p15"/>
            <p:cNvSpPr txBox="1"/>
            <p:nvPr/>
          </p:nvSpPr>
          <p:spPr bwMode="auto">
            <a:xfrm>
              <a:off x="1318038" y="2066759"/>
              <a:ext cx="7051202" cy="692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государства крестоносцев уже не могли проводить прежнюю агрессивную внешнюю политику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51" name="Google Shape;351;p15"/>
            <p:cNvSpPr/>
            <p:nvPr/>
          </p:nvSpPr>
          <p:spPr bwMode="auto">
            <a:xfrm>
              <a:off x="649283" y="833013"/>
              <a:ext cx="647203" cy="266259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52" name="Google Shape;352;p15"/>
            <p:cNvSpPr/>
            <p:nvPr/>
          </p:nvSpPr>
          <p:spPr bwMode="auto">
            <a:xfrm>
              <a:off x="1296486" y="3019202"/>
              <a:ext cx="7094304" cy="952804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3" name="Google Shape;353;p15"/>
            <p:cNvSpPr txBox="1"/>
            <p:nvPr/>
          </p:nvSpPr>
          <p:spPr bwMode="auto">
            <a:xfrm>
              <a:off x="1324394" y="3047108"/>
              <a:ext cx="7038490" cy="896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 дальнейшем крестоносцы окончательно отказались от претензий на Жемойтию, а Тевтонский орден стал вассалом Польши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354" name="Google Shape;354;p15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46226" y="6654293"/>
            <a:ext cx="6252710" cy="27368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55" name="Google Shape;355;p15"/>
          <p:cNvSpPr txBox="1"/>
          <p:nvPr/>
        </p:nvSpPr>
        <p:spPr bwMode="auto">
          <a:xfrm>
            <a:off x="224466" y="9415938"/>
            <a:ext cx="6274470" cy="35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Грюнвальдская битва. Худ. Я.Матейко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1" name="Google Shape;361;p16"/>
          <p:cNvSpPr txBox="1"/>
          <p:nvPr/>
        </p:nvSpPr>
        <p:spPr bwMode="auto">
          <a:xfrm>
            <a:off x="152400" y="-148094"/>
            <a:ext cx="179832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3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Причины столкновения интересов ВКЛ и Московского великого княжества</a:t>
            </a:r>
            <a:endParaRPr sz="53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362" name="Google Shape;362;p16"/>
          <p:cNvGraphicFramePr>
            <a:graphicFrameLocks xmlns:a="http://schemas.openxmlformats.org/drawingml/2006/main"/>
          </p:cNvGraphicFramePr>
          <p:nvPr/>
        </p:nvGraphicFramePr>
        <p:xfrm>
          <a:off x="304800" y="1661993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{95AED9F6-998B-BA96-B710-E7AFD43D880E}</a:tableStyleId>
                <a:noFill/>
              </a:tblPr>
              <a:tblGrid>
                <a:gridCol w="5638800"/>
                <a:gridCol w="12039600"/>
              </a:tblGrid>
              <a:tr h="1292733">
                <a:tc gridSpan="2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Противостояние Великого Княжества Литовского и Московского великого княжества в деле «собирания русских земель»</a:t>
                      </a:r>
                      <a:endParaRPr sz="2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632622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Вторая половина XIV – первая половина XV в.</a:t>
                      </a:r>
                      <a:endParaRPr sz="2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Лидерство Великого Княжества Литовского</a:t>
                      </a:r>
                      <a:endParaRPr sz="2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110413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Середина XV в.</a:t>
                      </a:r>
                      <a:endParaRPr sz="2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Обострение внутригосударственных противоречий в Великом Княжестве Литовском и Московском великом княжества и подписание между договора о разграничении сфер влияния</a:t>
                      </a:r>
                      <a:endParaRPr sz="2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632622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Последняя треть XV – вторая половина XVI в.</a:t>
                      </a:r>
                      <a:endParaRPr sz="2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Переход инициативы к Московскому великому княжеству</a:t>
                      </a:r>
                      <a:endParaRPr sz="2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chemeClr val="accent6"/>
                      </a:solidFill>
                    </a:lnL>
                    <a:lnR w="12700" algn="ctr">
                      <a:solidFill>
                        <a:schemeClr val="accent6"/>
                      </a:solidFill>
                    </a:lnR>
                    <a:lnT w="12700" algn="ctr">
                      <a:solidFill>
                        <a:schemeClr val="accent6"/>
                      </a:solidFill>
                    </a:lnT>
                    <a:lnB w="12700" algn="ctr">
                      <a:solidFill>
                        <a:schemeClr val="accent6"/>
                      </a:solidFill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63" name="Google Shape;363;p1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3680777" y="5967132"/>
            <a:ext cx="7904736" cy="41718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69" name="Google Shape;369;p17"/>
          <p:cNvSpPr txBox="1"/>
          <p:nvPr/>
        </p:nvSpPr>
        <p:spPr bwMode="auto">
          <a:xfrm>
            <a:off x="152400" y="-148094"/>
            <a:ext cx="179832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3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Причины столкновения интересов ВКЛ и Московского великого княжества</a:t>
            </a:r>
            <a:endParaRPr sz="53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370" name="Google Shape;370;p1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11725588" y="2227168"/>
            <a:ext cx="6410011" cy="7876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71" name="Google Shape;371;p17"/>
          <p:cNvSpPr txBox="1"/>
          <p:nvPr/>
        </p:nvSpPr>
        <p:spPr bwMode="auto">
          <a:xfrm flipH="0" flipV="0">
            <a:off x="161340" y="1512868"/>
            <a:ext cx="11410382" cy="228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Отношения между двумя государствами обострились во второй половине XIV в., в правление </a:t>
            </a:r>
            <a:r>
              <a:rPr lang="ru-RU" sz="24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Ольгерда</a:t>
            </a:r>
            <a:r>
              <a:rPr lang="ru-RU" sz="24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и </a:t>
            </a:r>
            <a:r>
              <a:rPr lang="ru-RU" sz="24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Дмитрия Донского</a:t>
            </a:r>
            <a:r>
              <a:rPr lang="ru-RU" sz="24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 В </a:t>
            </a:r>
            <a:r>
              <a:rPr lang="ru-RU" sz="24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1368-1372 гг. </a:t>
            </a:r>
            <a:r>
              <a:rPr lang="ru-RU" sz="24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Великое Княжество Литовское впервые столкнулось с Московским княжеством, которое также рассчитывало на присоединение земель, ранее относившихся к Древней Руси. Противоречия переросли в вооруженные столкновения, завершившиеся разделом земель бывшей Древней Руси на сферы влияния Вильно и Москвы.</a:t>
            </a:r>
            <a:endParaRPr sz="1800"/>
          </a:p>
        </p:txBody>
      </p:sp>
      <p:pic>
        <p:nvPicPr>
          <p:cNvPr id="372" name="Google Shape;372;p17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45140" y="3838646"/>
            <a:ext cx="4326860" cy="61443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73" name="Google Shape;373;p17"/>
          <p:cNvSpPr txBox="1"/>
          <p:nvPr/>
        </p:nvSpPr>
        <p:spPr bwMode="auto">
          <a:xfrm>
            <a:off x="3048000" y="5407274"/>
            <a:ext cx="2667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Ольгерд</a:t>
            </a:r>
            <a:endParaRPr/>
          </a:p>
        </p:txBody>
      </p:sp>
      <p:pic>
        <p:nvPicPr>
          <p:cNvPr id="374" name="Google Shape;374;p17"/>
          <p:cNvPicPr/>
          <p:nvPr/>
        </p:nvPicPr>
        <p:blipFill>
          <a:blip r:embed="rId4">
            <a:alphaModFix/>
          </a:blip>
          <a:srcRect l="0" t="0" r="0" b="20090"/>
          <a:stretch/>
        </p:blipFill>
        <p:spPr bwMode="auto">
          <a:xfrm>
            <a:off x="4497340" y="3838646"/>
            <a:ext cx="5443466" cy="63079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75" name="Google Shape;375;p17"/>
          <p:cNvSpPr txBox="1"/>
          <p:nvPr/>
        </p:nvSpPr>
        <p:spPr bwMode="auto">
          <a:xfrm>
            <a:off x="4497340" y="6166481"/>
            <a:ext cx="17525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Дмитрий Донской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0" name="Google Shape;380;p18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81" name="Google Shape;381;p18"/>
          <p:cNvSpPr txBox="1"/>
          <p:nvPr/>
        </p:nvSpPr>
        <p:spPr bwMode="auto">
          <a:xfrm>
            <a:off x="152400" y="-148094"/>
            <a:ext cx="179832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3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Причины столкновения интересов ВКЛ и Московского великого княжества</a:t>
            </a:r>
            <a:endParaRPr sz="53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82" name="Google Shape;382;p18"/>
          <p:cNvSpPr txBox="1"/>
          <p:nvPr/>
        </p:nvSpPr>
        <p:spPr bwMode="auto">
          <a:xfrm>
            <a:off x="161340" y="1512868"/>
            <a:ext cx="9779572" cy="167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Пришедший к  власти </a:t>
            </a:r>
            <a:r>
              <a:rPr lang="ru-RU" sz="26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Витовт</a:t>
            </a: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предпринял новую попытку подчинить себе все земли Древней Руси. Благодаря его усилиям к Великому Княжеству Литовскому были присоединены Смоленское и другие княжества.</a:t>
            </a:r>
            <a:endParaRPr sz="2000"/>
          </a:p>
        </p:txBody>
      </p:sp>
      <p:pic>
        <p:nvPicPr>
          <p:cNvPr id="383" name="Google Shape;383;p1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0246158" y="1589364"/>
            <a:ext cx="7965812" cy="84845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84" name="Google Shape;384;p18"/>
          <p:cNvSpPr/>
          <p:nvPr/>
        </p:nvSpPr>
        <p:spPr bwMode="auto">
          <a:xfrm>
            <a:off x="14458950" y="3171590"/>
            <a:ext cx="2800350" cy="2533885"/>
          </a:xfrm>
          <a:custGeom>
            <a:avLst/>
            <a:gdLst/>
            <a:ahLst/>
            <a:cxnLst/>
            <a:rect l="l" t="t" r="r" b="b"/>
            <a:pathLst>
              <a:path w="2800350" h="2533885" fill="norm" stroke="1" extrusionOk="0">
                <a:moveTo>
                  <a:pt x="1276350" y="235"/>
                </a:moveTo>
                <a:cubicBezTo>
                  <a:pt x="1296988" y="3410"/>
                  <a:pt x="1278099" y="10634"/>
                  <a:pt x="1352550" y="47860"/>
                </a:cubicBezTo>
                <a:cubicBezTo>
                  <a:pt x="1369109" y="56139"/>
                  <a:pt x="1382612" y="70581"/>
                  <a:pt x="1400175" y="76435"/>
                </a:cubicBezTo>
                <a:cubicBezTo>
                  <a:pt x="1430892" y="86674"/>
                  <a:pt x="1465362" y="83460"/>
                  <a:pt x="1495425" y="95485"/>
                </a:cubicBezTo>
                <a:lnTo>
                  <a:pt x="1543050" y="114535"/>
                </a:lnTo>
                <a:cubicBezTo>
                  <a:pt x="1546225" y="133585"/>
                  <a:pt x="1554497" y="152468"/>
                  <a:pt x="1552575" y="171685"/>
                </a:cubicBezTo>
                <a:cubicBezTo>
                  <a:pt x="1551162" y="185814"/>
                  <a:pt x="1534938" y="195656"/>
                  <a:pt x="1533525" y="209785"/>
                </a:cubicBezTo>
                <a:cubicBezTo>
                  <a:pt x="1529572" y="249316"/>
                  <a:pt x="1546039" y="272912"/>
                  <a:pt x="1562100" y="305035"/>
                </a:cubicBezTo>
                <a:cubicBezTo>
                  <a:pt x="1565275" y="320910"/>
                  <a:pt x="1567698" y="336954"/>
                  <a:pt x="1571625" y="352660"/>
                </a:cubicBezTo>
                <a:cubicBezTo>
                  <a:pt x="1574060" y="362400"/>
                  <a:pt x="1574050" y="374135"/>
                  <a:pt x="1581150" y="381235"/>
                </a:cubicBezTo>
                <a:cubicBezTo>
                  <a:pt x="1588250" y="388335"/>
                  <a:pt x="1600200" y="387585"/>
                  <a:pt x="1609725" y="390760"/>
                </a:cubicBezTo>
                <a:cubicBezTo>
                  <a:pt x="1629404" y="469476"/>
                  <a:pt x="1601233" y="391793"/>
                  <a:pt x="1685925" y="476485"/>
                </a:cubicBezTo>
                <a:cubicBezTo>
                  <a:pt x="1693025" y="483585"/>
                  <a:pt x="1688350" y="497960"/>
                  <a:pt x="1695450" y="505060"/>
                </a:cubicBezTo>
                <a:cubicBezTo>
                  <a:pt x="1708541" y="518151"/>
                  <a:pt x="1728264" y="522527"/>
                  <a:pt x="1743075" y="533635"/>
                </a:cubicBezTo>
                <a:cubicBezTo>
                  <a:pt x="1773377" y="556362"/>
                  <a:pt x="1780337" y="576688"/>
                  <a:pt x="1800225" y="609835"/>
                </a:cubicBezTo>
                <a:cubicBezTo>
                  <a:pt x="1782926" y="644432"/>
                  <a:pt x="1750026" y="692986"/>
                  <a:pt x="1790700" y="733660"/>
                </a:cubicBezTo>
                <a:cubicBezTo>
                  <a:pt x="1811030" y="753990"/>
                  <a:pt x="1847850" y="740010"/>
                  <a:pt x="1876425" y="743185"/>
                </a:cubicBezTo>
                <a:cubicBezTo>
                  <a:pt x="1885950" y="746360"/>
                  <a:pt x="1895015" y="751659"/>
                  <a:pt x="1905000" y="752710"/>
                </a:cubicBezTo>
                <a:cubicBezTo>
                  <a:pt x="1955619" y="758038"/>
                  <a:pt x="2007854" y="750577"/>
                  <a:pt x="2057400" y="762235"/>
                </a:cubicBezTo>
                <a:cubicBezTo>
                  <a:pt x="2067173" y="764535"/>
                  <a:pt x="2063750" y="781285"/>
                  <a:pt x="2066925" y="790810"/>
                </a:cubicBezTo>
                <a:cubicBezTo>
                  <a:pt x="1997795" y="894504"/>
                  <a:pt x="2044865" y="867679"/>
                  <a:pt x="1962150" y="886060"/>
                </a:cubicBezTo>
                <a:cubicBezTo>
                  <a:pt x="1949371" y="888900"/>
                  <a:pt x="1936750" y="892410"/>
                  <a:pt x="1924050" y="895585"/>
                </a:cubicBezTo>
                <a:cubicBezTo>
                  <a:pt x="1920875" y="908285"/>
                  <a:pt x="1902816" y="927831"/>
                  <a:pt x="1914525" y="933685"/>
                </a:cubicBezTo>
                <a:cubicBezTo>
                  <a:pt x="1945892" y="949368"/>
                  <a:pt x="1984405" y="939721"/>
                  <a:pt x="2019300" y="943210"/>
                </a:cubicBezTo>
                <a:cubicBezTo>
                  <a:pt x="2047908" y="946071"/>
                  <a:pt x="2076450" y="949560"/>
                  <a:pt x="2105025" y="952735"/>
                </a:cubicBezTo>
                <a:cubicBezTo>
                  <a:pt x="2175064" y="976081"/>
                  <a:pt x="2103819" y="954834"/>
                  <a:pt x="2247900" y="971785"/>
                </a:cubicBezTo>
                <a:cubicBezTo>
                  <a:pt x="2293062" y="977098"/>
                  <a:pt x="2305085" y="988191"/>
                  <a:pt x="2352675" y="990835"/>
                </a:cubicBezTo>
                <a:cubicBezTo>
                  <a:pt x="2447831" y="996121"/>
                  <a:pt x="2543175" y="997185"/>
                  <a:pt x="2638425" y="1000360"/>
                </a:cubicBezTo>
                <a:cubicBezTo>
                  <a:pt x="2659984" y="1086596"/>
                  <a:pt x="2625936" y="987871"/>
                  <a:pt x="2724150" y="1086085"/>
                </a:cubicBezTo>
                <a:cubicBezTo>
                  <a:pt x="2737913" y="1099848"/>
                  <a:pt x="2757255" y="1192060"/>
                  <a:pt x="2762250" y="1200385"/>
                </a:cubicBezTo>
                <a:cubicBezTo>
                  <a:pt x="2770418" y="1213998"/>
                  <a:pt x="2787650" y="1219435"/>
                  <a:pt x="2800350" y="1228960"/>
                </a:cubicBezTo>
                <a:cubicBezTo>
                  <a:pt x="2764013" y="1256213"/>
                  <a:pt x="2760359" y="1264112"/>
                  <a:pt x="2714625" y="1276585"/>
                </a:cubicBezTo>
                <a:cubicBezTo>
                  <a:pt x="2695993" y="1281667"/>
                  <a:pt x="2676328" y="1281920"/>
                  <a:pt x="2657475" y="1286110"/>
                </a:cubicBezTo>
                <a:cubicBezTo>
                  <a:pt x="2647674" y="1288288"/>
                  <a:pt x="2638425" y="1292460"/>
                  <a:pt x="2628900" y="1295635"/>
                </a:cubicBezTo>
                <a:cubicBezTo>
                  <a:pt x="2616200" y="1305160"/>
                  <a:pt x="2605307" y="1317763"/>
                  <a:pt x="2590800" y="1324210"/>
                </a:cubicBezTo>
                <a:cubicBezTo>
                  <a:pt x="2576006" y="1330785"/>
                  <a:pt x="2558881" y="1329808"/>
                  <a:pt x="2543175" y="1333735"/>
                </a:cubicBezTo>
                <a:cubicBezTo>
                  <a:pt x="2533435" y="1336170"/>
                  <a:pt x="2524125" y="1340085"/>
                  <a:pt x="2514600" y="1343260"/>
                </a:cubicBezTo>
                <a:cubicBezTo>
                  <a:pt x="2506841" y="1358779"/>
                  <a:pt x="2478020" y="1413783"/>
                  <a:pt x="2476500" y="1428985"/>
                </a:cubicBezTo>
                <a:cubicBezTo>
                  <a:pt x="2472281" y="1471179"/>
                  <a:pt x="2492842" y="1484248"/>
                  <a:pt x="2514600" y="1514710"/>
                </a:cubicBezTo>
                <a:cubicBezTo>
                  <a:pt x="2521254" y="1524025"/>
                  <a:pt x="2526996" y="1533970"/>
                  <a:pt x="2533650" y="1543285"/>
                </a:cubicBezTo>
                <a:cubicBezTo>
                  <a:pt x="2542877" y="1556203"/>
                  <a:pt x="2554699" y="1567408"/>
                  <a:pt x="2562225" y="1581385"/>
                </a:cubicBezTo>
                <a:cubicBezTo>
                  <a:pt x="2625766" y="1699389"/>
                  <a:pt x="2569611" y="1636396"/>
                  <a:pt x="2628900" y="1695685"/>
                </a:cubicBezTo>
                <a:cubicBezTo>
                  <a:pt x="2632075" y="1740135"/>
                  <a:pt x="2631099" y="1785078"/>
                  <a:pt x="2638425" y="1829035"/>
                </a:cubicBezTo>
                <a:cubicBezTo>
                  <a:pt x="2640759" y="1843041"/>
                  <a:pt x="2655042" y="1853146"/>
                  <a:pt x="2657475" y="1867135"/>
                </a:cubicBezTo>
                <a:cubicBezTo>
                  <a:pt x="2667868" y="1926896"/>
                  <a:pt x="2669001" y="1987920"/>
                  <a:pt x="2676525" y="2048110"/>
                </a:cubicBezTo>
                <a:cubicBezTo>
                  <a:pt x="2678533" y="2064174"/>
                  <a:pt x="2682875" y="2079860"/>
                  <a:pt x="2686050" y="2095735"/>
                </a:cubicBezTo>
                <a:cubicBezTo>
                  <a:pt x="2695669" y="2249645"/>
                  <a:pt x="2701625" y="2220520"/>
                  <a:pt x="2686050" y="2352910"/>
                </a:cubicBezTo>
                <a:cubicBezTo>
                  <a:pt x="2682974" y="2379053"/>
                  <a:pt x="2675499" y="2434511"/>
                  <a:pt x="2657475" y="2457685"/>
                </a:cubicBezTo>
                <a:cubicBezTo>
                  <a:pt x="2644994" y="2473732"/>
                  <a:pt x="2627002" y="2484870"/>
                  <a:pt x="2609850" y="2495785"/>
                </a:cubicBezTo>
                <a:cubicBezTo>
                  <a:pt x="2573478" y="2518931"/>
                  <a:pt x="2558877" y="2522301"/>
                  <a:pt x="2524125" y="2533885"/>
                </a:cubicBezTo>
                <a:cubicBezTo>
                  <a:pt x="2392375" y="2511927"/>
                  <a:pt x="2534713" y="2551484"/>
                  <a:pt x="2438400" y="2467210"/>
                </a:cubicBezTo>
                <a:cubicBezTo>
                  <a:pt x="2426216" y="2456549"/>
                  <a:pt x="2406579" y="2461197"/>
                  <a:pt x="2390775" y="2457685"/>
                </a:cubicBezTo>
                <a:cubicBezTo>
                  <a:pt x="2377996" y="2454845"/>
                  <a:pt x="2365665" y="2449784"/>
                  <a:pt x="2352675" y="2448160"/>
                </a:cubicBezTo>
                <a:cubicBezTo>
                  <a:pt x="2314738" y="2443418"/>
                  <a:pt x="2276417" y="2442439"/>
                  <a:pt x="2238375" y="2438635"/>
                </a:cubicBezTo>
                <a:cubicBezTo>
                  <a:pt x="2212904" y="2436088"/>
                  <a:pt x="2187575" y="2432285"/>
                  <a:pt x="2162175" y="2429110"/>
                </a:cubicBezTo>
                <a:cubicBezTo>
                  <a:pt x="2143125" y="2413235"/>
                  <a:pt x="2122560" y="2399020"/>
                  <a:pt x="2105025" y="2381485"/>
                </a:cubicBezTo>
                <a:cubicBezTo>
                  <a:pt x="2085796" y="2362256"/>
                  <a:pt x="2085488" y="2336818"/>
                  <a:pt x="2057400" y="2324335"/>
                </a:cubicBezTo>
                <a:cubicBezTo>
                  <a:pt x="2039752" y="2316491"/>
                  <a:pt x="2019300" y="2317985"/>
                  <a:pt x="2000250" y="2314810"/>
                </a:cubicBezTo>
                <a:cubicBezTo>
                  <a:pt x="1974850" y="2317985"/>
                  <a:pt x="1949350" y="2320443"/>
                  <a:pt x="1924050" y="2324335"/>
                </a:cubicBezTo>
                <a:cubicBezTo>
                  <a:pt x="1908049" y="2326797"/>
                  <a:pt x="1892131" y="2337787"/>
                  <a:pt x="1876425" y="2333860"/>
                </a:cubicBezTo>
                <a:cubicBezTo>
                  <a:pt x="1851592" y="2327652"/>
                  <a:pt x="1831975" y="2308460"/>
                  <a:pt x="1809750" y="2295760"/>
                </a:cubicBezTo>
                <a:cubicBezTo>
                  <a:pt x="1806575" y="2286235"/>
                  <a:pt x="1809965" y="2269620"/>
                  <a:pt x="1800225" y="2267185"/>
                </a:cubicBezTo>
                <a:cubicBezTo>
                  <a:pt x="1741378" y="2252473"/>
                  <a:pt x="1679083" y="2258107"/>
                  <a:pt x="1619250" y="2248135"/>
                </a:cubicBezTo>
                <a:cubicBezTo>
                  <a:pt x="1549187" y="2236458"/>
                  <a:pt x="1580836" y="2243294"/>
                  <a:pt x="1524000" y="2229085"/>
                </a:cubicBezTo>
                <a:cubicBezTo>
                  <a:pt x="1520825" y="2216385"/>
                  <a:pt x="1516627" y="2203898"/>
                  <a:pt x="1514475" y="2190985"/>
                </a:cubicBezTo>
                <a:cubicBezTo>
                  <a:pt x="1510267" y="2165736"/>
                  <a:pt x="1510313" y="2139814"/>
                  <a:pt x="1504950" y="2114785"/>
                </a:cubicBezTo>
                <a:cubicBezTo>
                  <a:pt x="1500743" y="2095150"/>
                  <a:pt x="1490770" y="2077116"/>
                  <a:pt x="1485900" y="2057635"/>
                </a:cubicBezTo>
                <a:cubicBezTo>
                  <a:pt x="1481216" y="2038899"/>
                  <a:pt x="1479550" y="2019535"/>
                  <a:pt x="1476375" y="2000485"/>
                </a:cubicBezTo>
                <a:cubicBezTo>
                  <a:pt x="1482725" y="1946510"/>
                  <a:pt x="1498139" y="1892839"/>
                  <a:pt x="1495425" y="1838560"/>
                </a:cubicBezTo>
                <a:cubicBezTo>
                  <a:pt x="1494752" y="1825106"/>
                  <a:pt x="1471453" y="1822644"/>
                  <a:pt x="1466850" y="1809985"/>
                </a:cubicBezTo>
                <a:cubicBezTo>
                  <a:pt x="1428324" y="1704038"/>
                  <a:pt x="1490958" y="1756207"/>
                  <a:pt x="1428750" y="1714735"/>
                </a:cubicBezTo>
                <a:cubicBezTo>
                  <a:pt x="1422400" y="1702035"/>
                  <a:pt x="1413436" y="1690334"/>
                  <a:pt x="1409700" y="1676635"/>
                </a:cubicBezTo>
                <a:cubicBezTo>
                  <a:pt x="1403793" y="1654975"/>
                  <a:pt x="1418136" y="1623430"/>
                  <a:pt x="1400175" y="1609960"/>
                </a:cubicBezTo>
                <a:cubicBezTo>
                  <a:pt x="1377499" y="1592953"/>
                  <a:pt x="1187552" y="1582614"/>
                  <a:pt x="1171575" y="1581385"/>
                </a:cubicBezTo>
                <a:cubicBezTo>
                  <a:pt x="1133574" y="1568718"/>
                  <a:pt x="1115081" y="1560478"/>
                  <a:pt x="1066800" y="1562335"/>
                </a:cubicBezTo>
                <a:cubicBezTo>
                  <a:pt x="1009341" y="1564545"/>
                  <a:pt x="895350" y="1581385"/>
                  <a:pt x="895350" y="1581385"/>
                </a:cubicBezTo>
                <a:cubicBezTo>
                  <a:pt x="885825" y="1587735"/>
                  <a:pt x="873926" y="1591496"/>
                  <a:pt x="866775" y="1600435"/>
                </a:cubicBezTo>
                <a:cubicBezTo>
                  <a:pt x="824071" y="1653814"/>
                  <a:pt x="907797" y="1605571"/>
                  <a:pt x="828675" y="1667110"/>
                </a:cubicBezTo>
                <a:cubicBezTo>
                  <a:pt x="811863" y="1680186"/>
                  <a:pt x="790143" y="1685342"/>
                  <a:pt x="771525" y="1695685"/>
                </a:cubicBezTo>
                <a:cubicBezTo>
                  <a:pt x="761518" y="1701244"/>
                  <a:pt x="753994" y="1711723"/>
                  <a:pt x="742950" y="1714735"/>
                </a:cubicBezTo>
                <a:cubicBezTo>
                  <a:pt x="718254" y="1721470"/>
                  <a:pt x="692150" y="1721085"/>
                  <a:pt x="666750" y="1724260"/>
                </a:cubicBezTo>
                <a:cubicBezTo>
                  <a:pt x="648644" y="1718225"/>
                  <a:pt x="605842" y="1707304"/>
                  <a:pt x="600075" y="1686160"/>
                </a:cubicBezTo>
                <a:cubicBezTo>
                  <a:pt x="598921" y="1681929"/>
                  <a:pt x="617788" y="1552641"/>
                  <a:pt x="619125" y="1543285"/>
                </a:cubicBezTo>
                <a:cubicBezTo>
                  <a:pt x="611173" y="1487624"/>
                  <a:pt x="611217" y="1479126"/>
                  <a:pt x="600075" y="1428985"/>
                </a:cubicBezTo>
                <a:cubicBezTo>
                  <a:pt x="597235" y="1416206"/>
                  <a:pt x="594312" y="1403424"/>
                  <a:pt x="590550" y="1390885"/>
                </a:cubicBezTo>
                <a:cubicBezTo>
                  <a:pt x="584780" y="1371651"/>
                  <a:pt x="582143" y="1350763"/>
                  <a:pt x="571500" y="1333735"/>
                </a:cubicBezTo>
                <a:cubicBezTo>
                  <a:pt x="565433" y="1324027"/>
                  <a:pt x="553164" y="1319805"/>
                  <a:pt x="542925" y="1314685"/>
                </a:cubicBezTo>
                <a:cubicBezTo>
                  <a:pt x="520146" y="1303296"/>
                  <a:pt x="491456" y="1294354"/>
                  <a:pt x="466725" y="1286110"/>
                </a:cubicBezTo>
                <a:cubicBezTo>
                  <a:pt x="456168" y="1254439"/>
                  <a:pt x="453319" y="1217495"/>
                  <a:pt x="419100" y="1200385"/>
                </a:cubicBezTo>
                <a:cubicBezTo>
                  <a:pt x="404620" y="1193145"/>
                  <a:pt x="387350" y="1194035"/>
                  <a:pt x="371475" y="1190860"/>
                </a:cubicBezTo>
                <a:cubicBezTo>
                  <a:pt x="330200" y="1194035"/>
                  <a:pt x="288763" y="1195548"/>
                  <a:pt x="247650" y="1200385"/>
                </a:cubicBezTo>
                <a:cubicBezTo>
                  <a:pt x="234649" y="1201915"/>
                  <a:pt x="222540" y="1211534"/>
                  <a:pt x="209550" y="1209910"/>
                </a:cubicBezTo>
                <a:cubicBezTo>
                  <a:pt x="170581" y="1205039"/>
                  <a:pt x="133350" y="1190860"/>
                  <a:pt x="95250" y="1181335"/>
                </a:cubicBezTo>
                <a:cubicBezTo>
                  <a:pt x="98425" y="1168635"/>
                  <a:pt x="104775" y="1156326"/>
                  <a:pt x="104775" y="1143235"/>
                </a:cubicBezTo>
                <a:cubicBezTo>
                  <a:pt x="104775" y="1061882"/>
                  <a:pt x="62532" y="1116528"/>
                  <a:pt x="104775" y="1000360"/>
                </a:cubicBezTo>
                <a:cubicBezTo>
                  <a:pt x="108206" y="990924"/>
                  <a:pt x="123825" y="994010"/>
                  <a:pt x="133350" y="990835"/>
                </a:cubicBezTo>
                <a:cubicBezTo>
                  <a:pt x="142875" y="981310"/>
                  <a:pt x="158658" y="975328"/>
                  <a:pt x="161925" y="962260"/>
                </a:cubicBezTo>
                <a:cubicBezTo>
                  <a:pt x="165135" y="949419"/>
                  <a:pt x="146028" y="886396"/>
                  <a:pt x="133350" y="876535"/>
                </a:cubicBezTo>
                <a:cubicBezTo>
                  <a:pt x="114263" y="861690"/>
                  <a:pt x="88900" y="857485"/>
                  <a:pt x="66675" y="847960"/>
                </a:cubicBezTo>
                <a:cubicBezTo>
                  <a:pt x="76200" y="828910"/>
                  <a:pt x="99870" y="811601"/>
                  <a:pt x="95250" y="790810"/>
                </a:cubicBezTo>
                <a:cubicBezTo>
                  <a:pt x="85682" y="747752"/>
                  <a:pt x="49996" y="715068"/>
                  <a:pt x="28575" y="676510"/>
                </a:cubicBezTo>
                <a:cubicBezTo>
                  <a:pt x="18232" y="657892"/>
                  <a:pt x="9525" y="638410"/>
                  <a:pt x="0" y="619360"/>
                </a:cubicBezTo>
                <a:cubicBezTo>
                  <a:pt x="19050" y="603485"/>
                  <a:pt x="40821" y="590397"/>
                  <a:pt x="57150" y="571735"/>
                </a:cubicBezTo>
                <a:cubicBezTo>
                  <a:pt x="99237" y="523635"/>
                  <a:pt x="19876" y="554860"/>
                  <a:pt x="104775" y="533635"/>
                </a:cubicBezTo>
                <a:cubicBezTo>
                  <a:pt x="111125" y="517760"/>
                  <a:pt x="112879" y="499145"/>
                  <a:pt x="123825" y="486010"/>
                </a:cubicBezTo>
                <a:cubicBezTo>
                  <a:pt x="130253" y="478297"/>
                  <a:pt x="143420" y="480975"/>
                  <a:pt x="152400" y="476485"/>
                </a:cubicBezTo>
                <a:cubicBezTo>
                  <a:pt x="242375" y="431497"/>
                  <a:pt x="164163" y="459864"/>
                  <a:pt x="228600" y="438385"/>
                </a:cubicBezTo>
                <a:cubicBezTo>
                  <a:pt x="238125" y="422510"/>
                  <a:pt x="247363" y="406459"/>
                  <a:pt x="257175" y="390760"/>
                </a:cubicBezTo>
                <a:cubicBezTo>
                  <a:pt x="263242" y="381052"/>
                  <a:pt x="272205" y="372904"/>
                  <a:pt x="276225" y="362185"/>
                </a:cubicBezTo>
                <a:cubicBezTo>
                  <a:pt x="281909" y="347026"/>
                  <a:pt x="281823" y="330266"/>
                  <a:pt x="285750" y="314560"/>
                </a:cubicBezTo>
                <a:cubicBezTo>
                  <a:pt x="288185" y="304820"/>
                  <a:pt x="292100" y="295510"/>
                  <a:pt x="295275" y="285985"/>
                </a:cubicBezTo>
                <a:cubicBezTo>
                  <a:pt x="301625" y="241535"/>
                  <a:pt x="293195" y="192254"/>
                  <a:pt x="314325" y="152635"/>
                </a:cubicBezTo>
                <a:cubicBezTo>
                  <a:pt x="348689" y="88202"/>
                  <a:pt x="426675" y="199870"/>
                  <a:pt x="428625" y="200260"/>
                </a:cubicBezTo>
                <a:lnTo>
                  <a:pt x="523875" y="219310"/>
                </a:lnTo>
                <a:lnTo>
                  <a:pt x="571500" y="228835"/>
                </a:lnTo>
                <a:cubicBezTo>
                  <a:pt x="568325" y="238360"/>
                  <a:pt x="560866" y="247431"/>
                  <a:pt x="561975" y="257410"/>
                </a:cubicBezTo>
                <a:cubicBezTo>
                  <a:pt x="564193" y="277368"/>
                  <a:pt x="569353" y="298220"/>
                  <a:pt x="581025" y="314560"/>
                </a:cubicBezTo>
                <a:cubicBezTo>
                  <a:pt x="586861" y="322730"/>
                  <a:pt x="600372" y="320130"/>
                  <a:pt x="609600" y="324085"/>
                </a:cubicBezTo>
                <a:cubicBezTo>
                  <a:pt x="622651" y="329678"/>
                  <a:pt x="635000" y="336785"/>
                  <a:pt x="647700" y="343135"/>
                </a:cubicBezTo>
                <a:lnTo>
                  <a:pt x="876300" y="333610"/>
                </a:lnTo>
                <a:cubicBezTo>
                  <a:pt x="933473" y="330887"/>
                  <a:pt x="991291" y="333495"/>
                  <a:pt x="1047750" y="324085"/>
                </a:cubicBezTo>
                <a:cubicBezTo>
                  <a:pt x="1068759" y="320584"/>
                  <a:pt x="1084543" y="301774"/>
                  <a:pt x="1104900" y="295510"/>
                </a:cubicBezTo>
                <a:cubicBezTo>
                  <a:pt x="1126358" y="288908"/>
                  <a:pt x="1149350" y="289160"/>
                  <a:pt x="1171575" y="285985"/>
                </a:cubicBezTo>
                <a:cubicBezTo>
                  <a:pt x="1177925" y="241535"/>
                  <a:pt x="1188489" y="197485"/>
                  <a:pt x="1190625" y="152635"/>
                </a:cubicBezTo>
                <a:cubicBezTo>
                  <a:pt x="1192449" y="114328"/>
                  <a:pt x="1182489" y="90127"/>
                  <a:pt x="1171575" y="57385"/>
                </a:cubicBezTo>
                <a:cubicBezTo>
                  <a:pt x="1192154" y="43666"/>
                  <a:pt x="1203630" y="32395"/>
                  <a:pt x="1228725" y="28810"/>
                </a:cubicBezTo>
                <a:cubicBezTo>
                  <a:pt x="1241297" y="27014"/>
                  <a:pt x="1255712" y="-2940"/>
                  <a:pt x="1276350" y="235"/>
                </a:cubicBez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85" name="Google Shape;385;p18"/>
          <p:cNvSpPr txBox="1"/>
          <p:nvPr/>
        </p:nvSpPr>
        <p:spPr bwMode="auto">
          <a:xfrm>
            <a:off x="6024523" y="9726141"/>
            <a:ext cx="990600" cy="34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Витовт</a:t>
            </a:r>
            <a:endParaRPr/>
          </a:p>
        </p:txBody>
      </p:sp>
      <p:pic>
        <p:nvPicPr>
          <p:cNvPr id="386" name="Google Shape;386;p18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flipH="0" flipV="0">
            <a:off x="380999" y="3319742"/>
            <a:ext cx="4607051" cy="67541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1" name="Google Shape;391;p19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92" name="Google Shape;392;p19"/>
          <p:cNvSpPr txBox="1"/>
          <p:nvPr/>
        </p:nvSpPr>
        <p:spPr bwMode="auto">
          <a:xfrm>
            <a:off x="152400" y="-148094"/>
            <a:ext cx="179832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3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Причины столкновения интересов ВКЛ и Московского великого княжества</a:t>
            </a:r>
            <a:endParaRPr sz="53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93" name="Google Shape;393;p19"/>
          <p:cNvSpPr txBox="1"/>
          <p:nvPr/>
        </p:nvSpPr>
        <p:spPr bwMode="auto">
          <a:xfrm>
            <a:off x="161340" y="1512868"/>
            <a:ext cx="17974402" cy="179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 середине XV в. у обеих стран - претендентов на наследство Древней Руси возникли внутригосударственные противоречия, связанные с борьбой за престол различных кандидатов, что на время уменьшило внешнее противостояние. Более того, великий князь литовский </a:t>
            </a:r>
            <a:r>
              <a:rPr lang="ru-RU" sz="28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Казимир</a:t>
            </a:r>
            <a:r>
              <a:rPr lang="ru-RU" sz="2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и великий князь московский </a:t>
            </a:r>
            <a:r>
              <a:rPr lang="ru-RU" sz="28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Василий II </a:t>
            </a:r>
            <a:r>
              <a:rPr lang="ru-RU" sz="2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подписали до говор, разграничивший сферы влияния обоих государств.</a:t>
            </a:r>
            <a:endParaRPr sz="2200"/>
          </a:p>
        </p:txBody>
      </p:sp>
      <p:sp>
        <p:nvSpPr>
          <p:cNvPr id="394" name="Google Shape;394;p19"/>
          <p:cNvSpPr txBox="1"/>
          <p:nvPr/>
        </p:nvSpPr>
        <p:spPr bwMode="auto">
          <a:xfrm>
            <a:off x="6324600" y="9726141"/>
            <a:ext cx="990600" cy="34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Казимир</a:t>
            </a:r>
            <a:endParaRPr/>
          </a:p>
        </p:txBody>
      </p:sp>
      <p:pic>
        <p:nvPicPr>
          <p:cNvPr id="395" name="Google Shape;395;p1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186053" y="3795992"/>
            <a:ext cx="5278247" cy="62779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96" name="Google Shape;396;p19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flipH="0" flipV="0">
            <a:off x="10460254" y="3880036"/>
            <a:ext cx="5733678" cy="60688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97" name="Google Shape;397;p19"/>
          <p:cNvSpPr txBox="1"/>
          <p:nvPr/>
        </p:nvSpPr>
        <p:spPr bwMode="auto">
          <a:xfrm>
            <a:off x="8991600" y="9726141"/>
            <a:ext cx="1288765" cy="34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Василий II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97" name="Google Shape;97;p2"/>
          <p:cNvGrpSpPr/>
          <p:nvPr/>
        </p:nvGrpSpPr>
        <p:grpSpPr bwMode="auto">
          <a:xfrm>
            <a:off x="7391400" y="1866899"/>
            <a:ext cx="10668000" cy="1853942"/>
            <a:chOff x="86563" y="1835750"/>
            <a:chExt cx="9782813" cy="1254348"/>
          </a:xfrm>
        </p:grpSpPr>
        <p:sp>
          <p:nvSpPr>
            <p:cNvPr id="98" name="Google Shape;98;p2"/>
            <p:cNvSpPr txBox="1"/>
            <p:nvPr/>
          </p:nvSpPr>
          <p:spPr bwMode="auto">
            <a:xfrm>
              <a:off x="86563" y="2041973"/>
              <a:ext cx="9782813" cy="1048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342900" marR="0" lvl="0" indent="-342900" algn="l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Noto Sans Symbols"/>
                <a:buChar char="✔"/>
                <a:defRPr/>
              </a:pPr>
              <a:r>
                <a:rPr lang="ru-RU" sz="2000" b="1" i="0" u="none" strike="noStrike" cap="none">
                  <a:solidFill>
                    <a:srgbClr val="000000"/>
                  </a:solidFill>
                  <a:latin typeface="Cambria"/>
                  <a:ea typeface="Cambria"/>
                  <a:cs typeface="Cambria"/>
                </a:rPr>
                <a:t>Кревская уния и её последствия.</a:t>
              </a:r>
              <a:endParaRPr/>
            </a:p>
            <a:p>
              <a:pPr marL="342900" marR="0" lvl="0" indent="-342900" algn="l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Noto Sans Symbols"/>
                <a:buChar char="✔"/>
                <a:defRPr/>
              </a:pPr>
              <a:r>
                <a:rPr lang="ru-RU" sz="2000" b="1" i="0" u="none" strike="noStrike" cap="none">
                  <a:solidFill>
                    <a:srgbClr val="000000"/>
                  </a:solidFill>
                  <a:latin typeface="Cambria"/>
                  <a:ea typeface="Cambria"/>
                  <a:cs typeface="Cambria"/>
                </a:rPr>
                <a:t>Борьба с крестоносцами. </a:t>
              </a:r>
              <a:endParaRPr/>
            </a:p>
            <a:p>
              <a:pPr marL="342900" marR="0" lvl="0" indent="-342900" algn="l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Noto Sans Symbols"/>
                <a:buChar char="✔"/>
                <a:defRPr/>
              </a:pPr>
              <a:r>
                <a:rPr lang="ru-RU" sz="2000" b="1" i="0" u="none" strike="noStrike" cap="none">
                  <a:solidFill>
                    <a:srgbClr val="000000"/>
                  </a:solidFill>
                  <a:latin typeface="Cambria"/>
                  <a:ea typeface="Cambria"/>
                  <a:cs typeface="Cambria"/>
                </a:rPr>
                <a:t>Грюнвальдская битва и её значение.</a:t>
              </a:r>
              <a:endParaRPr/>
            </a:p>
            <a:p>
              <a:pPr marL="342900" marR="0" lvl="0" indent="-342900" algn="l">
                <a:lnSpc>
                  <a:spcPct val="15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Noto Sans Symbols"/>
                <a:buChar char="✔"/>
                <a:defRPr/>
              </a:pPr>
              <a:r>
                <a:rPr lang="ru-RU" sz="2000" b="1" i="0" u="none" strike="noStrike" cap="none">
                  <a:solidFill>
                    <a:srgbClr val="000000"/>
                  </a:solidFill>
                  <a:latin typeface="Cambria"/>
                  <a:ea typeface="Cambria"/>
                  <a:cs typeface="Cambria"/>
                </a:rPr>
                <a:t>Причины столкновения интересов ВКЛ и Московского великого княжества. </a:t>
              </a:r>
              <a:endParaRPr/>
            </a:p>
          </p:txBody>
        </p:sp>
        <p:cxnSp>
          <p:nvCxnSpPr>
            <p:cNvPr id="99" name="Google Shape;99;p2"/>
            <p:cNvCxnSpPr>
              <a:cxnSpLocks/>
            </p:cNvCxnSpPr>
            <p:nvPr/>
          </p:nvCxnSpPr>
          <p:spPr bwMode="auto">
            <a:xfrm>
              <a:off x="86563" y="1835750"/>
              <a:ext cx="2058082" cy="0"/>
            </a:xfrm>
            <a:prstGeom prst="straightConnector1">
              <a:avLst/>
            </a:prstGeom>
            <a:noFill/>
            <a:ln w="152400" cap="flat" cmpd="sng">
              <a:solidFill>
                <a:srgbClr val="ED9F3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0" name="Google Shape;100;p2"/>
          <p:cNvSpPr txBox="1"/>
          <p:nvPr/>
        </p:nvSpPr>
        <p:spPr bwMode="auto">
          <a:xfrm>
            <a:off x="152400" y="178724"/>
            <a:ext cx="17983200" cy="101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7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План</a:t>
            </a:r>
            <a:endParaRPr sz="7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101" name="Google Shape;101;p2"/>
          <p:cNvPicPr/>
          <p:nvPr/>
        </p:nvPicPr>
        <p:blipFill>
          <a:blip r:embed="rId2">
            <a:alphaModFix/>
          </a:blip>
          <a:srcRect l="0" t="13232" r="0" b="0"/>
          <a:stretch/>
        </p:blipFill>
        <p:spPr bwMode="auto">
          <a:xfrm>
            <a:off x="0" y="1350360"/>
            <a:ext cx="7332736" cy="8921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2" name="Google Shape;402;p20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03" name="Google Shape;403;p20"/>
          <p:cNvSpPr txBox="1"/>
          <p:nvPr/>
        </p:nvSpPr>
        <p:spPr bwMode="auto">
          <a:xfrm>
            <a:off x="152400" y="-148094"/>
            <a:ext cx="179832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300" b="1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Причины столкновения интересов ВКЛ и Московского великого княжества</a:t>
            </a:r>
            <a:endParaRPr sz="5300" b="1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04" name="Google Shape;404;p20"/>
          <p:cNvSpPr txBox="1"/>
          <p:nvPr/>
        </p:nvSpPr>
        <p:spPr bwMode="auto">
          <a:xfrm>
            <a:off x="161341" y="1512869"/>
            <a:ext cx="1119245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 последней трети XV в. отношения между странами вновь обострились, так как </a:t>
            </a:r>
            <a:r>
              <a:rPr lang="ru-RU" sz="20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Иван III </a:t>
            </a:r>
            <a:r>
              <a:rPr lang="ru-RU" sz="20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возобновил активную политику объединения русских княжеств вокруг Москвы. Ряд войн, продолжавшихся с 1492 по 1537 г., продемонстрировал переход инициативы в деле «собирания русских земель» в руки Москвы. Их итогом стало укрепление позиций Московского великого княжества и превращение его в Российское государство. Во второй половине XVI в. взаимоотношения между ВКЛ и Россией вылились в открытое противостояние в период Ливонской войны.</a:t>
            </a:r>
            <a:endParaRPr/>
          </a:p>
        </p:txBody>
      </p:sp>
      <p:sp>
        <p:nvSpPr>
          <p:cNvPr id="405" name="Google Shape;405;p20"/>
          <p:cNvSpPr txBox="1"/>
          <p:nvPr/>
        </p:nvSpPr>
        <p:spPr bwMode="auto">
          <a:xfrm>
            <a:off x="4953001" y="9613661"/>
            <a:ext cx="1752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Иван III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06" name="Google Shape;406;p2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1582400" y="1666542"/>
            <a:ext cx="6312600" cy="83164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07" name="Google Shape;407;p20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04800" y="3537808"/>
            <a:ext cx="4648200" cy="64451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08" name="Google Shape;408;p20"/>
          <p:cNvSpPr txBox="1"/>
          <p:nvPr/>
        </p:nvSpPr>
        <p:spPr bwMode="auto">
          <a:xfrm>
            <a:off x="7620000" y="9372703"/>
            <a:ext cx="39623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Территориальные изменения ВКЛ в конце XV – первой половине XVI в.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7" name="Google Shape;107;p3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Кревская уния и её последствия</a:t>
            </a:r>
            <a:endParaRPr sz="6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108" name="Google Shape;108;p3"/>
          <p:cNvGrpSpPr/>
          <p:nvPr/>
        </p:nvGrpSpPr>
        <p:grpSpPr bwMode="auto">
          <a:xfrm>
            <a:off x="1967327" y="2260663"/>
            <a:ext cx="14200945" cy="7289673"/>
            <a:chOff x="1129128" y="393763"/>
            <a:chExt cx="14200945" cy="7289673"/>
          </a:xfrm>
        </p:grpSpPr>
        <p:sp>
          <p:nvSpPr>
            <p:cNvPr id="109" name="Google Shape;109;p3"/>
            <p:cNvSpPr/>
            <p:nvPr/>
          </p:nvSpPr>
          <p:spPr bwMode="auto">
            <a:xfrm>
              <a:off x="6406108" y="5956935"/>
              <a:ext cx="1006742" cy="95916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0" name="Google Shape;110;p3"/>
            <p:cNvSpPr txBox="1"/>
            <p:nvPr/>
          </p:nvSpPr>
          <p:spPr bwMode="auto">
            <a:xfrm>
              <a:off x="6874716" y="6401755"/>
              <a:ext cx="69525" cy="69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  <a:defRPr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 bwMode="auto">
            <a:xfrm>
              <a:off x="6406108" y="4997767"/>
              <a:ext cx="1006742" cy="95916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2" name="Google Shape;112;p3"/>
            <p:cNvSpPr txBox="1"/>
            <p:nvPr/>
          </p:nvSpPr>
          <p:spPr bwMode="auto">
            <a:xfrm>
              <a:off x="6874716" y="5442588"/>
              <a:ext cx="69525" cy="69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  <a:defRPr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 bwMode="auto">
            <a:xfrm>
              <a:off x="2663795" y="4038600"/>
              <a:ext cx="1006742" cy="191833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 bwMode="auto">
            <a:xfrm>
              <a:off x="3113005" y="4943606"/>
              <a:ext cx="108322" cy="108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  <a:defRPr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 bwMode="auto">
            <a:xfrm>
              <a:off x="6406108" y="2120265"/>
              <a:ext cx="1006742" cy="95916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 bwMode="auto">
            <a:xfrm>
              <a:off x="6874716" y="2565085"/>
              <a:ext cx="69525" cy="69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  <a:defRPr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 bwMode="auto">
            <a:xfrm>
              <a:off x="6406108" y="1161097"/>
              <a:ext cx="1006742" cy="95916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 bwMode="auto">
            <a:xfrm>
              <a:off x="6874716" y="1605918"/>
              <a:ext cx="69525" cy="69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  <a:defRPr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 bwMode="auto">
            <a:xfrm>
              <a:off x="2663795" y="2120265"/>
              <a:ext cx="1006742" cy="191833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 bwMode="auto">
            <a:xfrm>
              <a:off x="3113005" y="3025271"/>
              <a:ext cx="108322" cy="108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  <a:defRPr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 bwMode="auto">
            <a:xfrm rot="-5400000">
              <a:off x="-1157487" y="3271266"/>
              <a:ext cx="6107897" cy="1534668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2" name="Google Shape;122;p3"/>
            <p:cNvSpPr txBox="1"/>
            <p:nvPr/>
          </p:nvSpPr>
          <p:spPr bwMode="auto">
            <a:xfrm rot="-5400000">
              <a:off x="-1157487" y="3271266"/>
              <a:ext cx="6107897" cy="1534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mbria"/>
                <a:buNone/>
                <a:defRPr/>
              </a:pPr>
              <a:r>
                <a:rPr lang="ru-RU" sz="24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Причины заключения Кревской унии</a:t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 bwMode="auto">
            <a:xfrm>
              <a:off x="3670537" y="1352930"/>
              <a:ext cx="2735570" cy="1534668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4" name="Google Shape;124;p3"/>
            <p:cNvSpPr txBox="1"/>
            <p:nvPr/>
          </p:nvSpPr>
          <p:spPr bwMode="auto">
            <a:xfrm>
              <a:off x="3670537" y="1352930"/>
              <a:ext cx="2735570" cy="1534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ВКЛ</a:t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 bwMode="auto">
            <a:xfrm>
              <a:off x="7412850" y="393763"/>
              <a:ext cx="7917222" cy="1534668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6" name="Google Shape;126;p3"/>
            <p:cNvSpPr txBox="1"/>
            <p:nvPr/>
          </p:nvSpPr>
          <p:spPr bwMode="auto">
            <a:xfrm>
              <a:off x="7412850" y="393763"/>
              <a:ext cx="7917222" cy="1534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необходимость поиска союзников в ходе династической борьбы Ягайло с Андреем Полоцким и Витовтом</a:t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 bwMode="auto">
            <a:xfrm>
              <a:off x="7412850" y="2312098"/>
              <a:ext cx="7917222" cy="1534668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8" name="Google Shape;128;p3"/>
            <p:cNvSpPr txBox="1"/>
            <p:nvPr/>
          </p:nvSpPr>
          <p:spPr bwMode="auto">
            <a:xfrm>
              <a:off x="7412850" y="2312098"/>
              <a:ext cx="7917222" cy="1534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обострение отношений ВКЛ с Московским великим княжеством и Тевтонским орденом</a:t>
              </a:r>
              <a:endParaRPr/>
            </a:p>
          </p:txBody>
        </p:sp>
        <p:sp>
          <p:nvSpPr>
            <p:cNvPr id="129" name="Google Shape;129;p3"/>
            <p:cNvSpPr/>
            <p:nvPr/>
          </p:nvSpPr>
          <p:spPr bwMode="auto">
            <a:xfrm>
              <a:off x="3670537" y="5189601"/>
              <a:ext cx="2735570" cy="1534668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0" name="Google Shape;130;p3"/>
            <p:cNvSpPr txBox="1"/>
            <p:nvPr/>
          </p:nvSpPr>
          <p:spPr bwMode="auto">
            <a:xfrm>
              <a:off x="3670537" y="5189601"/>
              <a:ext cx="2735570" cy="1534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Польша</a:t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 bwMode="auto">
            <a:xfrm>
              <a:off x="7412850" y="4230433"/>
              <a:ext cx="7917222" cy="1534668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2" name="Google Shape;132;p3"/>
            <p:cNvSpPr txBox="1"/>
            <p:nvPr/>
          </p:nvSpPr>
          <p:spPr bwMode="auto">
            <a:xfrm>
              <a:off x="7412850" y="4230433"/>
              <a:ext cx="7917222" cy="1534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династический кризис в Польском королевстве</a:t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 bwMode="auto">
            <a:xfrm>
              <a:off x="7412850" y="6148768"/>
              <a:ext cx="7917222" cy="1534668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4" name="Google Shape;134;p3"/>
            <p:cNvSpPr txBox="1"/>
            <p:nvPr/>
          </p:nvSpPr>
          <p:spPr bwMode="auto">
            <a:xfrm>
              <a:off x="7412850" y="6148768"/>
              <a:ext cx="7917222" cy="1534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стремление польской знати разрешить в свою пользу спорные вопросы о принадлежности Волыни и Подолья, а в стратегическом плане - подчинить всё княжество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0" name="Google Shape;140;p4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Кревская уния и её последствия</a:t>
            </a:r>
            <a:endParaRPr sz="6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1" name="Google Shape;141;p4"/>
          <p:cNvSpPr txBox="1"/>
          <p:nvPr/>
        </p:nvSpPr>
        <p:spPr bwMode="auto">
          <a:xfrm flipH="0" flipV="0">
            <a:off x="167519" y="1512793"/>
            <a:ext cx="17815859" cy="286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 1377 г. умер Ольгерд. Ещё при жизни он назначил великим князем литовским </a:t>
            </a:r>
            <a:r>
              <a:rPr lang="ru-RU" sz="2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Ягайло</a:t>
            </a:r>
            <a:r>
              <a:rPr lang="ru-RU" sz="2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, своего старшего сына от второй жены. Ягайло боялся соперничества со стороны своего брата </a:t>
            </a:r>
            <a:r>
              <a:rPr lang="ru-RU" sz="2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Андрея Полоцкого </a:t>
            </a:r>
            <a:r>
              <a:rPr lang="ru-RU" sz="2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(старшего сына Ольгерда от первого брака) в борьбе за великокняжескую власть. Андрей Полоцкий не признал Ягайло великим князем, был изгнан из Полоцка и вынужден был поступить на службу к московскому князю. Борьба за великое княжение также шла между Ягайло и его дядей </a:t>
            </a:r>
            <a:r>
              <a:rPr lang="ru-RU" sz="2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Кейстутом</a:t>
            </a:r>
            <a:r>
              <a:rPr lang="ru-RU" sz="2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(братом Ольгерда). Ягайло обманом пригласил Кейстута вместе с сыном </a:t>
            </a:r>
            <a:r>
              <a:rPr lang="ru-RU" sz="2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Витовтом</a:t>
            </a:r>
            <a:r>
              <a:rPr lang="ru-RU" sz="2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в Кревский замок, где взял их в плен. Кейстут по приказу Ягайло был вероломно задушен, а Витовт чудом сбежал из-под стражи</a:t>
            </a:r>
            <a:r>
              <a:rPr lang="ru-R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</a:t>
            </a:r>
            <a:endParaRPr/>
          </a:p>
        </p:txBody>
      </p:sp>
      <p:sp>
        <p:nvSpPr>
          <p:cNvPr id="142" name="Google Shape;142;p4"/>
          <p:cNvSpPr txBox="1"/>
          <p:nvPr/>
        </p:nvSpPr>
        <p:spPr bwMode="auto">
          <a:xfrm>
            <a:off x="430866" y="9313630"/>
            <a:ext cx="4191000" cy="47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Ягайло</a:t>
            </a:r>
            <a:endParaRPr/>
          </a:p>
        </p:txBody>
      </p:sp>
      <p:pic>
        <p:nvPicPr>
          <p:cNvPr id="143" name="Google Shape;143;p4" descr="Картинки по запросу владислав ягайло"/>
          <p:cNvPicPr/>
          <p:nvPr/>
        </p:nvPicPr>
        <p:blipFill>
          <a:blip r:embed="rId2">
            <a:alphaModFix/>
          </a:blip>
          <a:srcRect l="3638" t="1711" r="0" b="1849"/>
          <a:stretch/>
        </p:blipFill>
        <p:spPr bwMode="auto">
          <a:xfrm flipH="0" flipV="0">
            <a:off x="360829" y="3853864"/>
            <a:ext cx="3954868" cy="522678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4" name="Google Shape;144;p4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flipH="0" flipV="0">
            <a:off x="4876799" y="4580404"/>
            <a:ext cx="2870699" cy="51042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45" name="Google Shape;145;p4"/>
          <p:cNvSpPr txBox="1"/>
          <p:nvPr/>
        </p:nvSpPr>
        <p:spPr bwMode="auto">
          <a:xfrm>
            <a:off x="4876799" y="9785322"/>
            <a:ext cx="3855875" cy="31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Андрей Полоцкий</a:t>
            </a:r>
            <a:endParaRPr/>
          </a:p>
        </p:txBody>
      </p:sp>
      <p:pic>
        <p:nvPicPr>
          <p:cNvPr id="146" name="Google Shape;146;p4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8847307" y="3958295"/>
            <a:ext cx="3696882" cy="52585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47" name="Google Shape;147;p4"/>
          <p:cNvSpPr txBox="1"/>
          <p:nvPr/>
        </p:nvSpPr>
        <p:spPr bwMode="auto">
          <a:xfrm flipH="0" flipV="0">
            <a:off x="10428931" y="9313630"/>
            <a:ext cx="2115257" cy="92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Кейстут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48" name="Google Shape;148;p4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13192997" y="4687412"/>
            <a:ext cx="4790202" cy="4890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49" name="Google Shape;149;p4"/>
          <p:cNvSpPr txBox="1"/>
          <p:nvPr/>
        </p:nvSpPr>
        <p:spPr bwMode="auto">
          <a:xfrm>
            <a:off x="13256883" y="9767817"/>
            <a:ext cx="4790201" cy="33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Витовт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5" name="Google Shape;155;p5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Кревская уния и её последствия</a:t>
            </a:r>
            <a:endParaRPr sz="6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56" name="Google Shape;156;p5"/>
          <p:cNvSpPr txBox="1"/>
          <p:nvPr/>
        </p:nvSpPr>
        <p:spPr bwMode="auto">
          <a:xfrm flipH="0" flipV="0">
            <a:off x="167519" y="1365805"/>
            <a:ext cx="17815859" cy="1920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Сложными были отношения ВКЛ с Московским великим княжеством. Москва поддержала претендующего на власть Андрея Полоцкого. А Великое Княжество Литовское довольно активно сотрудничало с Золотой Ордой, в том числе и при подготовке к Куликовской битве. Тевтонский орден, будучи ранее союзником Ягайло, использовал внутридинастические распри в ВКЛ для достижения собственных целей и  заключил тайные договорённости с претендующими на престол Кейстутом и Витовтом.</a:t>
            </a:r>
            <a:endParaRPr sz="1800"/>
          </a:p>
        </p:txBody>
      </p:sp>
      <p:sp>
        <p:nvSpPr>
          <p:cNvPr id="157" name="Google Shape;157;p5"/>
          <p:cNvSpPr txBox="1"/>
          <p:nvPr/>
        </p:nvSpPr>
        <p:spPr bwMode="auto">
          <a:xfrm>
            <a:off x="304800" y="8801098"/>
            <a:ext cx="4191000" cy="47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Ягайло</a:t>
            </a:r>
            <a:endParaRPr/>
          </a:p>
        </p:txBody>
      </p:sp>
      <p:pic>
        <p:nvPicPr>
          <p:cNvPr id="158" name="Google Shape;158;p5" descr="Картинки по запросу владислав ягайло"/>
          <p:cNvPicPr/>
          <p:nvPr/>
        </p:nvPicPr>
        <p:blipFill>
          <a:blip r:embed="rId2">
            <a:alphaModFix/>
          </a:blip>
          <a:srcRect l="3638" t="1711" r="0" b="1849"/>
          <a:stretch/>
        </p:blipFill>
        <p:spPr bwMode="auto">
          <a:xfrm>
            <a:off x="304800" y="3086100"/>
            <a:ext cx="4191000" cy="55847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9" name="Google Shape;159;p5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876800" y="3728146"/>
            <a:ext cx="3855874" cy="59564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60" name="Google Shape;160;p5"/>
          <p:cNvSpPr txBox="1"/>
          <p:nvPr/>
        </p:nvSpPr>
        <p:spPr bwMode="auto">
          <a:xfrm>
            <a:off x="4876799" y="9785322"/>
            <a:ext cx="3855875" cy="31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Андрей Полоцкий</a:t>
            </a:r>
            <a:endParaRPr/>
          </a:p>
        </p:txBody>
      </p:sp>
      <p:pic>
        <p:nvPicPr>
          <p:cNvPr id="161" name="Google Shape;161;p5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9638120" y="3542524"/>
            <a:ext cx="3696882" cy="52585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62" name="Google Shape;162;p5"/>
          <p:cNvSpPr txBox="1"/>
          <p:nvPr/>
        </p:nvSpPr>
        <p:spPr bwMode="auto">
          <a:xfrm>
            <a:off x="10426943" y="8852678"/>
            <a:ext cx="2115258" cy="28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Кейстут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63" name="Google Shape;163;p5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13256883" y="4762500"/>
            <a:ext cx="4790202" cy="4890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64" name="Google Shape;164;p5"/>
          <p:cNvSpPr txBox="1"/>
          <p:nvPr/>
        </p:nvSpPr>
        <p:spPr bwMode="auto">
          <a:xfrm>
            <a:off x="13256883" y="9767817"/>
            <a:ext cx="4790201" cy="33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Витовт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0" name="Google Shape;170;p6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Кревская уния и её последствия</a:t>
            </a:r>
            <a:endParaRPr sz="6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71" name="Google Shape;171;p6"/>
          <p:cNvSpPr txBox="1"/>
          <p:nvPr/>
        </p:nvSpPr>
        <p:spPr bwMode="auto">
          <a:xfrm>
            <a:off x="144866" y="1714500"/>
            <a:ext cx="178156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 1382 г. умер польский король Людовик I Великий (Анжуйский). Он не оставил после себя наследника по мужской линии. На престо была коронована его 11-летняя дочь </a:t>
            </a:r>
            <a:r>
              <a:rPr lang="ru-RU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Ядвига</a:t>
            </a:r>
            <a:r>
              <a:rPr lang="ru-R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 И начался поиск для неё достойного супруга.    </a:t>
            </a:r>
            <a:endParaRPr/>
          </a:p>
        </p:txBody>
      </p:sp>
      <p:sp>
        <p:nvSpPr>
          <p:cNvPr id="172" name="Google Shape;172;p6"/>
          <p:cNvSpPr txBox="1"/>
          <p:nvPr/>
        </p:nvSpPr>
        <p:spPr bwMode="auto">
          <a:xfrm>
            <a:off x="6179734" y="9785917"/>
            <a:ext cx="3802466" cy="28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Людовик I Великий (Анжуйский)</a:t>
            </a:r>
            <a:endParaRPr/>
          </a:p>
        </p:txBody>
      </p:sp>
      <p:pic>
        <p:nvPicPr>
          <p:cNvPr id="173" name="Google Shape;173;p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04800" y="2246230"/>
            <a:ext cx="5715000" cy="78235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74" name="Google Shape;174;p6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11972925" y="1896309"/>
            <a:ext cx="6010274" cy="81868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75" name="Google Shape;175;p6"/>
          <p:cNvSpPr txBox="1"/>
          <p:nvPr/>
        </p:nvSpPr>
        <p:spPr bwMode="auto">
          <a:xfrm>
            <a:off x="10744200" y="9785917"/>
            <a:ext cx="1103544" cy="28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Ядвига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" name="Google Shape;180;p7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1" name="Google Shape;181;p7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Кревская уния и её последствия</a:t>
            </a:r>
            <a:endParaRPr sz="6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82" name="Google Shape;182;p7"/>
          <p:cNvSpPr txBox="1"/>
          <p:nvPr/>
        </p:nvSpPr>
        <p:spPr bwMode="auto">
          <a:xfrm flipH="0" flipV="0">
            <a:off x="144865" y="1714500"/>
            <a:ext cx="8667300" cy="694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 начале XIV в. начало слабеть Галицко-Волынское княжество. При этом монархи Галицко-Волынской Руси, Великого Княжества Литовского и Польши имели общие семейные связи и их страны находились в союзах. Но после одновременной смерти в 1323 г. Братьев Льва и Андрея Юрьевичей, княживших в Галицко-Волынском княжестве и не оставивших наследников, их начали захватывать соседи - Королевство Польское и Великое княжество Литовское. Начиная с 1340 г. Между ВКЛ и Польшей произошла целая серия столкновений за обладание территорией ослабевшего Галицко-Волынского княжества (Волынью и Подольем).</a:t>
            </a:r>
            <a:endParaRPr sz="3000"/>
          </a:p>
        </p:txBody>
      </p:sp>
      <p:sp>
        <p:nvSpPr>
          <p:cNvPr id="183" name="Google Shape;183;p7"/>
          <p:cNvSpPr txBox="1"/>
          <p:nvPr/>
        </p:nvSpPr>
        <p:spPr bwMode="auto">
          <a:xfrm>
            <a:off x="6705600" y="9704121"/>
            <a:ext cx="472304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Спорные территории между ВКЛ и Польшей</a:t>
            </a:r>
            <a:endParaRPr/>
          </a:p>
        </p:txBody>
      </p:sp>
      <p:pic>
        <p:nvPicPr>
          <p:cNvPr id="184" name="Google Shape;184;p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9750551" y="966507"/>
            <a:ext cx="8392583" cy="930593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/>
          <p:nvPr/>
        </p:nvSpPr>
        <p:spPr bwMode="auto">
          <a:xfrm>
            <a:off x="12200460" y="5209080"/>
            <a:ext cx="2810940" cy="2496644"/>
          </a:xfrm>
          <a:custGeom>
            <a:avLst/>
            <a:gdLst/>
            <a:ahLst/>
            <a:cxnLst/>
            <a:rect l="l" t="t" r="r" b="b"/>
            <a:pathLst>
              <a:path w="2810940" h="2496645" fill="norm" stroke="1" extrusionOk="0">
                <a:moveTo>
                  <a:pt x="1065" y="210645"/>
                </a:moveTo>
                <a:cubicBezTo>
                  <a:pt x="2652" y="191595"/>
                  <a:pt x="32501" y="201120"/>
                  <a:pt x="48690" y="201120"/>
                </a:cubicBezTo>
                <a:cubicBezTo>
                  <a:pt x="58730" y="201120"/>
                  <a:pt x="67611" y="207887"/>
                  <a:pt x="77265" y="210645"/>
                </a:cubicBezTo>
                <a:cubicBezTo>
                  <a:pt x="89852" y="214241"/>
                  <a:pt x="102665" y="216995"/>
                  <a:pt x="115365" y="220170"/>
                </a:cubicBezTo>
                <a:cubicBezTo>
                  <a:pt x="124890" y="226520"/>
                  <a:pt x="132581" y="237800"/>
                  <a:pt x="143940" y="239220"/>
                </a:cubicBezTo>
                <a:cubicBezTo>
                  <a:pt x="207124" y="247118"/>
                  <a:pt x="191331" y="215758"/>
                  <a:pt x="220140" y="172545"/>
                </a:cubicBezTo>
                <a:cubicBezTo>
                  <a:pt x="233895" y="151912"/>
                  <a:pt x="248401" y="130886"/>
                  <a:pt x="267765" y="115395"/>
                </a:cubicBezTo>
                <a:cubicBezTo>
                  <a:pt x="281116" y="104714"/>
                  <a:pt x="299381" y="102348"/>
                  <a:pt x="315390" y="96345"/>
                </a:cubicBezTo>
                <a:cubicBezTo>
                  <a:pt x="342325" y="86244"/>
                  <a:pt x="388569" y="74076"/>
                  <a:pt x="410640" y="67770"/>
                </a:cubicBezTo>
                <a:cubicBezTo>
                  <a:pt x="420165" y="58245"/>
                  <a:pt x="430591" y="49543"/>
                  <a:pt x="439215" y="39195"/>
                </a:cubicBezTo>
                <a:cubicBezTo>
                  <a:pt x="446544" y="30401"/>
                  <a:pt x="448326" y="16300"/>
                  <a:pt x="458265" y="10620"/>
                </a:cubicBezTo>
                <a:cubicBezTo>
                  <a:pt x="472321" y="2588"/>
                  <a:pt x="490015" y="4270"/>
                  <a:pt x="505890" y="1095"/>
                </a:cubicBezTo>
                <a:cubicBezTo>
                  <a:pt x="528115" y="4270"/>
                  <a:pt x="560112" y="-8060"/>
                  <a:pt x="572565" y="10620"/>
                </a:cubicBezTo>
                <a:cubicBezTo>
                  <a:pt x="586764" y="31919"/>
                  <a:pt x="566660" y="61480"/>
                  <a:pt x="563040" y="86820"/>
                </a:cubicBezTo>
                <a:cubicBezTo>
                  <a:pt x="556947" y="129473"/>
                  <a:pt x="552195" y="150571"/>
                  <a:pt x="543990" y="191595"/>
                </a:cubicBezTo>
                <a:cubicBezTo>
                  <a:pt x="547165" y="226520"/>
                  <a:pt x="548555" y="261653"/>
                  <a:pt x="553515" y="296370"/>
                </a:cubicBezTo>
                <a:cubicBezTo>
                  <a:pt x="558303" y="329888"/>
                  <a:pt x="566999" y="323338"/>
                  <a:pt x="582090" y="353520"/>
                </a:cubicBezTo>
                <a:cubicBezTo>
                  <a:pt x="589736" y="368813"/>
                  <a:pt x="596227" y="384768"/>
                  <a:pt x="601140" y="401145"/>
                </a:cubicBezTo>
                <a:cubicBezTo>
                  <a:pt x="606091" y="417647"/>
                  <a:pt x="609603" y="458819"/>
                  <a:pt x="620190" y="477345"/>
                </a:cubicBezTo>
                <a:cubicBezTo>
                  <a:pt x="628066" y="491128"/>
                  <a:pt x="634313" y="508876"/>
                  <a:pt x="648765" y="515445"/>
                </a:cubicBezTo>
                <a:cubicBezTo>
                  <a:pt x="672068" y="526037"/>
                  <a:pt x="699565" y="521795"/>
                  <a:pt x="724965" y="524970"/>
                </a:cubicBezTo>
                <a:cubicBezTo>
                  <a:pt x="744015" y="531320"/>
                  <a:pt x="779275" y="524141"/>
                  <a:pt x="782115" y="544020"/>
                </a:cubicBezTo>
                <a:cubicBezTo>
                  <a:pt x="793545" y="624030"/>
                  <a:pt x="775765" y="594820"/>
                  <a:pt x="820215" y="639270"/>
                </a:cubicBezTo>
                <a:cubicBezTo>
                  <a:pt x="823390" y="648795"/>
                  <a:pt x="826982" y="658191"/>
                  <a:pt x="829740" y="667845"/>
                </a:cubicBezTo>
                <a:cubicBezTo>
                  <a:pt x="837110" y="693641"/>
                  <a:pt x="839483" y="722523"/>
                  <a:pt x="858315" y="744045"/>
                </a:cubicBezTo>
                <a:cubicBezTo>
                  <a:pt x="871702" y="759345"/>
                  <a:pt x="888700" y="771370"/>
                  <a:pt x="905940" y="782145"/>
                </a:cubicBezTo>
                <a:cubicBezTo>
                  <a:pt x="914454" y="787466"/>
                  <a:pt x="924990" y="788495"/>
                  <a:pt x="934515" y="791670"/>
                </a:cubicBezTo>
                <a:cubicBezTo>
                  <a:pt x="937690" y="782145"/>
                  <a:pt x="936940" y="770195"/>
                  <a:pt x="944040" y="763095"/>
                </a:cubicBezTo>
                <a:cubicBezTo>
                  <a:pt x="951140" y="755995"/>
                  <a:pt x="962620" y="754522"/>
                  <a:pt x="972615" y="753570"/>
                </a:cubicBezTo>
                <a:cubicBezTo>
                  <a:pt x="1029595" y="748143"/>
                  <a:pt x="1086915" y="747220"/>
                  <a:pt x="1144065" y="744045"/>
                </a:cubicBezTo>
                <a:cubicBezTo>
                  <a:pt x="1153590" y="740870"/>
                  <a:pt x="1166368" y="742360"/>
                  <a:pt x="1172640" y="734520"/>
                </a:cubicBezTo>
                <a:cubicBezTo>
                  <a:pt x="1180818" y="724298"/>
                  <a:pt x="1170133" y="701577"/>
                  <a:pt x="1182165" y="696420"/>
                </a:cubicBezTo>
                <a:cubicBezTo>
                  <a:pt x="1199916" y="688812"/>
                  <a:pt x="1220265" y="702770"/>
                  <a:pt x="1239315" y="705945"/>
                </a:cubicBezTo>
                <a:cubicBezTo>
                  <a:pt x="1245665" y="724995"/>
                  <a:pt x="1242685" y="750551"/>
                  <a:pt x="1258365" y="763095"/>
                </a:cubicBezTo>
                <a:cubicBezTo>
                  <a:pt x="1274240" y="775795"/>
                  <a:pt x="1288142" y="791460"/>
                  <a:pt x="1305990" y="801195"/>
                </a:cubicBezTo>
                <a:cubicBezTo>
                  <a:pt x="1325612" y="811898"/>
                  <a:pt x="1376221" y="823515"/>
                  <a:pt x="1401240" y="829770"/>
                </a:cubicBezTo>
                <a:cubicBezTo>
                  <a:pt x="1439340" y="883745"/>
                  <a:pt x="1499516" y="927600"/>
                  <a:pt x="1515540" y="991695"/>
                </a:cubicBezTo>
                <a:cubicBezTo>
                  <a:pt x="1521890" y="1017095"/>
                  <a:pt x="1529455" y="1042222"/>
                  <a:pt x="1534590" y="1067895"/>
                </a:cubicBezTo>
                <a:cubicBezTo>
                  <a:pt x="1537765" y="1083770"/>
                  <a:pt x="1539944" y="1099877"/>
                  <a:pt x="1544115" y="1115520"/>
                </a:cubicBezTo>
                <a:cubicBezTo>
                  <a:pt x="1552656" y="1147549"/>
                  <a:pt x="1563165" y="1179020"/>
                  <a:pt x="1572690" y="1210770"/>
                </a:cubicBezTo>
                <a:cubicBezTo>
                  <a:pt x="1575865" y="1239345"/>
                  <a:pt x="1571537" y="1269801"/>
                  <a:pt x="1582215" y="1296495"/>
                </a:cubicBezTo>
                <a:cubicBezTo>
                  <a:pt x="1585944" y="1305817"/>
                  <a:pt x="1600867" y="1304493"/>
                  <a:pt x="1610790" y="1306020"/>
                </a:cubicBezTo>
                <a:cubicBezTo>
                  <a:pt x="1642327" y="1310872"/>
                  <a:pt x="1674290" y="1312370"/>
                  <a:pt x="1706040" y="1315545"/>
                </a:cubicBezTo>
                <a:cubicBezTo>
                  <a:pt x="1718740" y="1318720"/>
                  <a:pt x="1731303" y="1322503"/>
                  <a:pt x="1744140" y="1325070"/>
                </a:cubicBezTo>
                <a:cubicBezTo>
                  <a:pt x="1763078" y="1328858"/>
                  <a:pt x="1785468" y="1323520"/>
                  <a:pt x="1801290" y="1334595"/>
                </a:cubicBezTo>
                <a:cubicBezTo>
                  <a:pt x="1820047" y="1347725"/>
                  <a:pt x="1825653" y="1373429"/>
                  <a:pt x="1839390" y="1391745"/>
                </a:cubicBezTo>
                <a:lnTo>
                  <a:pt x="1867965" y="1429845"/>
                </a:lnTo>
                <a:lnTo>
                  <a:pt x="1963215" y="1420320"/>
                </a:lnTo>
                <a:cubicBezTo>
                  <a:pt x="1985512" y="1417697"/>
                  <a:pt x="2007496" y="1409195"/>
                  <a:pt x="2029890" y="1410795"/>
                </a:cubicBezTo>
                <a:cubicBezTo>
                  <a:pt x="2052946" y="1412442"/>
                  <a:pt x="2074340" y="1423495"/>
                  <a:pt x="2096565" y="1429845"/>
                </a:cubicBezTo>
                <a:cubicBezTo>
                  <a:pt x="2106090" y="1442545"/>
                  <a:pt x="2109739" y="1464095"/>
                  <a:pt x="2125140" y="1467945"/>
                </a:cubicBezTo>
                <a:cubicBezTo>
                  <a:pt x="2177594" y="1481058"/>
                  <a:pt x="2233265" y="1472090"/>
                  <a:pt x="2287065" y="1477470"/>
                </a:cubicBezTo>
                <a:cubicBezTo>
                  <a:pt x="2297055" y="1478469"/>
                  <a:pt x="2306115" y="1483820"/>
                  <a:pt x="2315640" y="1486995"/>
                </a:cubicBezTo>
                <a:cubicBezTo>
                  <a:pt x="2328340" y="1477470"/>
                  <a:pt x="2339957" y="1466296"/>
                  <a:pt x="2353740" y="1458420"/>
                </a:cubicBezTo>
                <a:cubicBezTo>
                  <a:pt x="2388528" y="1438541"/>
                  <a:pt x="2418426" y="1453409"/>
                  <a:pt x="2458515" y="1458420"/>
                </a:cubicBezTo>
                <a:cubicBezTo>
                  <a:pt x="2455340" y="1471120"/>
                  <a:pt x="2453587" y="1484263"/>
                  <a:pt x="2448990" y="1496520"/>
                </a:cubicBezTo>
                <a:cubicBezTo>
                  <a:pt x="2444004" y="1509815"/>
                  <a:pt x="2424667" y="1521437"/>
                  <a:pt x="2429940" y="1534620"/>
                </a:cubicBezTo>
                <a:cubicBezTo>
                  <a:pt x="2434802" y="1546775"/>
                  <a:pt x="2455340" y="1540970"/>
                  <a:pt x="2468040" y="1544145"/>
                </a:cubicBezTo>
                <a:cubicBezTo>
                  <a:pt x="2555305" y="1602321"/>
                  <a:pt x="2425954" y="1508293"/>
                  <a:pt x="2515665" y="1610820"/>
                </a:cubicBezTo>
                <a:cubicBezTo>
                  <a:pt x="2527856" y="1624753"/>
                  <a:pt x="2547415" y="1629870"/>
                  <a:pt x="2563290" y="1639395"/>
                </a:cubicBezTo>
                <a:cubicBezTo>
                  <a:pt x="2566465" y="1648920"/>
                  <a:pt x="2564098" y="1662989"/>
                  <a:pt x="2572815" y="1667970"/>
                </a:cubicBezTo>
                <a:cubicBezTo>
                  <a:pt x="2589583" y="1677552"/>
                  <a:pt x="2611643" y="1671388"/>
                  <a:pt x="2629965" y="1677495"/>
                </a:cubicBezTo>
                <a:cubicBezTo>
                  <a:pt x="2640825" y="1681115"/>
                  <a:pt x="2649015" y="1690195"/>
                  <a:pt x="2658540" y="1696545"/>
                </a:cubicBezTo>
                <a:cubicBezTo>
                  <a:pt x="2664890" y="1712420"/>
                  <a:pt x="2666644" y="1731035"/>
                  <a:pt x="2677590" y="1744170"/>
                </a:cubicBezTo>
                <a:cubicBezTo>
                  <a:pt x="2684018" y="1751883"/>
                  <a:pt x="2697448" y="1748714"/>
                  <a:pt x="2706165" y="1753695"/>
                </a:cubicBezTo>
                <a:cubicBezTo>
                  <a:pt x="2719948" y="1761571"/>
                  <a:pt x="2731347" y="1773043"/>
                  <a:pt x="2744265" y="1782270"/>
                </a:cubicBezTo>
                <a:cubicBezTo>
                  <a:pt x="2753580" y="1788924"/>
                  <a:pt x="2763315" y="1794970"/>
                  <a:pt x="2772840" y="1801320"/>
                </a:cubicBezTo>
                <a:cubicBezTo>
                  <a:pt x="2779190" y="1814020"/>
                  <a:pt x="2791890" y="1825221"/>
                  <a:pt x="2791890" y="1839420"/>
                </a:cubicBezTo>
                <a:cubicBezTo>
                  <a:pt x="2791890" y="1862960"/>
                  <a:pt x="2765175" y="1911900"/>
                  <a:pt x="2753790" y="1934670"/>
                </a:cubicBezTo>
                <a:cubicBezTo>
                  <a:pt x="2756965" y="1944195"/>
                  <a:pt x="2759360" y="1954017"/>
                  <a:pt x="2763315" y="1963245"/>
                </a:cubicBezTo>
                <a:cubicBezTo>
                  <a:pt x="2768908" y="1976296"/>
                  <a:pt x="2779897" y="1987362"/>
                  <a:pt x="2782365" y="2001345"/>
                </a:cubicBezTo>
                <a:cubicBezTo>
                  <a:pt x="2820971" y="2220115"/>
                  <a:pt x="2771933" y="2065298"/>
                  <a:pt x="2801415" y="2153745"/>
                </a:cubicBezTo>
                <a:cubicBezTo>
                  <a:pt x="2790052" y="2187834"/>
                  <a:pt x="2754930" y="2245943"/>
                  <a:pt x="2782365" y="2287095"/>
                </a:cubicBezTo>
                <a:cubicBezTo>
                  <a:pt x="2787934" y="2295449"/>
                  <a:pt x="2801415" y="2293445"/>
                  <a:pt x="2810940" y="2296620"/>
                </a:cubicBezTo>
                <a:cubicBezTo>
                  <a:pt x="2737105" y="2304824"/>
                  <a:pt x="2739873" y="2323122"/>
                  <a:pt x="2696640" y="2287095"/>
                </a:cubicBezTo>
                <a:cubicBezTo>
                  <a:pt x="2686292" y="2278471"/>
                  <a:pt x="2679761" y="2265203"/>
                  <a:pt x="2668065" y="2258520"/>
                </a:cubicBezTo>
                <a:cubicBezTo>
                  <a:pt x="2656699" y="2252025"/>
                  <a:pt x="2642955" y="2250619"/>
                  <a:pt x="2629965" y="2248995"/>
                </a:cubicBezTo>
                <a:cubicBezTo>
                  <a:pt x="2566641" y="2241080"/>
                  <a:pt x="2502965" y="2236295"/>
                  <a:pt x="2439465" y="2229945"/>
                </a:cubicBezTo>
                <a:cubicBezTo>
                  <a:pt x="2382315" y="2233120"/>
                  <a:pt x="2325071" y="2234906"/>
                  <a:pt x="2268015" y="2239470"/>
                </a:cubicBezTo>
                <a:cubicBezTo>
                  <a:pt x="2138136" y="2249860"/>
                  <a:pt x="2246459" y="2242144"/>
                  <a:pt x="2172765" y="2258520"/>
                </a:cubicBezTo>
                <a:cubicBezTo>
                  <a:pt x="2153912" y="2262710"/>
                  <a:pt x="2134665" y="2264870"/>
                  <a:pt x="2115615" y="2268045"/>
                </a:cubicBezTo>
                <a:cubicBezTo>
                  <a:pt x="2082463" y="2317773"/>
                  <a:pt x="2106053" y="2274530"/>
                  <a:pt x="2087040" y="2344245"/>
                </a:cubicBezTo>
                <a:cubicBezTo>
                  <a:pt x="2081756" y="2363618"/>
                  <a:pt x="2071928" y="2381704"/>
                  <a:pt x="2067990" y="2401395"/>
                </a:cubicBezTo>
                <a:lnTo>
                  <a:pt x="2048940" y="2496645"/>
                </a:lnTo>
                <a:cubicBezTo>
                  <a:pt x="2039415" y="2458545"/>
                  <a:pt x="2032079" y="2419830"/>
                  <a:pt x="2020365" y="2382345"/>
                </a:cubicBezTo>
                <a:cubicBezTo>
                  <a:pt x="2016130" y="2368792"/>
                  <a:pt x="2014568" y="2349342"/>
                  <a:pt x="2001315" y="2344245"/>
                </a:cubicBezTo>
                <a:cubicBezTo>
                  <a:pt x="1968583" y="2331656"/>
                  <a:pt x="1931465" y="2337895"/>
                  <a:pt x="1896540" y="2334720"/>
                </a:cubicBezTo>
                <a:cubicBezTo>
                  <a:pt x="1828157" y="2300528"/>
                  <a:pt x="1823902" y="2305053"/>
                  <a:pt x="1772715" y="2258520"/>
                </a:cubicBezTo>
                <a:cubicBezTo>
                  <a:pt x="1752780" y="2240398"/>
                  <a:pt x="1741123" y="2209889"/>
                  <a:pt x="1715565" y="2201370"/>
                </a:cubicBezTo>
                <a:cubicBezTo>
                  <a:pt x="1649793" y="2179446"/>
                  <a:pt x="1728958" y="2205023"/>
                  <a:pt x="1610790" y="2172795"/>
                </a:cubicBezTo>
                <a:cubicBezTo>
                  <a:pt x="1601104" y="2170153"/>
                  <a:pt x="1591740" y="2166445"/>
                  <a:pt x="1582215" y="2163270"/>
                </a:cubicBezTo>
                <a:cubicBezTo>
                  <a:pt x="1572690" y="2153745"/>
                  <a:pt x="1564848" y="2142167"/>
                  <a:pt x="1553640" y="2134695"/>
                </a:cubicBezTo>
                <a:cubicBezTo>
                  <a:pt x="1545286" y="2129126"/>
                  <a:pt x="1532905" y="2131442"/>
                  <a:pt x="1525065" y="2125170"/>
                </a:cubicBezTo>
                <a:cubicBezTo>
                  <a:pt x="1516126" y="2118019"/>
                  <a:pt x="1514110" y="2104690"/>
                  <a:pt x="1506015" y="2096595"/>
                </a:cubicBezTo>
                <a:cubicBezTo>
                  <a:pt x="1497920" y="2088500"/>
                  <a:pt x="1486132" y="2084995"/>
                  <a:pt x="1477440" y="2077545"/>
                </a:cubicBezTo>
                <a:cubicBezTo>
                  <a:pt x="1463803" y="2065856"/>
                  <a:pt x="1452040" y="2052145"/>
                  <a:pt x="1439340" y="2039445"/>
                </a:cubicBezTo>
                <a:cubicBezTo>
                  <a:pt x="1407519" y="2050052"/>
                  <a:pt x="1408545" y="2050522"/>
                  <a:pt x="1372665" y="2058495"/>
                </a:cubicBezTo>
                <a:cubicBezTo>
                  <a:pt x="1356861" y="2062007"/>
                  <a:pt x="1341188" y="2066867"/>
                  <a:pt x="1325040" y="2068020"/>
                </a:cubicBezTo>
                <a:cubicBezTo>
                  <a:pt x="1252132" y="2073228"/>
                  <a:pt x="1178990" y="2074370"/>
                  <a:pt x="1105965" y="2077545"/>
                </a:cubicBezTo>
                <a:cubicBezTo>
                  <a:pt x="984417" y="2096245"/>
                  <a:pt x="1016004" y="2105875"/>
                  <a:pt x="934515" y="2087070"/>
                </a:cubicBezTo>
                <a:cubicBezTo>
                  <a:pt x="909004" y="2081183"/>
                  <a:pt x="858315" y="2068020"/>
                  <a:pt x="858315" y="2068020"/>
                </a:cubicBezTo>
                <a:cubicBezTo>
                  <a:pt x="842440" y="2055320"/>
                  <a:pt x="825801" y="2043520"/>
                  <a:pt x="810690" y="2029920"/>
                </a:cubicBezTo>
                <a:cubicBezTo>
                  <a:pt x="794003" y="2014901"/>
                  <a:pt x="781026" y="1995765"/>
                  <a:pt x="763065" y="1982295"/>
                </a:cubicBezTo>
                <a:cubicBezTo>
                  <a:pt x="755033" y="1976271"/>
                  <a:pt x="743470" y="1977260"/>
                  <a:pt x="734490" y="1972770"/>
                </a:cubicBezTo>
                <a:cubicBezTo>
                  <a:pt x="724251" y="1967650"/>
                  <a:pt x="716154" y="1958840"/>
                  <a:pt x="705915" y="1953720"/>
                </a:cubicBezTo>
                <a:cubicBezTo>
                  <a:pt x="677946" y="1939736"/>
                  <a:pt x="648765" y="1928320"/>
                  <a:pt x="620190" y="1915620"/>
                </a:cubicBezTo>
                <a:cubicBezTo>
                  <a:pt x="650313" y="1674637"/>
                  <a:pt x="611774" y="1974535"/>
                  <a:pt x="639240" y="1782270"/>
                </a:cubicBezTo>
                <a:cubicBezTo>
                  <a:pt x="642860" y="1756930"/>
                  <a:pt x="644557" y="1731319"/>
                  <a:pt x="648765" y="1706070"/>
                </a:cubicBezTo>
                <a:cubicBezTo>
                  <a:pt x="650917" y="1693157"/>
                  <a:pt x="656015" y="1680862"/>
                  <a:pt x="658290" y="1667970"/>
                </a:cubicBezTo>
                <a:cubicBezTo>
                  <a:pt x="682546" y="1530520"/>
                  <a:pt x="641643" y="1567943"/>
                  <a:pt x="705915" y="1525095"/>
                </a:cubicBezTo>
                <a:cubicBezTo>
                  <a:pt x="709090" y="1512395"/>
                  <a:pt x="716743" y="1500021"/>
                  <a:pt x="715440" y="1486995"/>
                </a:cubicBezTo>
                <a:cubicBezTo>
                  <a:pt x="706786" y="1400458"/>
                  <a:pt x="666728" y="1417486"/>
                  <a:pt x="582090" y="1382220"/>
                </a:cubicBezTo>
                <a:cubicBezTo>
                  <a:pt x="578915" y="1372695"/>
                  <a:pt x="575450" y="1363262"/>
                  <a:pt x="572565" y="1353645"/>
                </a:cubicBezTo>
                <a:cubicBezTo>
                  <a:pt x="565923" y="1331505"/>
                  <a:pt x="569859" y="1303314"/>
                  <a:pt x="553515" y="1286970"/>
                </a:cubicBezTo>
                <a:cubicBezTo>
                  <a:pt x="537171" y="1270626"/>
                  <a:pt x="509065" y="1274270"/>
                  <a:pt x="486840" y="1267920"/>
                </a:cubicBezTo>
                <a:cubicBezTo>
                  <a:pt x="458265" y="1245695"/>
                  <a:pt x="425466" y="1228031"/>
                  <a:pt x="401115" y="1201245"/>
                </a:cubicBezTo>
                <a:cubicBezTo>
                  <a:pt x="392309" y="1191559"/>
                  <a:pt x="398852" y="1174037"/>
                  <a:pt x="391590" y="1163145"/>
                </a:cubicBezTo>
                <a:cubicBezTo>
                  <a:pt x="379137" y="1144465"/>
                  <a:pt x="359840" y="1131395"/>
                  <a:pt x="343965" y="1115520"/>
                </a:cubicBezTo>
                <a:cubicBezTo>
                  <a:pt x="330896" y="1076313"/>
                  <a:pt x="313447" y="1058057"/>
                  <a:pt x="334440" y="1020270"/>
                </a:cubicBezTo>
                <a:cubicBezTo>
                  <a:pt x="344313" y="1002498"/>
                  <a:pt x="359840" y="988520"/>
                  <a:pt x="372540" y="972645"/>
                </a:cubicBezTo>
                <a:cubicBezTo>
                  <a:pt x="333521" y="888104"/>
                  <a:pt x="334832" y="874134"/>
                  <a:pt x="296340" y="820245"/>
                </a:cubicBezTo>
                <a:cubicBezTo>
                  <a:pt x="271330" y="785231"/>
                  <a:pt x="259975" y="767282"/>
                  <a:pt x="220140" y="744045"/>
                </a:cubicBezTo>
                <a:cubicBezTo>
                  <a:pt x="199254" y="731861"/>
                  <a:pt x="175690" y="724995"/>
                  <a:pt x="153465" y="715470"/>
                </a:cubicBezTo>
                <a:cubicBezTo>
                  <a:pt x="162990" y="709120"/>
                  <a:pt x="187930" y="706236"/>
                  <a:pt x="182040" y="696420"/>
                </a:cubicBezTo>
                <a:cubicBezTo>
                  <a:pt x="171082" y="678157"/>
                  <a:pt x="144353" y="676495"/>
                  <a:pt x="124890" y="667845"/>
                </a:cubicBezTo>
                <a:cubicBezTo>
                  <a:pt x="96896" y="655403"/>
                  <a:pt x="80458" y="656737"/>
                  <a:pt x="48690" y="648795"/>
                </a:cubicBezTo>
                <a:cubicBezTo>
                  <a:pt x="38950" y="646360"/>
                  <a:pt x="29640" y="642445"/>
                  <a:pt x="20115" y="639270"/>
                </a:cubicBezTo>
                <a:cubicBezTo>
                  <a:pt x="23290" y="607520"/>
                  <a:pt x="20874" y="574701"/>
                  <a:pt x="29640" y="544020"/>
                </a:cubicBezTo>
                <a:cubicBezTo>
                  <a:pt x="34001" y="528756"/>
                  <a:pt x="49801" y="519382"/>
                  <a:pt x="58215" y="505920"/>
                </a:cubicBezTo>
                <a:cubicBezTo>
                  <a:pt x="65740" y="493879"/>
                  <a:pt x="70915" y="480520"/>
                  <a:pt x="77265" y="467820"/>
                </a:cubicBezTo>
                <a:cubicBezTo>
                  <a:pt x="74090" y="436070"/>
                  <a:pt x="74915" y="403661"/>
                  <a:pt x="67740" y="372570"/>
                </a:cubicBezTo>
                <a:cubicBezTo>
                  <a:pt x="65166" y="361416"/>
                  <a:pt x="53810" y="354234"/>
                  <a:pt x="48690" y="343995"/>
                </a:cubicBezTo>
                <a:cubicBezTo>
                  <a:pt x="44200" y="335015"/>
                  <a:pt x="44041" y="324197"/>
                  <a:pt x="39165" y="315420"/>
                </a:cubicBezTo>
                <a:cubicBezTo>
                  <a:pt x="-5980" y="234160"/>
                  <a:pt x="-522" y="229695"/>
                  <a:pt x="1065" y="210645"/>
                </a:cubicBez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reflection blurRad="0" stA="52000" stPos="0" endA="300" endPos="35000" dist="0" dir="0" sy="-100000" kx="0" ky="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0" name="Google Shape;190;p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12510000" y="2989094"/>
            <a:ext cx="5126690" cy="69600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91" name="Google Shape;191;p8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2" name="Google Shape;192;p8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Кревская уния и её последствия</a:t>
            </a:r>
            <a:endParaRPr sz="6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93" name="Google Shape;193;p8"/>
          <p:cNvSpPr txBox="1"/>
          <p:nvPr/>
        </p:nvSpPr>
        <p:spPr bwMode="auto">
          <a:xfrm flipH="0" flipV="0">
            <a:off x="144865" y="1714500"/>
            <a:ext cx="17407852" cy="82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1</a:t>
            </a:r>
            <a:r>
              <a:rPr lang="ru-RU"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4 августа 1385 г. </a:t>
            </a:r>
            <a:r>
              <a:rPr lang="ru-RU"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 Кревском замке (Сморгонский район Гродненской области) состоялась встреча </a:t>
            </a:r>
            <a:r>
              <a:rPr lang="ru-RU"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Ягайло </a:t>
            </a:r>
            <a:endParaRPr sz="24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 польским посольством, на которой были достигнуты договорённости, получившие название </a:t>
            </a:r>
            <a:r>
              <a:rPr lang="ru-RU"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Кревской унии</a:t>
            </a:r>
            <a:r>
              <a:rPr lang="ru-RU"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</a:t>
            </a:r>
            <a:endParaRPr sz="1800"/>
          </a:p>
        </p:txBody>
      </p:sp>
      <p:sp>
        <p:nvSpPr>
          <p:cNvPr id="194" name="Google Shape;194;p8"/>
          <p:cNvSpPr txBox="1"/>
          <p:nvPr/>
        </p:nvSpPr>
        <p:spPr bwMode="auto">
          <a:xfrm>
            <a:off x="8839200" y="9568168"/>
            <a:ext cx="251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Ягайло (Владислав II)</a:t>
            </a:r>
            <a:endParaRPr/>
          </a:p>
        </p:txBody>
      </p:sp>
      <p:grpSp>
        <p:nvGrpSpPr>
          <p:cNvPr id="195" name="Google Shape;195;p8"/>
          <p:cNvGrpSpPr/>
          <p:nvPr/>
        </p:nvGrpSpPr>
        <p:grpSpPr bwMode="auto">
          <a:xfrm flipH="0" flipV="0">
            <a:off x="1603096" y="2989094"/>
            <a:ext cx="9871434" cy="7321329"/>
            <a:chOff x="0" y="0"/>
            <a:chExt cx="9871434" cy="7321329"/>
          </a:xfrm>
        </p:grpSpPr>
        <p:sp>
          <p:nvSpPr>
            <p:cNvPr id="196" name="Google Shape;196;p8"/>
            <p:cNvSpPr/>
            <p:nvPr/>
          </p:nvSpPr>
          <p:spPr bwMode="auto">
            <a:xfrm>
              <a:off x="0" y="0"/>
              <a:ext cx="7615982" cy="122022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7" name="Google Shape;197;p8"/>
            <p:cNvSpPr txBox="1"/>
            <p:nvPr/>
          </p:nvSpPr>
          <p:spPr bwMode="auto">
            <a:xfrm>
              <a:off x="32838" y="35738"/>
              <a:ext cx="7550304" cy="1148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99" tIns="30474" rIns="45699" bIns="30474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mbria"/>
                <a:buNone/>
                <a:defRPr/>
              </a:pPr>
              <a:r>
                <a:rPr lang="ru-RU" sz="24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Основные положения Кревской унии</a:t>
              </a:r>
              <a:endPara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98" name="Google Shape;198;p8"/>
            <p:cNvSpPr/>
            <p:nvPr/>
          </p:nvSpPr>
          <p:spPr bwMode="auto">
            <a:xfrm>
              <a:off x="761598" y="1220221"/>
              <a:ext cx="761597" cy="91516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9" name="Google Shape;199;p8"/>
            <p:cNvSpPr/>
            <p:nvPr/>
          </p:nvSpPr>
          <p:spPr bwMode="auto">
            <a:xfrm>
              <a:off x="1523195" y="1525276"/>
              <a:ext cx="8348238" cy="122022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0" name="Google Shape;200;p8"/>
            <p:cNvSpPr txBox="1"/>
            <p:nvPr/>
          </p:nvSpPr>
          <p:spPr bwMode="auto">
            <a:xfrm>
              <a:off x="1556034" y="1561015"/>
              <a:ext cx="8282560" cy="1148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Ягайло через брак с Ядвигой становится польским королем</a:t>
              </a:r>
              <a:endPara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1" name="Google Shape;201;p8"/>
            <p:cNvSpPr/>
            <p:nvPr/>
          </p:nvSpPr>
          <p:spPr bwMode="auto">
            <a:xfrm>
              <a:off x="761598" y="1220221"/>
              <a:ext cx="761597" cy="244044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2" name="Google Shape;202;p8"/>
            <p:cNvSpPr/>
            <p:nvPr/>
          </p:nvSpPr>
          <p:spPr bwMode="auto">
            <a:xfrm>
              <a:off x="1523195" y="3050553"/>
              <a:ext cx="8348238" cy="122022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3" name="Google Shape;203;p8"/>
            <p:cNvSpPr txBox="1"/>
            <p:nvPr/>
          </p:nvSpPr>
          <p:spPr bwMode="auto">
            <a:xfrm>
              <a:off x="1556034" y="3086292"/>
              <a:ext cx="8282560" cy="1148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Великое Княжество Литовское присоединяется к Королевству Польскому</a:t>
              </a:r>
              <a:endPara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4" name="Google Shape;204;p8"/>
            <p:cNvSpPr/>
            <p:nvPr/>
          </p:nvSpPr>
          <p:spPr bwMode="auto">
            <a:xfrm>
              <a:off x="761598" y="1220221"/>
              <a:ext cx="761597" cy="396571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5" name="Google Shape;205;p8"/>
            <p:cNvSpPr/>
            <p:nvPr/>
          </p:nvSpPr>
          <p:spPr bwMode="auto">
            <a:xfrm>
              <a:off x="1523195" y="4575830"/>
              <a:ext cx="8348238" cy="122022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6" name="Google Shape;206;p8"/>
            <p:cNvSpPr txBox="1"/>
            <p:nvPr/>
          </p:nvSpPr>
          <p:spPr bwMode="auto">
            <a:xfrm>
              <a:off x="1556034" y="4611569"/>
              <a:ext cx="8282560" cy="1148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казна Великого Княжества Литовского перевозится в Краков</a:t>
              </a:r>
              <a:endPara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7" name="Google Shape;207;p8"/>
            <p:cNvSpPr/>
            <p:nvPr/>
          </p:nvSpPr>
          <p:spPr bwMode="auto">
            <a:xfrm>
              <a:off x="761598" y="1220221"/>
              <a:ext cx="761597" cy="549099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8" name="Google Shape;208;p8"/>
            <p:cNvSpPr/>
            <p:nvPr/>
          </p:nvSpPr>
          <p:spPr bwMode="auto">
            <a:xfrm>
              <a:off x="1523195" y="6101108"/>
              <a:ext cx="8348238" cy="122022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9" name="Google Shape;209;p8"/>
            <p:cNvSpPr txBox="1"/>
            <p:nvPr/>
          </p:nvSpPr>
          <p:spPr bwMode="auto">
            <a:xfrm>
              <a:off x="1556034" y="6136846"/>
              <a:ext cx="8282560" cy="1148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Ягайло переходит в католичество и обязуется христианизировать литовцев-язычников по католическому обряду</a:t>
              </a:r>
              <a:endPara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/>
          <p:nvPr/>
        </p:nvSpPr>
        <p:spPr bwMode="auto">
          <a:xfrm>
            <a:off x="0" y="0"/>
            <a:ext cx="18288000" cy="1365806"/>
          </a:xfrm>
          <a:prstGeom prst="rect">
            <a:avLst/>
          </a:prstGeom>
          <a:solidFill>
            <a:srgbClr val="ED9F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5" name="Google Shape;215;p9"/>
          <p:cNvSpPr txBox="1"/>
          <p:nvPr/>
        </p:nvSpPr>
        <p:spPr bwMode="auto">
          <a:xfrm>
            <a:off x="151044" y="203795"/>
            <a:ext cx="17983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60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</a:rPr>
              <a:t>Кревская уния и её последствия</a:t>
            </a:r>
            <a:endParaRPr sz="60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16" name="Google Shape;216;p9"/>
          <p:cNvSpPr txBox="1"/>
          <p:nvPr/>
        </p:nvSpPr>
        <p:spPr bwMode="auto">
          <a:xfrm flipH="0" flipV="0">
            <a:off x="5939834" y="8065173"/>
            <a:ext cx="11891144" cy="1188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</a:rPr>
              <a:t>Основное положение Кревской унии - присоединение ВКЛ к Польше - реализовано не было</a:t>
            </a:r>
            <a:r>
              <a:rPr lang="ru-RU"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 Великому Княжеству Литовскому  удалось сохранить свою независимость, а значит и возможность проведения собственной внешней и внутренней политики.</a:t>
            </a:r>
            <a:endParaRPr sz="1800"/>
          </a:p>
        </p:txBody>
      </p:sp>
      <p:sp>
        <p:nvSpPr>
          <p:cNvPr id="217" name="Google Shape;217;p9"/>
          <p:cNvSpPr txBox="1"/>
          <p:nvPr/>
        </p:nvSpPr>
        <p:spPr bwMode="auto">
          <a:xfrm>
            <a:off x="5939835" y="9598636"/>
            <a:ext cx="7239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Великий князь литовский и король польский Ягайло. Рисунок XV в.</a:t>
            </a:r>
            <a:endParaRPr/>
          </a:p>
        </p:txBody>
      </p:sp>
      <p:grpSp>
        <p:nvGrpSpPr>
          <p:cNvPr id="218" name="Google Shape;218;p9"/>
          <p:cNvGrpSpPr/>
          <p:nvPr/>
        </p:nvGrpSpPr>
        <p:grpSpPr bwMode="auto">
          <a:xfrm>
            <a:off x="6251270" y="1896440"/>
            <a:ext cx="11576658" cy="5782244"/>
            <a:chOff x="2870" y="182446"/>
            <a:chExt cx="11576658" cy="5782244"/>
          </a:xfrm>
        </p:grpSpPr>
        <p:sp>
          <p:nvSpPr>
            <p:cNvPr id="219" name="Google Shape;219;p9"/>
            <p:cNvSpPr/>
            <p:nvPr/>
          </p:nvSpPr>
          <p:spPr bwMode="auto">
            <a:xfrm>
              <a:off x="2870" y="182446"/>
              <a:ext cx="8931592" cy="851382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0" name="Google Shape;220;p9"/>
            <p:cNvSpPr txBox="1"/>
            <p:nvPr/>
          </p:nvSpPr>
          <p:spPr bwMode="auto">
            <a:xfrm>
              <a:off x="27806" y="207382"/>
              <a:ext cx="8881720" cy="801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mbria"/>
                <a:buNone/>
                <a:defRPr/>
              </a:pPr>
              <a:r>
                <a:rPr lang="ru-RU" sz="24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Последствия Кревской унии</a:t>
              </a:r>
              <a:endPara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21" name="Google Shape;221;p9"/>
            <p:cNvSpPr/>
            <p:nvPr/>
          </p:nvSpPr>
          <p:spPr bwMode="auto">
            <a:xfrm>
              <a:off x="896029" y="1033828"/>
              <a:ext cx="893159" cy="98617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22" name="Google Shape;222;p9"/>
            <p:cNvSpPr/>
            <p:nvPr/>
          </p:nvSpPr>
          <p:spPr bwMode="auto">
            <a:xfrm>
              <a:off x="1789188" y="1362552"/>
              <a:ext cx="9790340" cy="1314896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3" name="Google Shape;223;p9"/>
            <p:cNvSpPr txBox="1"/>
            <p:nvPr/>
          </p:nvSpPr>
          <p:spPr bwMode="auto">
            <a:xfrm>
              <a:off x="1827700" y="1401064"/>
              <a:ext cx="9713316" cy="1237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на несколько столетий изменила внешнеполитический вектор ВКЛ, направив его на политическое, экономическое и культурное сближение с Польшей и другими католическими странами Европы</a:t>
              </a:r>
              <a:endPara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24" name="Google Shape;224;p9"/>
            <p:cNvSpPr/>
            <p:nvPr/>
          </p:nvSpPr>
          <p:spPr bwMode="auto">
            <a:xfrm>
              <a:off x="896029" y="1033828"/>
              <a:ext cx="893159" cy="26297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25" name="Google Shape;225;p9"/>
            <p:cNvSpPr/>
            <p:nvPr/>
          </p:nvSpPr>
          <p:spPr bwMode="auto">
            <a:xfrm>
              <a:off x="1789188" y="3006173"/>
              <a:ext cx="9790340" cy="1314896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6" name="Google Shape;226;p9"/>
            <p:cNvSpPr txBox="1"/>
            <p:nvPr/>
          </p:nvSpPr>
          <p:spPr bwMode="auto">
            <a:xfrm>
              <a:off x="1827700" y="3044685"/>
              <a:ext cx="9713316" cy="1237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началось перемещение ВКЛ из ареала распространения русско-византийских культурных традиций в сторону западного «латинского» мира</a:t>
              </a:r>
              <a:endPara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27" name="Google Shape;227;p9"/>
            <p:cNvSpPr/>
            <p:nvPr/>
          </p:nvSpPr>
          <p:spPr bwMode="auto">
            <a:xfrm>
              <a:off x="896029" y="1033828"/>
              <a:ext cx="893159" cy="4273413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28" name="Google Shape;228;p9"/>
            <p:cNvSpPr/>
            <p:nvPr/>
          </p:nvSpPr>
          <p:spPr bwMode="auto">
            <a:xfrm>
              <a:off x="1789188" y="4649794"/>
              <a:ext cx="9790340" cy="1314896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9" name="Google Shape;229;p9"/>
            <p:cNvSpPr txBox="1"/>
            <p:nvPr/>
          </p:nvSpPr>
          <p:spPr bwMode="auto">
            <a:xfrm>
              <a:off x="1827700" y="4688306"/>
              <a:ext cx="9713316" cy="1237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mbria"/>
                <a:buNone/>
                <a:defRPr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распространение католичества вызывало недовольство православного населения, обостряя внутренние противоречия в стране</a:t>
              </a:r>
              <a:endPara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230" name="Google Shape;230;p9" descr="Картинки по запросу ягайло ольгердович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04800" y="1728699"/>
            <a:ext cx="5562600" cy="82204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ONLYOFFICE/7.2.1.36</Application>
  <PresentationFormat>On-screen Show (4:3)</PresentationFormat>
  <Paragraphs>0</Paragraphs>
  <Slides>20</Slides>
  <Notes>20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Ситник П.В.</dc:creator>
  <cp:keywords/>
  <dc:description/>
  <dc:identifier/>
  <dc:language/>
  <cp:lastModifiedBy/>
  <cp:revision>1</cp:revision>
  <dcterms:created xsi:type="dcterms:W3CDTF">2006-08-16T00:00:00Z</dcterms:created>
  <dcterms:modified xsi:type="dcterms:W3CDTF">2025-10-20T14:12:44Z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12.07.2025</vt:lpwstr>
  </property>
</Properties>
</file>