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removePersonalInfoOnSave="1" saveSubsetFonts="1" showSpecialPlsOnTitleSld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12192000" cy="6858000"/>
  <p:defaultTextStyle>
    <a:defPPr>
      <a:defRPr lang="ru-RU"/>
    </a:defPPr>
    <a:lvl1pPr marL="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lang="ru-RU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D8BFB270-21A6-0291-C314-E7E5A94E44D0}">
  <a:tblStyle styleId="{C52771C9-B449-54A0-96FE-2959EBCDEED5}" styleName="Medium Style 2 - Accent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8BFB270-21A6-0291-C314-E7E5A94E44D0}" styleName="Medium Style 2 - Accent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 /><Relationship Id="rId18" Type="http://schemas.openxmlformats.org/officeDocument/2006/relationships/tableStyles" Target="tableStyles.xml" /><Relationship Id="rId1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1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 bwMode="auto"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grpSp>
        <p:nvGrpSpPr>
          <p:cNvPr id="9" name="Группа 8"/>
          <p:cNvGrpSpPr/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 fill="norm" stroke="1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1" name="Полилиния 10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 fill="norm" stroke="1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 fill="norm" stroke="1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cxnSp>
        <p:nvCxnSpPr>
          <p:cNvPr id="13" name="Прямая соединительная линия 12"/>
          <p:cNvCxnSpPr>
            <a:cxnSpLocks/>
          </p:cNvCxnSpPr>
          <p:nvPr userDrawn="1"/>
        </p:nvCxnSpPr>
        <p:spPr bwMode="auto"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, содержимое и таблица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 userDrawn="1"/>
        </p:nvGrpSpPr>
        <p:grpSpPr bwMode="auto">
          <a:xfrm rot="16199998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Полилиния 13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 fill="norm" stroke="1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 fill="norm" stroke="1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7" name="Полилиния 15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 fill="norm" stroke="1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Объект 5"/>
          <p:cNvSpPr>
            <a:spLocks noGrp="1"/>
          </p:cNvSpPr>
          <p:nvPr>
            <p:ph sz="quarter" idx="14" hasCustomPrompt="1"/>
          </p:nvPr>
        </p:nvSpPr>
        <p:spPr bwMode="auto"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/>
              <a:buNone/>
              <a:defRPr lang="ru-RU" sz="2000"/>
            </a:lvl1pPr>
            <a:lvl2pPr marL="457200" indent="0">
              <a:spcBef>
                <a:spcPts val="1800"/>
              </a:spcBef>
              <a:buNone/>
              <a:defRPr lang="ru-RU" sz="2000"/>
            </a:lvl2pPr>
            <a:lvl3pPr marL="914400" indent="0">
              <a:spcBef>
                <a:spcPts val="1800"/>
              </a:spcBef>
              <a:buNone/>
              <a:defRPr lang="ru-RU" sz="2000"/>
            </a:lvl3pPr>
            <a:lvl4pPr marL="1371600" indent="0">
              <a:spcBef>
                <a:spcPts val="1800"/>
              </a:spcBef>
              <a:buNone/>
              <a:defRPr lang="ru-RU" sz="2000"/>
            </a:lvl4pPr>
            <a:lvl5pPr marL="1828800" indent="0">
              <a:spcBef>
                <a:spcPts val="1800"/>
              </a:spcBef>
              <a:buNone/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ru-RU" sz="2000"/>
            </a:lvl1pPr>
            <a:lvl2pPr>
              <a:spcBef>
                <a:spcPts val="6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>
              <a:latin typeface="+mn-lt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endParaRPr lang="ru-RU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два объекта содержимого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Полилиния 4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 fill="norm" stroke="1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3" name="Полилиния 5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 fill="norm" stroke="1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4" name="Полилиния 7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 fill="norm" stroke="1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ru-RU" sz="2000"/>
            </a:lvl1pPr>
            <a:lvl2pPr>
              <a:spcBef>
                <a:spcPts val="6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Объект 5"/>
          <p:cNvSpPr>
            <a:spLocks noGrp="1"/>
          </p:cNvSpPr>
          <p:nvPr>
            <p:ph sz="quarter" idx="14" hasCustomPrompt="1"/>
          </p:nvPr>
        </p:nvSpPr>
        <p:spPr bwMode="auto"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/>
              <a:buChar char="•"/>
              <a:defRPr lang="ru-RU" sz="2000"/>
            </a:lvl1pPr>
            <a:lvl2pPr>
              <a:spcBef>
                <a:spcPts val="18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endParaRPr lang="ru-RU">
              <a:latin typeface="+mn-lt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>
              <a:latin typeface="+mn-lt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аблица 2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202399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sp>
        <p:nvSpPr>
          <p:cNvPr id="9" name="Местозаполнитель таблицы 2"/>
          <p:cNvSpPr>
            <a:spLocks noGrp="1"/>
          </p:cNvSpPr>
          <p:nvPr>
            <p:ph type="tbl" sz="quarter" idx="10"/>
          </p:nvPr>
        </p:nvSpPr>
        <p:spPr bwMode="auto"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ru-RU"/>
            </a:lvl1pPr>
          </a:lstStyle>
          <a:p>
            <a:pPr>
              <a:defRPr/>
            </a:pPr>
            <a:r>
              <a:rPr lang="ru-RU"/>
              <a:t>Щелкните значок, чтобы добавить таблицу</a:t>
            </a:r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>
              <a:latin typeface="+mn-lt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endParaRPr lang="ru-RU">
              <a:latin typeface="+mn-lt"/>
            </a:endParaRPr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3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 bwMode="auto"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grpSp>
        <p:nvGrpSpPr>
          <p:cNvPr id="9" name="Группа 8"/>
          <p:cNvGrpSpPr/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Полилиния 9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 fill="norm" stroke="1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1" name="Полилиния 10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 fill="norm" stroke="1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 fill="norm" stroke="1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sp>
        <p:nvSpPr>
          <p:cNvPr id="18" name="Текст 29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>
              <a:defRPr/>
            </a:pPr>
            <a:r>
              <a:rPr lang="ru-RU"/>
              <a:t>Текст слайда</a:t>
            </a:r>
            <a:endParaRPr/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вестка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 userDrawn="1"/>
        </p:nvGrpSpPr>
        <p:grpSpPr bwMode="auto"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Автофигура 24"/>
            <p:cNvSpPr/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 fill="norm" stroke="1" extrusionOk="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 fill="norm" stroke="1" extrusionOk="0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 fill="norm" stroke="1" extrusionOk="0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 bwMode="auto">
            <a:xfrm>
              <a:off x="7076886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 fill="norm" stroke="1" extrusionOk="0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1" name="Полилиния 10"/>
            <p:cNvSpPr/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 fill="norm" stroke="1" extrusionOk="0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89572"/>
            <a:ext cx="6787746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 spc="50"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sp>
        <p:nvSpPr>
          <p:cNvPr id="2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594358" y="2281918"/>
            <a:ext cx="6787746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/>
              <a:buChar char="•"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3" name="Номер слайда 42"/>
          <p:cNvSpPr>
            <a:spLocks noGrp="1"/>
          </p:cNvSpPr>
          <p:nvPr>
            <p:ph type="sldNum" sz="quarter" idx="26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>
              <a:latin typeface="+mn-lt"/>
            </a:endParaRPr>
          </a:p>
        </p:txBody>
      </p:sp>
      <p:sp>
        <p:nvSpPr>
          <p:cNvPr id="42" name="Дата 41"/>
          <p:cNvSpPr>
            <a:spLocks noGrp="1"/>
          </p:cNvSpPr>
          <p:nvPr>
            <p:ph type="dt" sz="half" idx="25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endParaRPr lang="ru-RU">
              <a:latin typeface="+mn-lt"/>
            </a:endParaRPr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раздела">
    <p:bg>
      <p:bgPr shadeToTitle="0">
        <a:solidFill>
          <a:schemeClr val="accent3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3"/>
          </p:nvPr>
        </p:nvSpPr>
        <p:spPr bwMode="auto"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 fill="norm" stroke="1" extrusionOk="0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ru-RU" sz="2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Щелкните значок, чтобы добавить фото</a:t>
            </a:r>
            <a:endParaRPr/>
          </a:p>
        </p:txBody>
      </p:sp>
      <p:sp>
        <p:nvSpPr>
          <p:cNvPr id="18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6000" b="1" i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sp>
        <p:nvSpPr>
          <p:cNvPr id="7" name="Прямоугольник 6"/>
          <p:cNvSpPr/>
          <p:nvPr userDrawn="1"/>
        </p:nvSpPr>
        <p:spPr bwMode="auto"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2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 bwMode="auto"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2"/>
          </p:nvPr>
        </p:nvSpPr>
        <p:spPr bwMode="auto"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ru-RU" sz="2000"/>
            </a:lvl1pPr>
          </a:lstStyle>
          <a:p>
            <a:pPr>
              <a:defRPr/>
            </a:pPr>
            <a:r>
              <a:rPr lang="ru-RU"/>
              <a:t>Щелкните значок, чтобы добавить фото</a:t>
            </a:r>
            <a:endParaRPr/>
          </a:p>
        </p:txBody>
      </p:sp>
      <p:sp>
        <p:nvSpPr>
          <p:cNvPr id="18" name="Текст 29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>
              <a:defRPr/>
            </a:pPr>
            <a:r>
              <a:rPr lang="ru-RU"/>
              <a:t>Текст слайда</a:t>
            </a:r>
            <a:endParaRPr/>
          </a:p>
        </p:txBody>
      </p:sp>
      <p:cxnSp>
        <p:nvCxnSpPr>
          <p:cNvPr id="7" name="Прямая соединительная линия 6"/>
          <p:cNvCxnSpPr>
            <a:cxnSpLocks/>
          </p:cNvCxnSpPr>
          <p:nvPr userDrawn="1"/>
        </p:nvCxnSpPr>
        <p:spPr bwMode="auto"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Сводка 2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>
            <a:cxnSpLocks/>
          </p:cNvCxnSpPr>
          <p:nvPr userDrawn="1"/>
        </p:nvCxnSpPr>
        <p:spPr bwMode="auto"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 userDrawn="1"/>
        </p:nvGrpSpPr>
        <p:grpSpPr bwMode="auto">
          <a:xfrm rot="16199998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Полилиния 19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 fill="norm" stroke="1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2" name="Полилиния 20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 fill="norm" stroke="1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3" name="Полилиния 21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 fill="norm" stroke="1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sp>
        <p:nvSpPr>
          <p:cNvPr id="3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sp>
        <p:nvSpPr>
          <p:cNvPr id="2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8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2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>
              <a:latin typeface="+mn-lt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21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endParaRPr lang="ru-RU">
              <a:latin typeface="+mn-lt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 bwMode="auto"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grpSp>
        <p:nvGrpSpPr>
          <p:cNvPr id="9" name="Группа 8"/>
          <p:cNvGrpSpPr/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 fill="norm" stroke="1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1" name="Полилиния 10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 fill="norm" stroke="1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 fill="norm" stroke="1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cxnSp>
        <p:nvCxnSpPr>
          <p:cNvPr id="13" name="Прямая соединительная линия 12"/>
          <p:cNvCxnSpPr>
            <a:cxnSpLocks/>
          </p:cNvCxnSpPr>
          <p:nvPr userDrawn="1"/>
        </p:nvCxnSpPr>
        <p:spPr bwMode="auto"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Текст 29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09904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>
              <a:defRPr/>
            </a:pPr>
            <a:r>
              <a:rPr lang="ru-RU"/>
              <a:t>Текст слайда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два объекта содержимого 2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Полилиния 4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 fill="norm" stroke="1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3" name="Полилиния 5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 fill="norm" stroke="1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4" name="Полилиния 7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 fill="norm" stroke="1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sp>
        <p:nvSpPr>
          <p:cNvPr id="2" name="Объект 5"/>
          <p:cNvSpPr>
            <a:spLocks noGrp="1"/>
          </p:cNvSpPr>
          <p:nvPr>
            <p:ph sz="quarter" idx="15" hasCustomPrompt="1"/>
          </p:nvPr>
        </p:nvSpPr>
        <p:spPr bwMode="auto"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9436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3" name="Объект 5"/>
          <p:cNvSpPr>
            <a:spLocks noGrp="1"/>
          </p:cNvSpPr>
          <p:nvPr>
            <p:ph sz="quarter" idx="16" hasCustomPrompt="1"/>
          </p:nvPr>
        </p:nvSpPr>
        <p:spPr bwMode="auto"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4864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>
              <a:latin typeface="+mn-lt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endParaRPr lang="ru-RU">
              <a:latin typeface="+mn-lt"/>
            </a:endParaRPr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объект 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 userDrawn="1"/>
        </p:nvGrpSpPr>
        <p:grpSpPr bwMode="auto"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Автофигура 24"/>
            <p:cNvSpPr/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 fill="norm" stroke="1" extrusionOk="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3" name="Полилиния 7"/>
            <p:cNvSpPr/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 fill="norm" stroke="1" extrusionOk="0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4" name="Полилиния 8"/>
            <p:cNvSpPr/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 fill="norm" stroke="1" extrusionOk="0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8" name="Полилиния 9"/>
            <p:cNvSpPr/>
            <p:nvPr/>
          </p:nvSpPr>
          <p:spPr bwMode="auto">
            <a:xfrm>
              <a:off x="7076886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 fill="norm" stroke="1" extrusionOk="0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  <p:sp>
          <p:nvSpPr>
            <p:cNvPr id="19" name="Полилиния 10"/>
            <p:cNvSpPr/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 fill="norm" stroke="1" extrusionOk="0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>
                <a:defRPr/>
              </a:pPr>
              <a:endParaRPr lang="ru-RU"/>
            </a:p>
          </p:txBody>
        </p:sp>
      </p:grpSp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Объект 5"/>
          <p:cNvSpPr>
            <a:spLocks noGrp="1"/>
          </p:cNvSpPr>
          <p:nvPr>
            <p:ph sz="quarter" idx="14" hasCustomPrompt="1"/>
          </p:nvPr>
        </p:nvSpPr>
        <p:spPr bwMode="auto"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ru-RU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ru-RU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ru-RU" sz="2000"/>
            </a:lvl3pPr>
            <a:lvl4pPr marL="1371600" indent="0">
              <a:spcBef>
                <a:spcPts val="1800"/>
              </a:spcBef>
              <a:buFont typeface="+mj-lt"/>
              <a:buNone/>
              <a:defRPr lang="ru-RU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endParaRPr lang="ru-RU"/>
          </a:p>
        </p:txBody>
      </p:sp>
      <p:sp>
        <p:nvSpPr>
          <p:cNvPr id="2" name="Объект 5"/>
          <p:cNvSpPr>
            <a:spLocks noGrp="1"/>
          </p:cNvSpPr>
          <p:nvPr>
            <p:ph sz="quarter" idx="15" hasCustomPrompt="1"/>
          </p:nvPr>
        </p:nvSpPr>
        <p:spPr bwMode="auto"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4864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>
              <a:latin typeface="+mn-lt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endParaRPr lang="ru-RU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, содержимое и рисунок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Заголовок слайда </a:t>
            </a:r>
            <a:endParaRPr/>
          </a:p>
        </p:txBody>
      </p:sp>
      <p:sp>
        <p:nvSpPr>
          <p:cNvPr id="3" name="Объект 5"/>
          <p:cNvSpPr>
            <a:spLocks noGrp="1"/>
          </p:cNvSpPr>
          <p:nvPr>
            <p:ph sz="quarter" idx="16" hasCustomPrompt="1"/>
          </p:nvPr>
        </p:nvSpPr>
        <p:spPr bwMode="auto"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/>
              <a:buNone/>
              <a:defRPr lang="ru-RU" sz="2000"/>
            </a:lvl1pPr>
            <a:lvl2pPr indent="-283464">
              <a:spcBef>
                <a:spcPts val="18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>
              <a:defRPr/>
            </a:pPr>
            <a:r>
              <a:rPr lang="ru-RU"/>
              <a:t>Щелкните, чтобы добавить содержимое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Рисунок 11"/>
          <p:cNvSpPr>
            <a:spLocks noGrp="1"/>
          </p:cNvSpPr>
          <p:nvPr>
            <p:ph type="pic" sz="quarter" idx="15"/>
          </p:nvPr>
        </p:nvSpPr>
        <p:spPr bwMode="auto"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ru-RU" sz="2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Щелкните значок, чтобы добавить фото</a:t>
            </a:r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>
              <a:latin typeface="+mn-lt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 bwMode="auto"/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endParaRPr lang="ru-RU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tx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</a:lstStyle>
          <a:p>
            <a:pPr lvl="0">
              <a:defRPr/>
            </a:pPr>
            <a:r>
              <a:rPr lang="ru-RU"/>
              <a:t>Щелкните, чтобы изменить стили текста образца слайда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 bwMode="auto"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0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ru-RU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latin typeface="+mn-lt"/>
            </a:endParaRPr>
          </a:p>
        </p:txBody>
      </p:sp>
      <p:sp>
        <p:nvSpPr>
          <p:cNvPr id="32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ru-RU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94A09A9-5501-47C1-A89A-A340965A2BE2}" type="slidenum">
              <a:rPr lang="ru-RU"/>
              <a:t/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lvl1pPr algn="l" defTabSz="914400">
        <a:lnSpc>
          <a:spcPct val="80000"/>
        </a:lnSpc>
        <a:spcBef>
          <a:spcPts val="0"/>
        </a:spcBef>
        <a:buNone/>
        <a:defRPr lang="ru-RU" sz="4400" b="1" i="0" spc="100">
          <a:solidFill>
            <a:schemeClr val="bg1"/>
          </a:solidFill>
          <a:latin typeface="+mj-lt"/>
          <a:ea typeface="+mj-ea"/>
          <a:cs typeface="+mj-cs"/>
        </a:defRPr>
      </a:lvl1pPr>
      <a:lvl2pPr>
        <a:defRPr lang="ru-RU">
          <a:solidFill>
            <a:schemeClr val="tx2"/>
          </a:solidFill>
        </a:defRPr>
      </a:lvl2pPr>
      <a:lvl3pPr>
        <a:defRPr lang="ru-RU">
          <a:solidFill>
            <a:schemeClr val="tx2"/>
          </a:solidFill>
        </a:defRPr>
      </a:lvl3pPr>
      <a:lvl4pPr>
        <a:defRPr lang="ru-RU">
          <a:solidFill>
            <a:schemeClr val="tx2"/>
          </a:solidFill>
        </a:defRPr>
      </a:lvl4pPr>
      <a:lvl5pPr>
        <a:defRPr lang="ru-RU">
          <a:solidFill>
            <a:schemeClr val="tx2"/>
          </a:solidFill>
        </a:defRPr>
      </a:lvl5pPr>
      <a:lvl6pPr>
        <a:defRPr lang="ru-RU">
          <a:solidFill>
            <a:schemeClr val="tx2"/>
          </a:solidFill>
        </a:defRPr>
      </a:lvl6pPr>
      <a:lvl7pPr>
        <a:defRPr lang="ru-RU">
          <a:solidFill>
            <a:schemeClr val="tx2"/>
          </a:solidFill>
        </a:defRPr>
      </a:lvl7pPr>
      <a:lvl8pPr>
        <a:defRPr lang="ru-RU">
          <a:solidFill>
            <a:schemeClr val="tx2"/>
          </a:solidFill>
        </a:defRPr>
      </a:lvl8pPr>
      <a:lvl9pPr>
        <a:defRPr lang="ru-RU">
          <a:solidFill>
            <a:schemeClr val="tx2"/>
          </a:solidFill>
        </a:defRPr>
      </a:lvl9pPr>
    </p:titleStyle>
    <p:bodyStyle>
      <a:lvl1pPr marL="228600" indent="-283464" algn="l" defTabSz="914400">
        <a:lnSpc>
          <a:spcPct val="90000"/>
        </a:lnSpc>
        <a:spcBef>
          <a:spcPts val="1000"/>
        </a:spcBef>
        <a:buFont typeface="Arial"/>
        <a:buChar char="•"/>
        <a:defRPr lang="ru-RU" sz="2800" b="0" i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>
        <a:lnSpc>
          <a:spcPct val="90000"/>
        </a:lnSpc>
        <a:spcBef>
          <a:spcPts val="500"/>
        </a:spcBef>
        <a:buFont typeface="Arial"/>
        <a:buChar char="•"/>
        <a:defRPr lang="ru-RU" sz="2400" b="0" i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>
        <a:lnSpc>
          <a:spcPct val="90000"/>
        </a:lnSpc>
        <a:spcBef>
          <a:spcPts val="500"/>
        </a:spcBef>
        <a:buFont typeface="Arial"/>
        <a:buChar char="•"/>
        <a:defRPr lang="ru-RU" sz="2000" b="0" i="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>
        <a:lnSpc>
          <a:spcPct val="90000"/>
        </a:lnSpc>
        <a:spcBef>
          <a:spcPts val="500"/>
        </a:spcBef>
        <a:buFont typeface="Arial"/>
        <a:buChar char="•"/>
        <a:defRPr lang="ru-RU" sz="1800" b="0" i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>
        <a:lnSpc>
          <a:spcPct val="90000"/>
        </a:lnSpc>
        <a:spcBef>
          <a:spcPts val="500"/>
        </a:spcBef>
        <a:buFont typeface="Arial"/>
        <a:buChar char="•"/>
        <a:defRPr lang="ru-RU" sz="1800" b="0" i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lang="ru-RU"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lang="ru-RU"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lang="ru-RU"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lang="ru-RU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lang="ru-RU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60000"/>
            <a:lumOff val="4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 flipH="0" flipV="0">
            <a:off x="3801698" y="411477"/>
            <a:ext cx="7994603" cy="3370779"/>
          </a:xfrm>
        </p:spPr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r>
              <a:rPr lang="ru-RU"/>
              <a:t>Экономическое положение Беларуси в 16-17 веке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4650973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02874"/>
            <a:ext cx="10873739" cy="1680204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r>
              <a:rPr/>
              <a:t>Этапы закрепощения крестьян</a:t>
            </a:r>
            <a:endParaRPr/>
          </a:p>
        </p:txBody>
      </p:sp>
      <p:sp>
        <p:nvSpPr>
          <p:cNvPr id="474541272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3657600" y="2282007"/>
            <a:ext cx="7810499" cy="369932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pic>
        <p:nvPicPr>
          <p:cNvPr id="105771224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2681795" y="2023516"/>
            <a:ext cx="8934101" cy="431924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591569" name="Заголовок 1"/>
          <p:cNvSpPr>
            <a:spLocks noGrp="1"/>
          </p:cNvSpPr>
          <p:nvPr>
            <p:ph type="title" hasCustomPrompt="1"/>
          </p:nvPr>
        </p:nvSpPr>
        <p:spPr bwMode="auto">
          <a:xfrm flipH="0" flipV="0">
            <a:off x="594359" y="102874"/>
            <a:ext cx="10873739" cy="1062318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r>
              <a:rPr/>
              <a:t>Развитие городов</a:t>
            </a:r>
            <a:endParaRPr/>
          </a:p>
        </p:txBody>
      </p:sp>
      <p:sp>
        <p:nvSpPr>
          <p:cNvPr id="1399802245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3657600" y="2282007"/>
            <a:ext cx="7810499" cy="369932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pic>
        <p:nvPicPr>
          <p:cNvPr id="260476877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9488955" y="19646"/>
            <a:ext cx="2746046" cy="2564988"/>
          </a:xfrm>
          <a:prstGeom prst="rect">
            <a:avLst/>
          </a:prstGeom>
        </p:spPr>
      </p:pic>
      <p:graphicFrame>
        <p:nvGraphicFramePr>
          <p:cNvPr id="265806206" name=""/>
          <p:cNvGraphicFramePr>
            <a:graphicFrameLocks xmlns:a="http://schemas.openxmlformats.org/drawingml/2006/main"/>
          </p:cNvGraphicFramePr>
          <p:nvPr/>
        </p:nvGraphicFramePr>
        <p:xfrm>
          <a:off x="528058" y="1445013"/>
          <a:ext cx="6485254" cy="3510279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{D8BFB270-21A6-0291-C314-E7E5A94E44D0}</a:tableStyleId>
              </a:tblPr>
              <a:tblGrid>
                <a:gridCol w="3011394"/>
                <a:gridCol w="2232825"/>
                <a:gridCol w="4203346"/>
              </a:tblGrid>
              <a:tr h="4533653">
                <a:tc>
                  <a:txBody>
                    <a:bodyPr/>
                    <a:p>
                      <a:pPr>
                        <a:defRPr/>
                      </a:pPr>
                      <a:r>
                        <a:rPr sz="13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 </a:t>
                      </a:r>
                      <a:r>
                        <a:rPr sz="22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Городское самоуправление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Распространение </a:t>
                      </a:r>
                      <a:endParaRPr sz="2200" b="0">
                        <a:solidFill>
                          <a:srgbClr val="0F1115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Магдебургского права</a:t>
                      </a: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(к концу XVI в. — многие города).</a:t>
                      </a:r>
                      <a:endParaRPr sz="22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Появление </a:t>
                      </a: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юридик</a:t>
                      </a: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— территорий, неподконтрольных городскому управлению.</a:t>
                      </a:r>
                      <a:endParaRPr sz="22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 sz="2200" b="1">
                        <a:solidFill>
                          <a:srgbClr val="0F1115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vert="horz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3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 </a:t>
                      </a:r>
                      <a:r>
                        <a:rPr sz="22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Функции городов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Хозяйственная (ремесло, торговля)</a:t>
                      </a:r>
                      <a:endParaRPr sz="22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Административная</a:t>
                      </a:r>
                      <a:endParaRPr sz="22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Военная</a:t>
                      </a:r>
                      <a:endParaRPr sz="22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2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Религиозная и культурная</a:t>
                      </a:r>
                      <a:endParaRPr sz="22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 sz="2200" b="0">
                        <a:solidFill>
                          <a:srgbClr val="0F1115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vert="horz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3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 </a:t>
                      </a:r>
                      <a:r>
                        <a:rPr sz="20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Ремесло и цехи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Около 200 профессий в государственных городах.</a:t>
                      </a:r>
                      <a:endParaRPr sz="20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Цехи</a:t>
                      </a: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— корпоративные объединения ремесленников (появились в XVI в.).</a:t>
                      </a:r>
                      <a:endParaRPr sz="2000" b="0">
                        <a:solidFill>
                          <a:srgbClr val="0F1115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Возглавлял </a:t>
                      </a: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цехмистер</a:t>
                      </a:r>
                      <a:endParaRPr sz="20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Структура цеха:</a:t>
                      </a:r>
                      <a:endParaRPr sz="20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Мастер</a:t>
                      </a: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(владелец мастерской)</a:t>
                      </a:r>
                      <a:endParaRPr sz="20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Подмастерье</a:t>
                      </a: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(оплачиваемый работник)</a:t>
                      </a:r>
                      <a:endParaRPr sz="20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Ученик</a:t>
                      </a: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(обучение 3–5 лет без оплаты)</a:t>
                      </a:r>
                      <a:endParaRPr sz="20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Портачи</a:t>
                      </a:r>
                      <a:r>
                        <a:rPr sz="20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— ремесленники вне цехов, подвергались преследованиям.</a:t>
                      </a:r>
                      <a:endParaRPr sz="2000" b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 sz="2000" b="1">
                        <a:solidFill>
                          <a:srgbClr val="0F1115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vert="horz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4666153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02874"/>
            <a:ext cx="10873739" cy="1680204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r>
              <a:rPr lang="ru-RU" sz="4400" b="1" i="0" u="none" strike="noStrike" cap="none" spc="99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Таблица: Специализация городов</a:t>
            </a:r>
            <a:endParaRPr/>
          </a:p>
        </p:txBody>
      </p:sp>
      <p:sp>
        <p:nvSpPr>
          <p:cNvPr id="1259883599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3657600" y="2282007"/>
            <a:ext cx="7810499" cy="369932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graphicFrame>
        <p:nvGraphicFramePr>
          <p:cNvPr id="1866230832" name=""/>
          <p:cNvGraphicFramePr>
            <a:graphicFrameLocks xmlns:a="http://schemas.openxmlformats.org/drawingml/2006/main"/>
          </p:cNvGraphicFramePr>
          <p:nvPr/>
        </p:nvGraphicFramePr>
        <p:xfrm>
          <a:off x="648276" y="1978980"/>
          <a:ext cx="8408275" cy="1615305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{D8BFB270-21A6-0291-C314-E7E5A94E44D0}</a:tableStyleId>
              </a:tblPr>
              <a:tblGrid>
                <a:gridCol w="3990875"/>
                <a:gridCol w="6982540"/>
              </a:tblGrid>
              <a:tr h="769079">
                <a:tc>
                  <a:txBody>
                    <a:bodyPr/>
                    <a:p>
                      <a:pPr>
                        <a:defRPr/>
                      </a:pPr>
                      <a:r>
                        <a:rPr sz="2800" b="1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Город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800" b="1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Специализация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</a:tr>
              <a:tr h="794540"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Гродно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Строительные специальности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</a:tr>
              <a:tr h="756379"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Полоцк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Обслуживание речных портов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</a:tr>
              <a:tr h="756379"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Витебск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Обслуживание речных портов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</a:tr>
              <a:tr h="756379"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Могилев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Кожевенное дело, металлообработка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</a:tr>
              <a:tr h="756379"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Слуцк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Кожевенное дело, металлообработка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vert="horz" anchor="ctr"/>
                </a:tc>
              </a:tr>
            </a:tbl>
          </a:graphicData>
        </a:graphic>
      </p:graphicFrame>
      <p:sp>
        <p:nvSpPr>
          <p:cNvPr id="763843347" name=""/>
          <p:cNvSpPr txBox="1"/>
          <p:nvPr/>
        </p:nvSpPr>
        <p:spPr bwMode="auto">
          <a:xfrm flipH="0" flipV="0">
            <a:off x="4733421" y="3284219"/>
            <a:ext cx="2725193" cy="2895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9868730" name="Заголовок 1"/>
          <p:cNvSpPr>
            <a:spLocks noGrp="1"/>
          </p:cNvSpPr>
          <p:nvPr>
            <p:ph type="title" hasCustomPrompt="1"/>
          </p:nvPr>
        </p:nvSpPr>
        <p:spPr bwMode="auto">
          <a:xfrm flipH="0" flipV="0">
            <a:off x="594359" y="102874"/>
            <a:ext cx="10873739" cy="1016081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r>
              <a:rPr/>
              <a:t>Торговля</a:t>
            </a:r>
            <a:endParaRPr/>
          </a:p>
        </p:txBody>
      </p:sp>
      <p:sp>
        <p:nvSpPr>
          <p:cNvPr id="547953130" name="Объект 5"/>
          <p:cNvSpPr>
            <a:spLocks noGrp="1"/>
          </p:cNvSpPr>
          <p:nvPr>
            <p:ph sz="quarter" idx="13" hasCustomPrompt="1"/>
          </p:nvPr>
        </p:nvSpPr>
        <p:spPr bwMode="auto">
          <a:xfrm flipH="0" flipV="0">
            <a:off x="1647014" y="1220679"/>
            <a:ext cx="9821085" cy="53820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overflow" vert="horz" wrap="square" lIns="0" tIns="228600" rIns="0" bIns="0" numCol="1" spcCol="0" rtlCol="0" fromWordArt="0" anchor="t" anchorCtr="0" forceAA="0" upright="0" compatLnSpc="0">
            <a:normAutofit fontScale="25000" lnSpcReduction="15000"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2600" b="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sz="8000" b="0" u="sng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Формы торговли</a:t>
            </a:r>
            <a:endParaRPr sz="800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Лавки (крамы)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 — ежедневная торговля.</a:t>
            </a:r>
            <a:endParaRPr sz="800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Торги (базары)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 — 1–2 раза в неделю.</a:t>
            </a:r>
            <a:endParaRPr sz="800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Ярмарки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 — несколько раз в год.</a:t>
            </a:r>
            <a:endParaRPr sz="800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0" u="sng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 Купеческие объединения</a:t>
            </a:r>
            <a:endParaRPr sz="8000" b="0" u="sng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Братства (гильдии)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 — с XVI в., имели устав, казну, печать.</a:t>
            </a:r>
            <a:endParaRPr sz="800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Пример: купеческие сотни в Полоцке и Витебске.</a:t>
            </a:r>
            <a:endParaRPr sz="800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0" u="sng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 Внешняя торговля</a:t>
            </a:r>
            <a:endParaRPr sz="8000" b="0" u="sng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Импорт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: сукно, железо, вино, соль, металлы, галантерея.</a:t>
            </a:r>
            <a:endParaRPr sz="800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Экспорт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: зерно, лес, пушнина, продукты сельского хозяйства.</a:t>
            </a:r>
            <a:endParaRPr sz="800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566"/>
              </a:spcBef>
              <a:spcAft>
                <a:spcPts val="0"/>
              </a:spcAft>
              <a:defRPr/>
            </a:pP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Транзитная торговля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: через Беларусь шли товары в Московское государство (например, </a:t>
            </a: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«ефимки»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 — серебряные монеты).</a:t>
            </a:r>
            <a:r>
              <a:rPr sz="80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Гостинцы</a:t>
            </a:r>
            <a:r>
              <a:rPr sz="80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-торговые пути</a:t>
            </a:r>
            <a:endParaRPr sz="12000"/>
          </a:p>
        </p:txBody>
      </p:sp>
      <p:pic>
        <p:nvPicPr>
          <p:cNvPr id="983771125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9377038" y="242748"/>
            <a:ext cx="2516286" cy="37223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1224396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02874"/>
            <a:ext cx="10873739" cy="1680204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0170461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3657600" y="2282007"/>
            <a:ext cx="7810499" cy="369932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pic>
        <p:nvPicPr>
          <p:cNvPr id="48066074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64732" y="1479611"/>
            <a:ext cx="6105018" cy="5409829"/>
          </a:xfrm>
          <a:prstGeom prst="rect">
            <a:avLst/>
          </a:prstGeom>
        </p:spPr>
      </p:pic>
      <p:pic>
        <p:nvPicPr>
          <p:cNvPr id="392037148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5069290" y="102874"/>
            <a:ext cx="6996436" cy="236622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94360" y="189572"/>
            <a:ext cx="6787746" cy="1593507"/>
          </a:xfrm>
        </p:spPr>
        <p:txBody>
          <a:bodyPr rtlCol="0"/>
          <a:lstStyle>
            <a:defPPr>
              <a:defRPr lang="ru-RU"/>
            </a:defPPr>
          </a:lstStyle>
          <a:p>
            <a:pPr>
              <a:defRPr/>
            </a:pPr>
            <a:r>
              <a:rPr lang="ru-RU"/>
              <a:t>План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sz="quarter" idx="13"/>
          </p:nvPr>
        </p:nvSpPr>
        <p:spPr bwMode="auto">
          <a:xfrm flipH="0" flipV="0">
            <a:off x="594360" y="2281236"/>
            <a:ext cx="11040032" cy="4423250"/>
          </a:xfrm>
        </p:spPr>
        <p:txBody>
          <a:bodyPr vertOverflow="overflow" horzOverflow="overflow" vert="horz" wrap="square" lIns="0" tIns="457200" rIns="0" bIns="0" numCol="1" spcCol="0" rtlCol="0" fromWordArt="0" anchor="t" anchorCtr="0" forceAA="0" upright="0" compatLnSpc="0">
            <a:normAutofit/>
          </a:bodyPr>
          <a:lstStyle>
            <a:defPPr>
              <a:defRPr lang="ru-RU"/>
            </a:defPPr>
          </a:lstStyle>
          <a:p>
            <a:pPr>
              <a:defRPr/>
            </a:pPr>
            <a:r>
              <a:rPr sz="3600"/>
              <a:t>Становление фольварочно-барщинного хозяйства</a:t>
            </a:r>
            <a:endParaRPr sz="3600"/>
          </a:p>
          <a:p>
            <a:pPr>
              <a:defRPr/>
            </a:pPr>
            <a:r>
              <a:rPr sz="3600"/>
              <a:t>«Волочная помера» и ее последствия</a:t>
            </a:r>
            <a:endParaRPr sz="3600"/>
          </a:p>
          <a:p>
            <a:pPr>
              <a:defRPr/>
            </a:pPr>
            <a:r>
              <a:rPr sz="3600"/>
              <a:t>Города, занятия населения</a:t>
            </a:r>
            <a:endParaRPr sz="3600"/>
          </a:p>
          <a:p>
            <a:pPr>
              <a:defRPr/>
            </a:pPr>
            <a:r>
              <a:rPr sz="3600"/>
              <a:t>Развитие торговли</a:t>
            </a:r>
            <a:endParaRPr sz="8000"/>
          </a:p>
          <a:p>
            <a:pPr>
              <a:defRPr/>
            </a:pPr>
            <a:endParaRPr/>
          </a:p>
        </p:txBody>
      </p:sp>
      <p:pic>
        <p:nvPicPr>
          <p:cNvPr id="93634449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8849927" y="3301383"/>
            <a:ext cx="2784465" cy="32401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069048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89571"/>
            <a:ext cx="6787746" cy="159350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 spc="49">
                <a:latin typeface="+mj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702402507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594357" y="2281917"/>
            <a:ext cx="6787746" cy="3708516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199"/>
              </a:spcBef>
              <a:buFont typeface="Arial"/>
              <a:buChar char="•"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5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pic>
        <p:nvPicPr>
          <p:cNvPr id="177632808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342159" y="1720048"/>
            <a:ext cx="9261864" cy="44295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014341" name="Заголовок 1"/>
          <p:cNvSpPr>
            <a:spLocks noGrp="1"/>
          </p:cNvSpPr>
          <p:nvPr>
            <p:ph type="title" hasCustomPrompt="1"/>
          </p:nvPr>
        </p:nvSpPr>
        <p:spPr bwMode="auto">
          <a:xfrm flipH="0" flipV="0">
            <a:off x="594359" y="189571"/>
            <a:ext cx="11104765" cy="159350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 spc="49">
                <a:latin typeface="+mj-lt"/>
              </a:defRPr>
            </a:lvl1pPr>
          </a:lstStyle>
          <a:p>
            <a:pPr>
              <a:defRPr/>
            </a:pPr>
            <a:r>
              <a:rPr/>
              <a:t>Предпосылки и особенности становления </a:t>
            </a:r>
            <a:br>
              <a:rPr/>
            </a:br>
            <a:r>
              <a:rPr/>
              <a:t>фольварочно-барщинного хозяйства</a:t>
            </a:r>
            <a:endParaRPr/>
          </a:p>
        </p:txBody>
      </p:sp>
      <p:sp>
        <p:nvSpPr>
          <p:cNvPr id="1155673218" name="Объект 5"/>
          <p:cNvSpPr>
            <a:spLocks noGrp="1"/>
          </p:cNvSpPr>
          <p:nvPr>
            <p:ph sz="quarter" idx="13" hasCustomPrompt="1"/>
          </p:nvPr>
        </p:nvSpPr>
        <p:spPr bwMode="auto">
          <a:xfrm flipH="0" flipV="0">
            <a:off x="594357" y="2281917"/>
            <a:ext cx="11104768" cy="4293106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199"/>
              </a:spcBef>
              <a:buFont typeface="Arial"/>
              <a:buChar char="•"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5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sp>
        <p:nvSpPr>
          <p:cNvPr id="2117887340" name=""/>
          <p:cNvSpPr/>
          <p:nvPr/>
        </p:nvSpPr>
        <p:spPr bwMode="auto">
          <a:xfrm flipH="0" flipV="0">
            <a:off x="594359" y="2281916"/>
            <a:ext cx="3920970" cy="3514077"/>
          </a:xfrm>
          <a:prstGeom prst="chevron">
            <a:avLst>
              <a:gd name="adj" fmla="val 287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13247" name=""/>
          <p:cNvSpPr/>
          <p:nvPr/>
        </p:nvSpPr>
        <p:spPr bwMode="auto">
          <a:xfrm flipH="0" flipV="0">
            <a:off x="7502295" y="2281917"/>
            <a:ext cx="3920969" cy="3514077"/>
          </a:xfrm>
          <a:prstGeom prst="chevron">
            <a:avLst>
              <a:gd name="adj" fmla="val 31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755825" name=""/>
          <p:cNvSpPr/>
          <p:nvPr/>
        </p:nvSpPr>
        <p:spPr bwMode="auto">
          <a:xfrm flipH="0" flipV="0">
            <a:off x="3988232" y="2281916"/>
            <a:ext cx="3920969" cy="3514077"/>
          </a:xfrm>
          <a:prstGeom prst="chevron">
            <a:avLst>
              <a:gd name="adj" fmla="val 282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6179056" name=""/>
          <p:cNvSpPr txBox="1"/>
          <p:nvPr/>
        </p:nvSpPr>
        <p:spPr bwMode="auto">
          <a:xfrm flipH="0" flipV="0">
            <a:off x="1378834" y="2552329"/>
            <a:ext cx="2783699" cy="246891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26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Рост городского населения в Западной Европе → увеличение спроса на зерно.</a:t>
            </a:r>
            <a:endParaRPr sz="4800"/>
          </a:p>
          <a:p>
            <a:pPr>
              <a:defRPr/>
            </a:pPr>
            <a:endParaRPr sz="2600">
              <a:latin typeface="Times New Roman"/>
              <a:cs typeface="Times New Roman"/>
            </a:endParaRPr>
          </a:p>
        </p:txBody>
      </p:sp>
      <p:sp>
        <p:nvSpPr>
          <p:cNvPr id="859051465" name=""/>
          <p:cNvSpPr txBox="1"/>
          <p:nvPr/>
        </p:nvSpPr>
        <p:spPr bwMode="auto">
          <a:xfrm flipH="0" flipV="0">
            <a:off x="4670970" y="2432111"/>
            <a:ext cx="2913201" cy="301755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2400" b="0" i="0" u="none" strike="noStrike" cap="none" spc="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Шляхта ВКЛ стремилась увеличить доходность хозяйств через экспорт зерна, производимого в фольварках</a:t>
            </a:r>
            <a:endParaRPr sz="2400"/>
          </a:p>
          <a:p>
            <a:pPr>
              <a:defRPr/>
            </a:pPr>
            <a:endParaRPr sz="2400"/>
          </a:p>
        </p:txBody>
      </p:sp>
      <p:sp>
        <p:nvSpPr>
          <p:cNvPr id="13339922" name=""/>
          <p:cNvSpPr txBox="1"/>
          <p:nvPr/>
        </p:nvSpPr>
        <p:spPr bwMode="auto">
          <a:xfrm flipH="0" flipV="0">
            <a:off x="8795388" y="3795098"/>
            <a:ext cx="2321788" cy="48771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2600">
                <a:solidFill>
                  <a:schemeClr val="bg1"/>
                </a:solidFill>
                <a:latin typeface="Times New Roman"/>
                <a:cs typeface="Times New Roman"/>
              </a:rPr>
              <a:t>ФОЛЬВАРКИ</a:t>
            </a:r>
            <a:endParaRPr sz="260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7539021" name="Заголовок 1"/>
          <p:cNvSpPr>
            <a:spLocks noGrp="1"/>
          </p:cNvSpPr>
          <p:nvPr>
            <p:ph type="title" hasCustomPrompt="1"/>
          </p:nvPr>
        </p:nvSpPr>
        <p:spPr bwMode="auto">
          <a:xfrm flipH="0" flipV="0">
            <a:off x="594360" y="189571"/>
            <a:ext cx="6787746" cy="975621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 spc="49">
                <a:latin typeface="+mj-lt"/>
              </a:defRPr>
            </a:lvl1pPr>
          </a:lstStyle>
          <a:p>
            <a:pPr>
              <a:defRPr/>
            </a:pPr>
            <a:r>
              <a:rPr sz="48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 Фольварк</a:t>
            </a:r>
            <a:endParaRPr/>
          </a:p>
        </p:txBody>
      </p:sp>
      <p:sp>
        <p:nvSpPr>
          <p:cNvPr id="1451501951" name="Объект 5"/>
          <p:cNvSpPr>
            <a:spLocks noGrp="1"/>
          </p:cNvSpPr>
          <p:nvPr>
            <p:ph sz="quarter" idx="13" hasCustomPrompt="1"/>
          </p:nvPr>
        </p:nvSpPr>
        <p:spPr bwMode="auto">
          <a:xfrm flipH="0" flipV="0">
            <a:off x="594360" y="1303907"/>
            <a:ext cx="10855081" cy="4686527"/>
          </a:xfrm>
        </p:spPr>
        <p:txBody>
          <a:bodyPr vertOverflow="overflow" horzOverflow="overflow" vert="horz" wrap="square" lIns="0" tIns="228600" rIns="0" bIns="0" numCol="1" spcCol="0" rtlCol="0" fromWordArt="0" anchor="t" anchorCtr="0" forceAA="0" upright="0" compatLnSpc="0">
            <a:normAutofit fontScale="90000" lnSpcReduction="2000"/>
          </a:bodyPr>
          <a:lstStyle>
            <a:lvl1pPr marL="283464" indent="-283464">
              <a:lnSpc>
                <a:spcPct val="80000"/>
              </a:lnSpc>
              <a:spcBef>
                <a:spcPts val="2199"/>
              </a:spcBef>
              <a:buFont typeface="Arial"/>
              <a:buChar char="•"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5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 algn="just">
              <a:defRPr/>
            </a:pPr>
            <a:r>
              <a:rPr sz="3600" b="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Феодальное хозяйство, основанное на труде зависимых крестьян и ориентированное на производство зерна на продажу. </a:t>
            </a:r>
            <a:r>
              <a:rPr sz="3600" b="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Основная повинность — </a:t>
            </a:r>
            <a:r>
              <a:rPr sz="36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барщина</a:t>
            </a:r>
            <a:r>
              <a:rPr sz="3600" b="1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.</a:t>
            </a:r>
            <a:endParaRPr sz="3600" b="1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3600" b="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Появился в конце XV — первой половине XVI в.</a:t>
            </a:r>
            <a:endParaRPr sz="3600" b="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3600" b="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Наибольшее распространени</a:t>
            </a:r>
            <a:r>
              <a:rPr sz="3600" b="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е с 15 века: Подвинье и Понёманье (развитые речные пути). Фольварочное хозяйство имело товарную направленность. Так складывалась фольварочно-барщинная система. В Поднепровье фольварочно-барщинная система не получила распространения из-за неплодородных почв</a:t>
            </a:r>
            <a:endParaRPr sz="11000" b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4227420" name="Заголовок 1"/>
          <p:cNvSpPr>
            <a:spLocks noGrp="1"/>
          </p:cNvSpPr>
          <p:nvPr>
            <p:ph type="title" hasCustomPrompt="1"/>
          </p:nvPr>
        </p:nvSpPr>
        <p:spPr bwMode="auto">
          <a:xfrm flipH="0" flipV="0">
            <a:off x="594358" y="102874"/>
            <a:ext cx="10873739" cy="1164042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r>
              <a:rPr/>
              <a:t>«Волочная помера» 1557</a:t>
            </a:r>
            <a:endParaRPr/>
          </a:p>
        </p:txBody>
      </p:sp>
      <p:sp>
        <p:nvSpPr>
          <p:cNvPr id="1609297849" name="Объект 5"/>
          <p:cNvSpPr>
            <a:spLocks noGrp="1"/>
          </p:cNvSpPr>
          <p:nvPr>
            <p:ph sz="quarter" idx="13" hasCustomPrompt="1"/>
          </p:nvPr>
        </p:nvSpPr>
        <p:spPr bwMode="auto">
          <a:xfrm flipH="0" flipV="0">
            <a:off x="1794975" y="1396383"/>
            <a:ext cx="9673124" cy="4584952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graphicFrame>
        <p:nvGraphicFramePr>
          <p:cNvPr id="1427816618" name=""/>
          <p:cNvGraphicFramePr>
            <a:graphicFrameLocks xmlns:a="http://schemas.openxmlformats.org/drawingml/2006/main"/>
          </p:cNvGraphicFramePr>
          <p:nvPr/>
        </p:nvGraphicFramePr>
        <p:xfrm>
          <a:off x="289189" y="1396382"/>
          <a:ext cx="10873738" cy="445437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{C52771C9-B449-54A0-96FE-2959EBCDEED5}</a:tableStyleId>
              </a:tblPr>
              <a:tblGrid>
                <a:gridCol w="2488875"/>
                <a:gridCol w="2191123"/>
                <a:gridCol w="4126637"/>
                <a:gridCol w="2488875"/>
              </a:tblGrid>
              <a:tr h="1174804"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solidFill>
                            <a:srgbClr val="7030A0"/>
                          </a:solidFill>
                          <a:latin typeface="Times New Roman"/>
                          <a:cs typeface="Times New Roman"/>
                        </a:rPr>
                        <a:t>Инициатор</a:t>
                      </a:r>
                      <a:endParaRPr sz="2800">
                        <a:solidFill>
                          <a:srgbClr val="7030A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600">
                          <a:solidFill>
                            <a:srgbClr val="7030A0"/>
                          </a:solidFill>
                          <a:latin typeface="Times New Roman"/>
                          <a:cs typeface="Times New Roman"/>
                        </a:rPr>
                        <a:t>Цель</a:t>
                      </a:r>
                      <a:endParaRPr sz="2600">
                        <a:solidFill>
                          <a:srgbClr val="7030A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600">
                          <a:solidFill>
                            <a:srgbClr val="7030A0"/>
                          </a:solidFill>
                          <a:latin typeface="Times New Roman"/>
                          <a:cs typeface="Times New Roman"/>
                        </a:rPr>
                        <a:t>Суть реформы</a:t>
                      </a:r>
                      <a:endParaRPr sz="2600">
                        <a:solidFill>
                          <a:srgbClr val="7030A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600">
                          <a:solidFill>
                            <a:srgbClr val="7030A0"/>
                          </a:solidFill>
                          <a:latin typeface="Times New Roman"/>
                          <a:cs typeface="Times New Roman"/>
                        </a:rPr>
                        <a:t>повинности</a:t>
                      </a:r>
                      <a:endParaRPr sz="2600">
                        <a:solidFill>
                          <a:srgbClr val="7030A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37999">
                <a:tc>
                  <a:txBody>
                    <a:bodyPr/>
                    <a:p>
                      <a:pPr>
                        <a:defRPr/>
                      </a:pPr>
                      <a:r>
                        <a:rPr sz="2800">
                          <a:latin typeface="Times New Roman"/>
                          <a:cs typeface="Times New Roman"/>
                        </a:rPr>
                        <a:t>Сигизмунд </a:t>
                      </a:r>
                      <a:r>
                        <a:rPr lang="en-US" sz="2800">
                          <a:latin typeface="Times New Roman"/>
                          <a:cs typeface="Times New Roman"/>
                        </a:rPr>
                        <a:t>II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Август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400" b="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Увеличение доходов государства и феодалов.</a:t>
                      </a:r>
                      <a:endParaRPr b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Земля измерялась и делилась на </a:t>
                      </a:r>
                      <a:r>
                        <a:rPr sz="18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волоки</a:t>
                      </a:r>
                      <a:r>
                        <a:rPr sz="18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(1 волока = 21,36 га). С каждой волоки-фиксированные повинности (барщина). КРЕСТЬЯНЕ ЗАКРЕПЛЯЛИСЬ ЗА СВОИМИ ВОЛОКАМИ.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8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Лучшие земли отводились под фольварки.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8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Крестьяне получали наделы в зависимости от возможностей обработки.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8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Соотношение: 1 фольварочная волока феодала: 7 крестьянских волок.</a:t>
                      </a:r>
                      <a:endParaRPr sz="4800">
                        <a:solidFill>
                          <a:srgbClr val="7030A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20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Тяглые</a:t>
                      </a:r>
                      <a:r>
                        <a:rPr sz="20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— отрабатывали барщину.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 b="1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Осадные</a:t>
                      </a:r>
                      <a:r>
                        <a:rPr sz="20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 — платили чинш (денежный оброк).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20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Дополнительные повинности: толоки, гвалты, дякло, строительство, охрана и др</a:t>
                      </a:r>
                      <a:r>
                        <a:rPr sz="1300">
                          <a:solidFill>
                            <a:srgbClr val="0F1115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.</a:t>
                      </a:r>
                      <a:endParaRPr sz="2600">
                        <a:solidFill>
                          <a:srgbClr val="7030A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5288768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02874"/>
            <a:ext cx="10873739" cy="1680204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r>
              <a:rPr lang="ru-RU" sz="4400" b="1" i="0" u="none" strike="noStrike" cap="none" spc="99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Итоги аграрной реформы</a:t>
            </a:r>
            <a:endParaRPr sz="4400">
              <a:latin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  <p:sp>
        <p:nvSpPr>
          <p:cNvPr id="1273025177" name="Объект 5"/>
          <p:cNvSpPr>
            <a:spLocks noGrp="1"/>
          </p:cNvSpPr>
          <p:nvPr>
            <p:ph sz="quarter" idx="13" hasCustomPrompt="1"/>
          </p:nvPr>
        </p:nvSpPr>
        <p:spPr bwMode="auto">
          <a:xfrm flipH="0" flipV="0">
            <a:off x="1018179" y="1488859"/>
            <a:ext cx="10449920" cy="44924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r>
              <a:rPr sz="36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✅ Рост доходности государственных и частных владений.</a:t>
            </a:r>
            <a:endParaRPr sz="3600">
              <a:latin typeface="Times New Roman"/>
              <a:cs typeface="Times New Roman"/>
            </a:endParaRPr>
          </a:p>
          <a:p>
            <a:pPr>
              <a:defRPr/>
            </a:pPr>
            <a:r>
              <a:rPr sz="36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✅ Упорядочение крестьянских повинностей.</a:t>
            </a:r>
            <a:endParaRPr sz="3600">
              <a:latin typeface="Times New Roman"/>
              <a:cs typeface="Times New Roman"/>
            </a:endParaRPr>
          </a:p>
          <a:p>
            <a:pPr>
              <a:defRPr/>
            </a:pPr>
            <a:r>
              <a:rPr sz="36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✅ Закрепление трёхполья, рост урожайности.</a:t>
            </a:r>
            <a:endParaRPr sz="3600">
              <a:latin typeface="Times New Roman"/>
              <a:cs typeface="Times New Roman"/>
            </a:endParaRPr>
          </a:p>
          <a:p>
            <a:pPr>
              <a:defRPr/>
            </a:pPr>
            <a:r>
              <a:rPr sz="36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❌ Усиление крепостного права:</a:t>
            </a:r>
            <a:endParaRPr sz="3600">
              <a:latin typeface="Times New Roman"/>
              <a:cs typeface="Times New Roman"/>
            </a:endParaRPr>
          </a:p>
          <a:p>
            <a:pPr>
              <a:defRPr/>
            </a:pPr>
            <a:r>
              <a:rPr sz="3600">
                <a:solidFill>
                  <a:srgbClr val="0F1115"/>
                </a:solidFill>
                <a:latin typeface="Times New Roman"/>
                <a:ea typeface="Arial"/>
                <a:cs typeface="Times New Roman"/>
              </a:rPr>
              <a:t>Крестьяне «прикреплены» к земле.</a:t>
            </a:r>
            <a:endParaRPr sz="9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6316144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594360" y="102874"/>
            <a:ext cx="10873739" cy="1680204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441758674" name="Объект 5"/>
          <p:cNvSpPr>
            <a:spLocks noGrp="1"/>
          </p:cNvSpPr>
          <p:nvPr>
            <p:ph sz="quarter" idx="13" hasCustomPrompt="1"/>
          </p:nvPr>
        </p:nvSpPr>
        <p:spPr bwMode="auto">
          <a:xfrm>
            <a:off x="3657600" y="2282007"/>
            <a:ext cx="7810499" cy="369932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pic>
        <p:nvPicPr>
          <p:cNvPr id="45307407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694844" y="1479611"/>
            <a:ext cx="10672770" cy="30979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tx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7955437" name="Заголовок 1"/>
          <p:cNvSpPr>
            <a:spLocks noGrp="1"/>
          </p:cNvSpPr>
          <p:nvPr>
            <p:ph type="title" hasCustomPrompt="1"/>
          </p:nvPr>
        </p:nvSpPr>
        <p:spPr bwMode="auto">
          <a:xfrm flipH="0" flipV="0">
            <a:off x="594359" y="102874"/>
            <a:ext cx="10873739" cy="9513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>
              <a:defRPr/>
            </a:pPr>
            <a:r>
              <a:rPr/>
              <a:t>Изучаем документ</a:t>
            </a:r>
            <a:endParaRPr/>
          </a:p>
        </p:txBody>
      </p:sp>
      <p:sp>
        <p:nvSpPr>
          <p:cNvPr id="2116351723" name="Объект 5"/>
          <p:cNvSpPr>
            <a:spLocks noGrp="1"/>
          </p:cNvSpPr>
          <p:nvPr>
            <p:ph sz="quarter" idx="13" hasCustomPrompt="1"/>
          </p:nvPr>
        </p:nvSpPr>
        <p:spPr bwMode="auto">
          <a:xfrm flipH="0" flipV="0">
            <a:off x="2118640" y="2282007"/>
            <a:ext cx="9349459" cy="369932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799"/>
              </a:spcBef>
              <a:buFont typeface="Arial"/>
              <a:buChar char="•"/>
              <a:defRPr lang="ru-RU" sz="2000"/>
            </a:lvl1pPr>
            <a:lvl2pPr indent="-283464">
              <a:spcBef>
                <a:spcPts val="1799"/>
              </a:spcBef>
              <a:defRPr lang="ru-RU" sz="2000"/>
            </a:lvl2pPr>
            <a:lvl3pPr indent="-283464">
              <a:spcBef>
                <a:spcPts val="1799"/>
              </a:spcBef>
              <a:defRPr lang="ru-RU" sz="2000"/>
            </a:lvl3pPr>
            <a:lvl4pPr indent="-283464">
              <a:spcBef>
                <a:spcPts val="1799"/>
              </a:spcBef>
              <a:defRPr lang="ru-RU" sz="2000"/>
            </a:lvl4pPr>
            <a:lvl5pPr indent="-283464">
              <a:spcBef>
                <a:spcPts val="1799"/>
              </a:spcBef>
              <a:defRPr lang="ru-RU" sz="2000"/>
            </a:lvl5pPr>
          </a:lstStyle>
          <a:p>
            <a:pPr>
              <a:defRPr/>
            </a:pPr>
            <a:endParaRPr/>
          </a:p>
        </p:txBody>
      </p:sp>
      <p:pic>
        <p:nvPicPr>
          <p:cNvPr id="772568783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3487281" y="1360063"/>
            <a:ext cx="7980818" cy="53631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Пользовательская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Arial"/>
        <a:cs typeface="Arial"/>
      </a:majorFont>
      <a:minorFont>
        <a:latin typeface="Franklin Gothic Boo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ONLYOFFICE/7.2.1.36</Application>
  <DocSecurity>0</DocSecurity>
  <PresentationFormat/>
  <Paragraphs>0</Paragraphs>
  <Slides>14</Slides>
  <Notes>14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3</cp:revision>
  <dcterms:created xsi:type="dcterms:W3CDTF">2023-12-20T08:12:12Z</dcterms:created>
  <dcterms:modified xsi:type="dcterms:W3CDTF">2025-12-23T20:20:59Z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