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3.xml" ContentType="application/vnd.openxmlformats-officedocument.presentationml.slid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0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presProps" Target="presProps.xml" /><Relationship Id="rId30" Type="http://schemas.openxmlformats.org/officeDocument/2006/relationships/tableStyles" Target="tableStyles.xml" /><Relationship Id="rId3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  <p:grpSp>
        <p:nvGrpSpPr>
          <p:cNvPr id="8" name="Group 7" hidden="0"/>
          <p:cNvGrpSpPr/>
          <p:nvPr isPhoto="0" userDrawn="0"/>
        </p:nvGrpSpPr>
        <p:grpSpPr bwMode="auto"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9" name="TextBox 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0" name="Straight Connector 9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93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767862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  <p:grpSp>
        <p:nvGrpSpPr>
          <p:cNvPr id="9" name="Group 10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" name="TextBox 14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1" name="Straight Connector 15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6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766560" y="559398"/>
            <a:ext cx="1678193" cy="556676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88488" y="849854"/>
            <a:ext cx="5507917" cy="502382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  <p:grpSp>
        <p:nvGrpSpPr>
          <p:cNvPr id="9" name="Group 10" hidden="0"/>
          <p:cNvGrpSpPr/>
          <p:nvPr isPhoto="0" userDrawn="0"/>
        </p:nvGrpSpPr>
        <p:grpSpPr bwMode="auto"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0" name="TextBox 11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1" name="Straight Connector 12" hidden="0"/>
            <p:cNvCxnSpPr>
              <a:cxnSpLocks/>
            </p:cNvCxnSpPr>
            <p:nvPr isPhoto="0" userDrawn="0"/>
          </p:nvCxnSpPr>
          <p:spPr bwMode="auto"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3" hidden="0"/>
            <p:cNvCxnSpPr>
              <a:cxnSpLocks/>
            </p:cNvCxnSpPr>
            <p:nvPr isPhoto="0" userDrawn="0"/>
          </p:nvCxnSpPr>
          <p:spPr bwMode="auto">
            <a:xfrm rot="10800000">
              <a:off x="4826613" y="1927417"/>
              <a:ext cx="246888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dt="1" ftr="1" hdr="1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  <p:grpSp>
        <p:nvGrpSpPr>
          <p:cNvPr id="8" name="Group 7" hidden="0"/>
          <p:cNvGrpSpPr/>
          <p:nvPr isPhoto="0" userDrawn="0"/>
        </p:nvGrpSpPr>
        <p:grpSpPr bwMode="auto"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9" name="TextBox 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latin typeface="Wingdings"/>
                </a:rPr>
                <a:t></a:t>
              </a:r>
              <a:endParaRPr lang="en-US" sz="540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Wingdings"/>
              </a:endParaRPr>
            </a:p>
          </p:txBody>
        </p:sp>
        <p:cxnSp>
          <p:nvCxnSpPr>
            <p:cNvPr id="10" name="Straight Connector 9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93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767862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dt="1" ftr="1" hdr="1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  <p:sp>
        <p:nvSpPr>
          <p:cNvPr id="8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9" name="Group 11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" name="TextBox 12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1" name="Straight Connector 13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dt="1" ftr="1" hdr="1" sldNum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7" hidden="0"/>
          <p:cNvGrpSpPr/>
          <p:nvPr isPhoto="0" userDrawn="0"/>
        </p:nvGrpSpPr>
        <p:grpSpPr bwMode="auto"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6" name="TextBox 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7" name="Straight Connector 9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7412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12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13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dt="1" ftr="1" hdr="1" sldNum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5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6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  <p:sp>
        <p:nvSpPr>
          <p:cNvPr id="7" name="Title 1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8" name="Group 12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" name="TextBox 13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0" name="Straight Connector 14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7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685800" y="2240280"/>
            <a:ext cx="3803904" cy="387705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9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4645150" y="2240280"/>
            <a:ext cx="3803904" cy="387705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  <p:grpSp>
        <p:nvGrpSpPr>
          <p:cNvPr id="12" name="Group 13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5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4" name="Straight Connector 16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dt="1" ftr="1" hdr="1" sldNum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  <p:grpSp>
        <p:nvGrpSpPr>
          <p:cNvPr id="8" name="Group 9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" name="TextBox 13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0" name="Straight Connector 14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dt="1" ftr="1" hdr="1" sldNum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</p:spTree>
  </p:cSld>
  <p:clrMapOvr>
    <a:masterClrMapping/>
  </p:clrMapOvr>
  <p:hf dt="1" ftr="1" hdr="1" sldNum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  <p:sp>
        <p:nvSpPr>
          <p:cNvPr id="8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9" name="Group 11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" name="TextBox 12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1" name="Straight Connector 13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dt="1" ftr="1" hdr="1" sldNum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730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 rot="240000">
            <a:off x="2183792" y="666965"/>
            <a:ext cx="4772156" cy="3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</p:spTree>
  </p:cSld>
  <p:clrMapOvr>
    <a:masterClrMapping/>
  </p:clrMapOvr>
  <p:hf dt="1" ftr="1" hdr="1" sldNum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  <p:grpSp>
        <p:nvGrpSpPr>
          <p:cNvPr id="9" name="Group 10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" name="TextBox 14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1" name="Straight Connector 15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6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dt="1" ftr="1" hdr="1" sldNum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766560" y="559398"/>
            <a:ext cx="1678193" cy="556676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88488" y="849854"/>
            <a:ext cx="5507917" cy="502382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  <p:grpSp>
        <p:nvGrpSpPr>
          <p:cNvPr id="9" name="Group 10" hidden="0"/>
          <p:cNvGrpSpPr/>
          <p:nvPr isPhoto="0" userDrawn="0"/>
        </p:nvGrpSpPr>
        <p:grpSpPr bwMode="auto"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0" name="TextBox 11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1" name="Straight Connector 12" hidden="0"/>
            <p:cNvCxnSpPr>
              <a:cxnSpLocks/>
            </p:cNvCxnSpPr>
            <p:nvPr isPhoto="0" userDrawn="0"/>
          </p:nvCxnSpPr>
          <p:spPr bwMode="auto"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3" hidden="0"/>
            <p:cNvCxnSpPr>
              <a:cxnSpLocks/>
            </p:cNvCxnSpPr>
            <p:nvPr isPhoto="0" userDrawn="0"/>
          </p:nvCxnSpPr>
          <p:spPr bwMode="auto">
            <a:xfrm rot="10800000">
              <a:off x="4826613" y="1927417"/>
              <a:ext cx="246888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7" hidden="0"/>
          <p:cNvGrpSpPr/>
          <p:nvPr isPhoto="0" userDrawn="0"/>
        </p:nvGrpSpPr>
        <p:grpSpPr bwMode="auto"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6" name="TextBox 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7" name="Straight Connector 9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7412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12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5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  <p:sp>
        <p:nvSpPr>
          <p:cNvPr id="7" name="Title 1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8" name="Group 12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" name="TextBox 13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0" name="Straight Connector 14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7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685800" y="2240280"/>
            <a:ext cx="3803904" cy="387705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9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4645150" y="2240280"/>
            <a:ext cx="3803904" cy="387705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  <p:grpSp>
        <p:nvGrpSpPr>
          <p:cNvPr id="12" name="Group 13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5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4" name="Straight Connector 16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  <p:grpSp>
        <p:nvGrpSpPr>
          <p:cNvPr id="8" name="Group 9" hidden="0"/>
          <p:cNvGrpSpPr/>
          <p:nvPr isPhoto="0" userDrawn="0"/>
        </p:nvGrpSpPr>
        <p:grpSpPr bwMode="auto"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" name="TextBox 13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0" name="Straight Connector 14" hidden="0"/>
            <p:cNvCxnSpPr>
              <a:cxnSpLocks/>
            </p:cNvCxnSpPr>
            <p:nvPr isPhoto="0" userDrawn="0"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 hidden="0"/>
            <p:cNvCxnSpPr>
              <a:cxnSpLocks/>
            </p:cNvCxnSpPr>
            <p:nvPr isPhoto="0" userDrawn="0"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730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 rot="240000">
            <a:off x="2183792" y="666965"/>
            <a:ext cx="4772156" cy="3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blipFill>
          <a:blip r:embed="rId13">
            <a:alphaModFix amt="85000"/>
          </a:blip>
          <a:srcRect l="0" t="11538" r="0" b="11537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 hidden="0"/>
          <p:cNvSpPr/>
          <p:nvPr isPhoto="0" userDrawn="0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chemeClr val="bg1">
                  <a:alpha val="48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9FC2C8-6B50-467B-8249-53F1BDFF6262}" type="datetimeFigureOut">
              <a:rPr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CBFDF7-3BCA-40C0-9CE0-A7CAC26669D9}" type="slidenum">
              <a:rPr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ctr" defTabSz="914400">
        <a:spcBef>
          <a:spcPts val="0"/>
        </a:spcBef>
        <a:buNone/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65760" indent="-365760" algn="l" defTabSz="914400">
        <a:spcBef>
          <a:spcPts val="0"/>
        </a:spcBef>
        <a:buClr>
          <a:schemeClr val="accent1"/>
        </a:buClr>
        <a:buFont typeface="Wingdings"/>
        <a:buChar char=""/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>
        <a:spcBef>
          <a:spcPts val="0"/>
        </a:spcBef>
        <a:buClr>
          <a:schemeClr val="accent1"/>
        </a:buClr>
        <a:buFont typeface="Wingdings"/>
        <a:buChar char=""/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>
        <a:spcBef>
          <a:spcPts val="0"/>
        </a:spcBef>
        <a:buClr>
          <a:schemeClr val="accent1"/>
        </a:buClr>
        <a:buFont typeface="Wingdings"/>
        <a:buChar char="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59" indent="-320040" algn="l" defTabSz="914400">
        <a:spcBef>
          <a:spcPts val="0"/>
        </a:spcBef>
        <a:buClr>
          <a:schemeClr val="accent1"/>
        </a:buClr>
        <a:buFont typeface="Wingdings"/>
        <a:buChar char="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>
        <a:spcBef>
          <a:spcPts val="0"/>
        </a:spcBef>
        <a:buClr>
          <a:schemeClr val="accent1"/>
        </a:buClr>
        <a:buFont typeface="Wingdings"/>
        <a:buChar char="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blipFill>
          <a:blip r:embed="rId13">
            <a:alphaModFix amt="85000"/>
          </a:blip>
          <a:srcRect l="0" t="11538" r="0" b="11537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 hidden="0"/>
          <p:cNvSpPr/>
          <p:nvPr isPhoto="0" userDrawn="0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chemeClr val="bg1">
                  <a:alpha val="3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F00B2E-1B8B-47DF-A937-A9E1D3AC4F62}" type="datetimeFigureOut">
              <a:rPr/>
              <a:t/>
            </a:fld>
            <a:endParaRPr lang="be-BY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D5A6F8-3196-4C61-B4DD-0143EB05408E}" type="slidenum">
              <a:rPr/>
              <a:t/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1" ftr="1" hdr="1" sldNum="1"/>
  <p:txStyles>
    <p:titleStyle>
      <a:lvl1pPr algn="ctr" defTabSz="914400">
        <a:spcBef>
          <a:spcPts val="0"/>
        </a:spcBef>
        <a:buNone/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65760" indent="-365760" algn="l" defTabSz="914400">
        <a:spcBef>
          <a:spcPts val="0"/>
        </a:spcBef>
        <a:buClr>
          <a:schemeClr val="accent1"/>
        </a:buClr>
        <a:buFont typeface="Wingdings"/>
        <a:buChar char=""/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>
        <a:spcBef>
          <a:spcPts val="0"/>
        </a:spcBef>
        <a:buClr>
          <a:schemeClr val="accent1"/>
        </a:buClr>
        <a:buFont typeface="Wingdings"/>
        <a:buChar char=""/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>
        <a:spcBef>
          <a:spcPts val="0"/>
        </a:spcBef>
        <a:buClr>
          <a:schemeClr val="accent1"/>
        </a:buClr>
        <a:buFont typeface="Wingdings"/>
        <a:buChar char="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59" indent="-320040" algn="l" defTabSz="914400">
        <a:spcBef>
          <a:spcPts val="0"/>
        </a:spcBef>
        <a:buClr>
          <a:schemeClr val="accent1"/>
        </a:buClr>
        <a:buFont typeface="Wingdings"/>
        <a:buChar char="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>
        <a:spcBef>
          <a:spcPts val="0"/>
        </a:spcBef>
        <a:buClr>
          <a:schemeClr val="accent1"/>
        </a:buClr>
        <a:buFont typeface="Wingdings"/>
        <a:buChar char="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 hidden="0"/>
          <p:cNvSpPr>
            <a:spLocks noGrp="1"/>
          </p:cNvSpPr>
          <p:nvPr isPhoto="0" userDrawn="0">
            <p:ph type="title" idx="4294967295" hasCustomPrompt="0"/>
          </p:nvPr>
        </p:nvSpPr>
        <p:spPr bwMode="auto">
          <a:xfrm>
            <a:off x="251520" y="2636838"/>
            <a:ext cx="8892480" cy="1054100"/>
          </a:xfrm>
        </p:spPr>
        <p:txBody>
          <a:bodyPr/>
          <a:lstStyle/>
          <a:p>
            <a:pPr>
              <a:defRPr/>
            </a:pPr>
            <a:r>
              <a:rPr lang="ru-RU" sz="4000" b="1">
                <a:solidFill>
                  <a:srgbClr val="C00000"/>
                </a:solidFill>
                <a:ea typeface="MS Mincho"/>
              </a:rPr>
              <a:t>Беларусь в составе Российской империи в начале </a:t>
            </a:r>
            <a:r>
              <a:rPr lang="en-US" sz="4000" b="1">
                <a:solidFill>
                  <a:srgbClr val="C00000"/>
                </a:solidFill>
                <a:ea typeface="MS Mincho"/>
              </a:rPr>
              <a:t>XIX</a:t>
            </a:r>
            <a:r>
              <a:rPr lang="ru-RU" sz="4000" b="1">
                <a:solidFill>
                  <a:srgbClr val="C00000"/>
                </a:solidFill>
                <a:ea typeface="MS Mincho"/>
              </a:rPr>
              <a:t> века</a:t>
            </a:r>
            <a:endParaRPr lang="ru-RU" sz="4000">
              <a:solidFill>
                <a:srgbClr val="C00000"/>
              </a:solidFill>
              <a:ea typeface="MS Minch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6140537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E338239-0EAA-53B0-FAB2-03CE9B36FA6A}" type="datetimeFigureOut">
              <a:rPr/>
              <a:t/>
            </a:fld>
            <a:endParaRPr lang="ru-RU"/>
          </a:p>
        </p:txBody>
      </p:sp>
      <p:sp>
        <p:nvSpPr>
          <p:cNvPr id="2079190572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7637245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67CB45A-ABFD-F99D-6299-31D7ED157CBC}" type="slidenum">
              <a:rPr/>
              <a:t/>
            </a:fld>
            <a:endParaRPr lang="ru-RU"/>
          </a:p>
        </p:txBody>
      </p:sp>
      <p:pic>
        <p:nvPicPr>
          <p:cNvPr id="18595118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20786" y="220485"/>
            <a:ext cx="6385277" cy="478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0288958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2311AB0-1F88-98ED-9AD8-E8B6C54CB369}" type="datetimeFigureOut">
              <a:rPr/>
              <a:t/>
            </a:fld>
            <a:endParaRPr lang="ru-RU"/>
          </a:p>
        </p:txBody>
      </p:sp>
      <p:sp>
        <p:nvSpPr>
          <p:cNvPr id="2058457312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6276257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AFD950C-C777-DCE7-A3FB-58D46671B0D8}" type="slidenum">
              <a:rPr/>
              <a:t/>
            </a:fld>
            <a:endParaRPr lang="ru-RU"/>
          </a:p>
        </p:txBody>
      </p:sp>
      <p:pic>
        <p:nvPicPr>
          <p:cNvPr id="69545369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2818" y="343958"/>
            <a:ext cx="8240045" cy="5044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65564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D277AC0-DB8F-1037-618D-FD31949CA129}" type="datetimeFigureOut">
              <a:rPr/>
              <a:t/>
            </a:fld>
            <a:endParaRPr lang="ru-RU"/>
          </a:p>
        </p:txBody>
      </p:sp>
      <p:sp>
        <p:nvSpPr>
          <p:cNvPr id="1159850403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0D0D6EA-4BEF-B811-9A29-A5038671786A}" type="slidenum">
              <a:rPr/>
              <a:t/>
            </a:fld>
            <a:endParaRPr lang="ru-RU"/>
          </a:p>
        </p:txBody>
      </p:sp>
      <p:sp>
        <p:nvSpPr>
          <p:cNvPr id="205620186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Система государственного управления</a:t>
            </a:r>
            <a:endParaRPr/>
          </a:p>
        </p:txBody>
      </p:sp>
      <p:sp>
        <p:nvSpPr>
          <p:cNvPr id="14895561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47708" y="1887360"/>
            <a:ext cx="7897043" cy="423880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Центральная власть: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Император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высшая законодательная власть.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Министерства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исполнительные органы (с 1802 г.).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Местная власть на территории Беларуси: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Генерал-губернатор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глава генерал-губернаторства, подчинялся императору.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Губернатор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глава губернии, подчинялся министру внутренних дел и генерал-губернатору.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Губернское правление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коллегиальный орган при губернаторе.</a:t>
            </a:r>
            <a:endParaRPr sz="8000"/>
          </a:p>
        </p:txBody>
      </p:sp>
      <p:sp>
        <p:nvSpPr>
          <p:cNvPr id="1378466850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470388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47708" y="564444"/>
            <a:ext cx="7897043" cy="5561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Особенность: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руководящие посты занимали в основном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российские дворяне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 Местная шляхта могла занять должности при подтверждении лояльности.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Органы местного самоуправления (сословные):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Дворянское собрание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(губернское и уездное) – выборный орган, предводитель дворянства.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Городское собрание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→ избирало городскую думу и голову (имущественный и возрастной ценз: 25 лет, доход ≥ 50 руб.).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Сельское самоуправление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(волостное и сельское правление) – формировалось постепенно, окончательно после 1861 г.</a:t>
            </a:r>
            <a:endParaRPr sz="8000"/>
          </a:p>
        </p:txBody>
      </p:sp>
      <p:sp>
        <p:nvSpPr>
          <p:cNvPr id="737878770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94EE03-238F-728C-661A-4F1A5F93BABD}" type="datetimeFigureOut">
              <a:rPr/>
              <a:t/>
            </a:fld>
            <a:endParaRPr lang="ru-RU"/>
          </a:p>
        </p:txBody>
      </p:sp>
      <p:sp>
        <p:nvSpPr>
          <p:cNvPr id="206625718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66961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9799743-610C-DD19-B8E8-5C84421DE450}" type="slidenum">
              <a:rPr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0825061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5961614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CC81C64-DEAE-F8A7-23F7-3710F1C0F277}" type="datetimeFigureOut">
              <a:rPr/>
              <a:t/>
            </a:fld>
            <a:endParaRPr lang="ru-RU"/>
          </a:p>
        </p:txBody>
      </p:sp>
      <p:sp>
        <p:nvSpPr>
          <p:cNvPr id="82535974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98941724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AD0996C-0116-BB63-B970-FA7D2DE56510}" type="slidenum">
              <a:rPr/>
              <a:t/>
            </a:fld>
            <a:endParaRPr lang="ru-RU"/>
          </a:p>
        </p:txBody>
      </p:sp>
      <p:sp>
        <p:nvSpPr>
          <p:cNvPr id="1521405891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885503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5398" y="705555"/>
            <a:ext cx="8647464" cy="3739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rcRect l="35703" t="24167" r="11016" b="34305"/>
          <a:stretch/>
        </p:blipFill>
        <p:spPr bwMode="auto">
          <a:xfrm>
            <a:off x="1323974" y="1290667"/>
            <a:ext cx="6496051" cy="2342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827584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Шляхетское восстание 1830-1831 </a:t>
            </a:r>
            <a:r>
              <a:rPr lang="ru-RU" sz="3200" b="1">
                <a:solidFill>
                  <a:srgbClr val="C00000"/>
                </a:solidFill>
              </a:rPr>
              <a:t>гг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6" name="Picture 3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084002" y="4005064"/>
            <a:ext cx="2759968" cy="1841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2" hidden="0"/>
          <p:cNvSpPr/>
          <p:nvPr isPhoto="0" userDrawn="0"/>
        </p:nvSpPr>
        <p:spPr bwMode="auto">
          <a:xfrm>
            <a:off x="2483768" y="60212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</a:rPr>
              <a:t>Эмилия </a:t>
            </a:r>
            <a:r>
              <a:rPr lang="ru-RU" b="1">
                <a:solidFill>
                  <a:srgbClr val="000000"/>
                </a:solidFill>
              </a:rPr>
              <a:t>Плятер</a:t>
            </a:r>
            <a:r>
              <a:rPr lang="ru-RU" b="1">
                <a:solidFill>
                  <a:srgbClr val="000000"/>
                </a:solidFill>
              </a:rPr>
              <a:t> - «белорусская Жанна </a:t>
            </a:r>
            <a:r>
              <a:rPr lang="ru-RU" b="1">
                <a:solidFill>
                  <a:srgbClr val="000000"/>
                </a:solidFill>
              </a:rPr>
              <a:t>д’Арк</a:t>
            </a:r>
            <a:r>
              <a:rPr lang="ru-RU" b="1">
                <a:solidFill>
                  <a:srgbClr val="000000"/>
                </a:solidFill>
              </a:rPr>
              <a:t>»</a:t>
            </a: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8" name="Picture 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6671642" y="4211397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Users7\Ала\Desktop\Эмилия Плятер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515490" y="3750361"/>
            <a:ext cx="1760984" cy="26414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13347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7C24973-D551-D122-A903-7792592FD974}" type="datetimeFigureOut">
              <a:rPr/>
              <a:t/>
            </a:fld>
            <a:endParaRPr lang="ru-RU"/>
          </a:p>
        </p:txBody>
      </p:sp>
      <p:sp>
        <p:nvSpPr>
          <p:cNvPr id="388327920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B859BC2-ABF6-3073-F46E-B23954DB9A1F}" type="slidenum">
              <a:rPr/>
              <a:t/>
            </a:fld>
            <a:endParaRPr lang="ru-RU"/>
          </a:p>
        </p:txBody>
      </p:sp>
      <p:sp>
        <p:nvSpPr>
          <p:cNvPr id="824356040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7122526" name="Title 1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88489" y="185208"/>
            <a:ext cx="7756263" cy="96131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Политика российских властей на территории Беларуси</a:t>
            </a:r>
            <a:endParaRPr/>
          </a:p>
        </p:txBody>
      </p:sp>
      <p:sp>
        <p:nvSpPr>
          <p:cNvPr id="1427332056" name="Content Placeholder 7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 flipH="0" flipV="0">
            <a:off x="521249" y="1296458"/>
            <a:ext cx="3968453" cy="5230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До восстания 1830–1831 гг.: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Сохранение некоторых традиций Речи Посполитой.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Действие </a:t>
            </a: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Статута ВКЛ 1588 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 гражданских делах.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Веротерпимость: разрешено католичество, униатство, иудаизм. Шляхта приравнивалась к русскому дворянству при условии присяги Екатерине и сохраняла земли</a:t>
            </a:r>
            <a:endParaRPr sz="3600"/>
          </a:p>
        </p:txBody>
      </p:sp>
      <p:sp>
        <p:nvSpPr>
          <p:cNvPr id="1120350784" name="Content Placeholder 9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 flipH="0" flipV="0">
            <a:off x="4645149" y="1296458"/>
            <a:ext cx="4127713" cy="5230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 восстания 1830–1831 гг.: 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Ужесточение политики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 курс на 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унификацию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 внутренними губерниями. 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Закрытие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Виленского университета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(1832).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амена польского языка 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русским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 образовании и делопроизводстве.</a:t>
            </a:r>
            <a:endParaRPr sz="22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Отмена Статута ВКЛ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(1840).</a:t>
            </a:r>
            <a:endParaRPr sz="22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Полоцкий церковный собор 1839 г.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ликвидация униатской церкви, переход в православие.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Создание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Комитета западных губерний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(1831–1848) для усиления контроля.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5772411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D2E62F-FB89-B277-2F91-C1E03D62CA09}" type="datetimeFigureOut">
              <a:rPr/>
              <a:t/>
            </a:fld>
            <a:endParaRPr lang="ru-RU"/>
          </a:p>
        </p:txBody>
      </p:sp>
      <p:sp>
        <p:nvSpPr>
          <p:cNvPr id="73016128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2828985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526426A-8FA8-DE46-D6C2-521F2222B707}" type="slidenum">
              <a:rPr/>
              <a:t/>
            </a:fld>
            <a:endParaRPr lang="ru-RU"/>
          </a:p>
        </p:txBody>
      </p:sp>
      <p:sp>
        <p:nvSpPr>
          <p:cNvPr id="246643910" name="Title 1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26955529" name="Content Placeholder 7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685800" y="2240280"/>
            <a:ext cx="3803904" cy="3877056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6652338" name="Content Placeholder 9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4645149" y="2240280"/>
            <a:ext cx="3803904" cy="3877056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3157699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3923" y="758472"/>
            <a:ext cx="8945395" cy="5282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635895" y="116632"/>
            <a:ext cx="5289267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251520" y="253673"/>
            <a:ext cx="3062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  <a:latin typeface="Century Gothic"/>
              </a:rPr>
              <a:t>Черта еврейской оседлости</a:t>
            </a:r>
            <a:endParaRPr lang="ru-RU" sz="2800" b="1">
              <a:solidFill>
                <a:srgbClr val="C00000"/>
              </a:solidFill>
              <a:latin typeface="Century Gothic"/>
            </a:endParaRPr>
          </a:p>
        </p:txBody>
      </p:sp>
      <p:sp>
        <p:nvSpPr>
          <p:cNvPr id="6" name="Стрелка вправо 2" hidden="0"/>
          <p:cNvSpPr/>
          <p:nvPr isPhoto="0" userDrawn="0"/>
        </p:nvSpPr>
        <p:spPr bwMode="auto">
          <a:xfrm>
            <a:off x="323528" y="2060848"/>
            <a:ext cx="3240360" cy="324036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4" hidden="0"/>
          <p:cNvSpPr/>
          <p:nvPr isPhoto="0" userDrawn="0"/>
        </p:nvSpPr>
        <p:spPr bwMode="auto">
          <a:xfrm>
            <a:off x="467544" y="2924944"/>
            <a:ext cx="2592288" cy="136815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2060"/>
                </a:solidFill>
              </a:rPr>
              <a:t>В 1794 году в российской империи вводилась черта еврейской оседлости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8" name="Picture 3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362151" y="5272632"/>
            <a:ext cx="1201737" cy="120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404637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9936169-1C8E-4B41-BBEB-8576C1384AE8}" type="datetimeFigureOut">
              <a:rPr/>
              <a:t/>
            </a:fld>
            <a:endParaRPr lang="ru-RU"/>
          </a:p>
        </p:txBody>
      </p:sp>
      <p:sp>
        <p:nvSpPr>
          <p:cNvPr id="568689130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5AE23C8-63AC-5228-628A-A89280BC650D}" type="slidenum">
              <a:rPr/>
              <a:t/>
            </a:fld>
            <a:endParaRPr lang="ru-RU"/>
          </a:p>
        </p:txBody>
      </p:sp>
      <p:sp>
        <p:nvSpPr>
          <p:cNvPr id="92942852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38888" y="1464027"/>
            <a:ext cx="8096249" cy="4662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Около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7%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населения.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«Разбор шляхты»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проверка документов о дворянском происхождении.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Результат: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Богатая шляхта → присяга на верность → права российского дворянства.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Мелкая и беспоместная шляхта (≈90%) → перевод в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однодворцы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(село) или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свободные граждане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(город) → потеря привилегий.</a:t>
            </a:r>
            <a:endParaRPr sz="9000"/>
          </a:p>
        </p:txBody>
      </p:sp>
      <p:sp>
        <p:nvSpPr>
          <p:cNvPr id="1725837444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7215509" name="Title 1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88489" y="370416"/>
            <a:ext cx="7756263" cy="978958"/>
          </a:xfrm>
        </p:spPr>
        <p:txBody>
          <a:bodyPr/>
          <a:lstStyle/>
          <a:p>
            <a:pPr>
              <a:defRPr/>
            </a:pPr>
            <a:r>
              <a:rPr/>
              <a:t>ШЛЯХТА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089929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99246" y="1120069"/>
            <a:ext cx="7988808" cy="53269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80%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населения.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Категории: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Частновладельческие (помещичьи) – около 80%.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Государственные – около 9%.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Сохранение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крепостного права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Изменения: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Подушный налог вместо подымного.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Манифест  Павла 1 - 1797 г.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 3-дневной барщине (ограничение работы на помещика).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Введение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рекрутской повинности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Определения: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Барщина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принудительный труд крестьян на помещика.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Рекрутская повинность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система призыва мужского населения в армию.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Подушный налог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подать с каждой «души» (мужчины),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подымный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с дома (дыма).</a:t>
            </a:r>
            <a:endParaRPr sz="7200"/>
          </a:p>
        </p:txBody>
      </p:sp>
      <p:sp>
        <p:nvSpPr>
          <p:cNvPr id="33724366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943173D-0F57-2EF0-83BF-F3A599F38C76}" type="datetimeFigureOut">
              <a:rPr/>
              <a:t/>
            </a:fld>
            <a:endParaRPr lang="ru-RU"/>
          </a:p>
        </p:txBody>
      </p:sp>
      <p:sp>
        <p:nvSpPr>
          <p:cNvPr id="37827454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4107805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38A7BD3-BCAB-73B2-F6D7-E2E8DA4EF0A7}" type="slidenum">
              <a:rPr/>
              <a:t/>
            </a:fld>
            <a:endParaRPr lang="ru-RU"/>
          </a:p>
        </p:txBody>
      </p:sp>
      <p:sp>
        <p:nvSpPr>
          <p:cNvPr id="1367981579" name="Title 1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88489" y="167569"/>
            <a:ext cx="7756263" cy="952499"/>
          </a:xfrm>
        </p:spPr>
        <p:txBody>
          <a:bodyPr/>
          <a:lstStyle/>
          <a:p>
            <a:pPr>
              <a:defRPr/>
            </a:pPr>
            <a:r>
              <a:rPr/>
              <a:t>КРЕСТЬЯНЕ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86394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F67537F-2419-79DA-5296-DC6282C34C8B}" type="datetimeFigureOut">
              <a:rPr/>
              <a:t/>
            </a:fld>
            <a:endParaRPr lang="ru-RU"/>
          </a:p>
        </p:txBody>
      </p:sp>
      <p:sp>
        <p:nvSpPr>
          <p:cNvPr id="70744533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3CBCCD4-3464-11C8-B73E-7084065B00D7}" type="slidenum">
              <a:rPr/>
              <a:t/>
            </a:fld>
            <a:endParaRPr lang="ru-RU"/>
          </a:p>
        </p:txBody>
      </p:sp>
      <p:sp>
        <p:nvSpPr>
          <p:cNvPr id="329282014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66490" y="626321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ru-RU" sz="2400" b="1" i="0" u="none" strike="noStrike" cap="none" spc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МЕЩАНЕ</a:t>
            </a:r>
            <a:endParaRPr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9117057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 flipH="0" flipV="0">
            <a:off x="566490" y="1658055"/>
            <a:ext cx="3925901" cy="4462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Около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8%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населения.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Ликвидация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магдебургского права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 но введение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«Грамоты на права городам»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(1785).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Имущественный ценз для участия в самоуправлении.</a:t>
            </a:r>
            <a:endParaRPr sz="8000"/>
          </a:p>
        </p:txBody>
      </p:sp>
      <p:sp>
        <p:nvSpPr>
          <p:cNvPr id="111983125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125777" y="555765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b="1">
                <a:solidFill>
                  <a:schemeClr val="bg2">
                    <a:lumMod val="10000"/>
                  </a:schemeClr>
                </a:solidFill>
              </a:rPr>
              <a:t>ДУХОВЕНСТВО</a:t>
            </a:r>
            <a:endParaRPr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6553254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 flipH="0" flipV="0">
            <a:off x="4710485" y="1578680"/>
            <a:ext cx="4171597" cy="445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Многоконфессиональное: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православные, католики, униаты, иудеи, мусульмане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 1839 г. – усиление позиций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православных</a:t>
            </a:r>
            <a:endParaRPr sz="2600"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>
              <a:defRPr/>
            </a:pPr>
            <a:endParaRPr sz="9000"/>
          </a:p>
        </p:txBody>
      </p:sp>
      <p:sp>
        <p:nvSpPr>
          <p:cNvPr id="496023001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847573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5A80C95-156B-0466-A2DA-CE1A08BA67F4}" type="datetimeFigureOut">
              <a:rPr/>
              <a:t/>
            </a:fld>
            <a:endParaRPr lang="ru-RU"/>
          </a:p>
        </p:txBody>
      </p:sp>
      <p:sp>
        <p:nvSpPr>
          <p:cNvPr id="177614289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D90C28-51EB-B422-BC33-7A5248F9154E}" type="slidenum">
              <a:rPr/>
              <a:t/>
            </a:fld>
            <a:endParaRPr lang="ru-RU"/>
          </a:p>
        </p:txBody>
      </p:sp>
      <p:sp>
        <p:nvSpPr>
          <p:cNvPr id="1605686198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Черта оседлости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(1791) – территория, где разрешалось проживать евреям (включая Беларусь).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 1830-х гг. – давление на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католицизм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и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полонизированную шляхту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6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Униатская церковь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ликвидирована в 1839 г.</a:t>
            </a:r>
            <a:endParaRPr sz="8000"/>
          </a:p>
        </p:txBody>
      </p:sp>
      <p:sp>
        <p:nvSpPr>
          <p:cNvPr id="1531232223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95309249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Этноконфессиональная политика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223326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21F362-0049-DD32-248C-A52D14FFA360}" type="datetimeFigureOut">
              <a:rPr/>
              <a:t/>
            </a:fld>
            <a:endParaRPr lang="ru-RU"/>
          </a:p>
        </p:txBody>
      </p:sp>
      <p:sp>
        <p:nvSpPr>
          <p:cNvPr id="111385339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5BBE456-63AD-6A3A-4D51-B4A37662D635}" type="slidenum">
              <a:rPr/>
              <a:t/>
            </a:fld>
            <a:endParaRPr lang="ru-RU"/>
          </a:p>
        </p:txBody>
      </p:sp>
      <p:sp>
        <p:nvSpPr>
          <p:cNvPr id="329081887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Жёсткие 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сословные ограничения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Высшее образование – только для д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ворян.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Начальные школы – элементарные навыки чтения и письма.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 1830-х – </a:t>
            </a: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русификация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образования.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 sz="9000"/>
          </a:p>
        </p:txBody>
      </p:sp>
      <p:sp>
        <p:nvSpPr>
          <p:cNvPr id="1669517756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80808067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Образование</a:t>
            </a:r>
            <a:endParaRPr sz="1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03545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38888" y="1111249"/>
            <a:ext cx="8233975" cy="5485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Территория Беларуси интегрирована в административную систему </a:t>
            </a:r>
            <a:r>
              <a:rPr sz="2800" b="1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Российской империи</a:t>
            </a: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800" i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До 1830-х</a:t>
            </a: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относительно мягкая политика, сохранение элементов автономии.</a:t>
            </a:r>
            <a:endParaRPr sz="2800" i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 восстания 1830–1831</a:t>
            </a: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курс на </a:t>
            </a:r>
            <a:r>
              <a:rPr sz="2800" b="1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русификацию и унификацию</a:t>
            </a: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800" i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Социальные изменения:</a:t>
            </a: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шляхта частично сохранила привилегии, крестьяне остались крепостными, города потеряли самоуправление по магдебургскому праву.</a:t>
            </a:r>
            <a:endParaRPr sz="2800" i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Религиозная политика:</a:t>
            </a: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усиление </a:t>
            </a:r>
            <a:r>
              <a:rPr sz="2800" b="1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православия</a:t>
            </a: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 ликвидация униатства, ограничение католицизма.</a:t>
            </a:r>
            <a:endParaRPr sz="2800" i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Созданы предпосылки для дальнейшей интеграции белорусских земель в состав империи.</a:t>
            </a:r>
            <a:endParaRPr sz="2800" i="1">
              <a:latin typeface="Times New Roman"/>
              <a:cs typeface="Times New Roman"/>
            </a:endParaRPr>
          </a:p>
        </p:txBody>
      </p:sp>
      <p:sp>
        <p:nvSpPr>
          <p:cNvPr id="74763765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969231-BFC8-2DFC-32E8-C1AF9F240EDC}" type="datetimeFigureOut">
              <a:rPr/>
              <a:t/>
            </a:fld>
            <a:endParaRPr lang="ru-RU"/>
          </a:p>
        </p:txBody>
      </p:sp>
      <p:sp>
        <p:nvSpPr>
          <p:cNvPr id="789196046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34956620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7DFE680-7122-4B23-677E-4F14DBAF202B}" type="slidenum">
              <a:rPr/>
              <a:t/>
            </a:fld>
            <a:endParaRPr lang="ru-RU"/>
          </a:p>
        </p:txBody>
      </p:sp>
      <p:sp>
        <p:nvSpPr>
          <p:cNvPr id="1461099783" name="Title 1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13688" y="120364"/>
            <a:ext cx="7756263" cy="1054249"/>
          </a:xfrm>
        </p:spPr>
        <p:txBody>
          <a:bodyPr/>
          <a:lstStyle/>
          <a:p>
            <a:pPr>
              <a:defRPr/>
            </a:pPr>
            <a:r>
              <a:rPr sz="4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Выводы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 hidden="0"/>
          <p:cNvSpPr>
            <a:spLocks noGrp="1"/>
          </p:cNvSpPr>
          <p:nvPr isPhoto="0" userDrawn="0">
            <p:ph type="title" idx="4294967295" hasCustomPrompt="0"/>
          </p:nvPr>
        </p:nvSpPr>
        <p:spPr bwMode="auto">
          <a:xfrm flipH="0" flipV="0">
            <a:off x="424235" y="562372"/>
            <a:ext cx="8440208" cy="6043390"/>
          </a:xfrm>
        </p:spPr>
        <p:txBody>
          <a:bodyPr/>
          <a:lstStyle/>
          <a:p>
            <a:pPr algn="l">
              <a:defRPr/>
            </a:pPr>
            <a:r>
              <a:rPr lang="ru-RU" sz="3200" b="1">
                <a:solidFill>
                  <a:srgbClr val="C00000"/>
                </a:solidFill>
              </a:rPr>
              <a:t>Знать</a:t>
            </a:r>
            <a:r>
              <a:rPr lang="ru-RU" sz="3200" b="1">
                <a:solidFill>
                  <a:srgbClr val="C00000"/>
                </a:solidFill>
              </a:rPr>
              <a:t>:</a:t>
            </a:r>
            <a:br>
              <a:rPr lang="ru-RU" sz="3200" b="1">
                <a:solidFill>
                  <a:srgbClr val="C00000"/>
                </a:solidFill>
              </a:rPr>
            </a:br>
            <a:r>
              <a:rPr lang="ru-RU" sz="3200" b="1">
                <a:solidFill>
                  <a:srgbClr val="C00000"/>
                </a:solidFill>
              </a:rPr>
              <a:t>1.Государственно-правовой статус белорусских губерний</a:t>
            </a:r>
            <a:br>
              <a:rPr lang="ru-RU" sz="3200" b="1">
                <a:solidFill>
                  <a:srgbClr val="C00000"/>
                </a:solidFill>
              </a:rPr>
            </a:br>
            <a:r>
              <a:rPr lang="ru-RU" sz="3200" b="1">
                <a:solidFill>
                  <a:srgbClr val="C00000"/>
                </a:solidFill>
              </a:rPr>
              <a:t>2.Политика российских властей на территории Беларуси</a:t>
            </a:r>
            <a:br>
              <a:rPr lang="ru-RU" sz="3200" b="1">
                <a:solidFill>
                  <a:srgbClr val="C00000"/>
                </a:solidFill>
              </a:rPr>
            </a:br>
            <a:r>
              <a:rPr lang="ru-RU" sz="3200" b="1">
                <a:solidFill>
                  <a:srgbClr val="C00000"/>
                </a:solidFill>
              </a:rPr>
              <a:t>3.Социальная и этноконфессиональная структура, уровень образования населения</a:t>
            </a:r>
            <a:br>
              <a:rPr lang="ru-RU" sz="3200" b="1">
                <a:solidFill>
                  <a:srgbClr val="C00000"/>
                </a:solidFill>
              </a:rPr>
            </a:br>
            <a:r>
              <a:rPr lang="ru-RU" sz="3200" b="1">
                <a:solidFill>
                  <a:srgbClr val="C00000"/>
                </a:solidFill>
              </a:rPr>
              <a:t> </a:t>
            </a:r>
            <a:br>
              <a:rPr lang="ru-RU" sz="3200" b="1">
                <a:solidFill>
                  <a:srgbClr val="C00000"/>
                </a:solidFill>
              </a:rPr>
            </a:br>
            <a:endParaRPr lang="ru-RU" sz="3200" b="1">
              <a:solidFill>
                <a:srgbClr val="002060"/>
              </a:solidFill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726926" y="1"/>
            <a:ext cx="1060473" cy="1124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971599" y="332655"/>
            <a:ext cx="7848979" cy="478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  <a:latin typeface="+mj-lt"/>
              </a:rPr>
              <a:t>Цели российского правительства:</a:t>
            </a:r>
            <a:endParaRPr/>
          </a:p>
          <a:p>
            <a:pPr>
              <a:defRPr/>
            </a:pPr>
            <a:endParaRPr lang="ru-RU" sz="2800" b="1">
              <a:solidFill>
                <a:srgbClr val="002060"/>
              </a:solidFill>
              <a:latin typeface="+mj-lt"/>
            </a:endParaRPr>
          </a:p>
          <a:p>
            <a:pPr marL="514350" indent="-514350">
              <a:buFont typeface="+mj-lt"/>
              <a:buAutoNum type="arabicPeriod" startAt="1"/>
              <a:defRPr/>
            </a:pPr>
            <a:r>
              <a:rPr lang="ru-RU" sz="2800" b="1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entury Gothic"/>
              </a:rPr>
              <a:t>всемерное привлечение на свою сторону населения вновь приобретенных территорий, </a:t>
            </a:r>
            <a:endParaRPr sz="2800" b="1">
              <a:solidFill>
                <a:srgbClr val="002060"/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 startAt="1"/>
              <a:defRPr/>
            </a:pPr>
            <a:r>
              <a:rPr lang="ru-RU" sz="2800" b="1">
                <a:solidFill>
                  <a:srgbClr val="002060"/>
                </a:solidFill>
                <a:latin typeface="Century Gothic"/>
              </a:rPr>
              <a:t>восстановление </a:t>
            </a:r>
            <a:r>
              <a:rPr lang="ru-RU" sz="2800" b="1">
                <a:solidFill>
                  <a:srgbClr val="002060"/>
                </a:solidFill>
                <a:latin typeface="Century Gothic"/>
              </a:rPr>
              <a:t>утраченных в течение XVII-XVIII вв. позиций православия, </a:t>
            </a:r>
            <a:endParaRPr sz="2800" b="1">
              <a:solidFill>
                <a:srgbClr val="002060"/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 startAt="1"/>
              <a:defRPr/>
            </a:pPr>
            <a:r>
              <a:rPr lang="ru-RU" sz="2800" b="1">
                <a:solidFill>
                  <a:srgbClr val="002060"/>
                </a:solidFill>
                <a:latin typeface="Century Gothic"/>
              </a:rPr>
              <a:t>полное </a:t>
            </a:r>
            <a:r>
              <a:rPr lang="ru-RU" sz="2800" b="1">
                <a:solidFill>
                  <a:srgbClr val="002060"/>
                </a:solidFill>
                <a:latin typeface="Century Gothic"/>
              </a:rPr>
              <a:t>устранение какого-либо влияния Рима на внутренние дела России, особенно касающиеся </a:t>
            </a:r>
            <a:r>
              <a:rPr lang="ru-RU" sz="2800" b="1">
                <a:solidFill>
                  <a:srgbClr val="002060"/>
                </a:solidFill>
                <a:latin typeface="Century Gothic"/>
              </a:rPr>
              <a:t>просвещения,</a:t>
            </a:r>
            <a:endParaRPr sz="2800"/>
          </a:p>
          <a:p>
            <a:pPr marL="457200" indent="-457200">
              <a:buFont typeface="+mj-lt"/>
              <a:buAutoNum type="arabicPeriod" startAt="1"/>
              <a:defRPr/>
            </a:pPr>
            <a:r>
              <a:rPr lang="ru-RU" sz="2800" b="1">
                <a:solidFill>
                  <a:srgbClr val="002060"/>
                </a:solidFill>
                <a:latin typeface="Century Gothic"/>
              </a:rPr>
              <a:t>сословный характер царской политики  </a:t>
            </a:r>
            <a:r>
              <a:rPr lang="ru-RU" sz="2400" b="1">
                <a:solidFill>
                  <a:srgbClr val="002060"/>
                </a:solidFill>
                <a:latin typeface="Century Gothic"/>
              </a:rPr>
              <a:t> </a:t>
            </a:r>
            <a:endParaRPr lang="ru-RU" sz="3200" b="1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863071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20674DE-1461-5D6F-2092-D670A0F44C3B}" type="datetimeFigureOut">
              <a:rPr/>
              <a:t/>
            </a:fld>
            <a:endParaRPr lang="ru-RU"/>
          </a:p>
        </p:txBody>
      </p:sp>
      <p:sp>
        <p:nvSpPr>
          <p:cNvPr id="897447981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32081-6BF0-F19B-8E55-6B7E41B672BC}" type="slidenum">
              <a:rPr/>
              <a:t/>
            </a:fld>
            <a:endParaRPr lang="ru-RU"/>
          </a:p>
        </p:txBody>
      </p:sp>
      <p:sp>
        <p:nvSpPr>
          <p:cNvPr id="107434405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309583" y="1909264"/>
            <a:ext cx="8135168" cy="4216897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/>
              <a:buChar char="Ø"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1772, 1793, 1795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три раздела Речи Посполитой → вхождение земель Беларуси в состав Российской империи.</a:t>
            </a:r>
            <a:endParaRPr sz="240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Font typeface="Wingdings"/>
              <a:buChar char="Ø"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1797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Манифест Павла I о 3-дневной барщине.</a:t>
            </a:r>
            <a:endParaRPr sz="240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Font typeface="Wingdings"/>
              <a:buChar char="Ø"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1830–1831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польское шляхетское восстание (повлияло на ужесточение политики).</a:t>
            </a:r>
            <a:endParaRPr sz="240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Font typeface="Wingdings"/>
              <a:buChar char="Ø"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1831–1848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деятельность Комитета западных губерний.</a:t>
            </a:r>
            <a:endParaRPr sz="240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Font typeface="Wingdings"/>
              <a:buChar char="Ø"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1839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Полоцкий церковный собор (ликвидация униатской церкви).</a:t>
            </a:r>
            <a:endParaRPr sz="240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Font typeface="Wingdings"/>
              <a:buChar char="Ø"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1840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отмена действия Статута ВКЛ 1588 г.</a:t>
            </a:r>
            <a:endParaRPr sz="7200"/>
          </a:p>
        </p:txBody>
      </p:sp>
      <p:sp>
        <p:nvSpPr>
          <p:cNvPr id="128310417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17949918" name="Title 1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88489" y="309823"/>
            <a:ext cx="7756263" cy="1151668"/>
          </a:xfrm>
        </p:spPr>
        <p:txBody>
          <a:bodyPr/>
          <a:lstStyle/>
          <a:p>
            <a:pPr>
              <a:defRPr/>
            </a:pPr>
            <a:br>
              <a:rPr lang="ru-RU" sz="36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</a:br>
            <a:r>
              <a:rPr lang="ru-RU" sz="36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Хронологические рамки и ключевые события</a:t>
            </a:r>
            <a:endParaRPr sz="5400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07504" y="332656"/>
          <a:ext cx="8928992" cy="6192688"/>
        </p:xfrm>
        <a:graphic>
          <a:graphicData uri="http://schemas.openxmlformats.org/drawingml/2006/table">
            <a:tbl>
              <a:tblPr firstRow="1" firstCol="0" lastRow="0" lastCol="0" bandRow="1" bandCol="0">
                <a:gradFill>
                  <a:gsLst>
                    <a:gs pos="0">
                      <a:srgbClr val="808DA9">
                        <a:tint val="94000"/>
                        <a:satMod val="180000"/>
                        <a:lumMod val="98000"/>
                      </a:srgbClr>
                    </a:gs>
                    <a:gs pos="100000">
                      <a:srgbClr val="808DA9">
                        <a:satMod val="130000"/>
                      </a:srgbClr>
                    </a:gs>
                  </a:gsLst>
                  <a:lin ang="5160000" scaled="0"/>
                </a:gradFill>
              </a:tblPr>
              <a:tblGrid>
                <a:gridCol w="2043074"/>
                <a:gridCol w="6885918"/>
              </a:tblGrid>
              <a:tr h="72377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Сословия</a:t>
                      </a:r>
                      <a:endParaRPr lang="ru-RU" sz="2800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Изменения</a:t>
                      </a:r>
                      <a:endParaRPr lang="ru-RU" sz="2800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</a:tr>
              <a:tr h="224667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Шляхта</a:t>
                      </a: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</a:tr>
              <a:tr h="158828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Крестьяне </a:t>
                      </a: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</a:tr>
              <a:tr h="163394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Мещане</a:t>
                      </a: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07504" y="332656"/>
          <a:ext cx="8928992" cy="6655403"/>
        </p:xfrm>
        <a:graphic>
          <a:graphicData uri="http://schemas.openxmlformats.org/drawingml/2006/table">
            <a:tbl>
              <a:tblPr firstRow="1" firstCol="0" lastRow="0" lastCol="0" bandRow="1" bandCol="0">
                <a:gradFill>
                  <a:gsLst>
                    <a:gs pos="0">
                      <a:srgbClr val="808DA9">
                        <a:tint val="94000"/>
                        <a:satMod val="180000"/>
                        <a:lumMod val="98000"/>
                      </a:srgbClr>
                    </a:gs>
                    <a:gs pos="100000">
                      <a:srgbClr val="808DA9">
                        <a:satMod val="130000"/>
                      </a:srgbClr>
                    </a:gs>
                  </a:gsLst>
                  <a:lin ang="5160000" scaled="0"/>
                </a:gradFill>
              </a:tblPr>
              <a:tblGrid>
                <a:gridCol w="2043074"/>
                <a:gridCol w="6885918"/>
              </a:tblGrid>
              <a:tr h="72377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Сословия</a:t>
                      </a:r>
                      <a:endParaRPr lang="ru-RU" sz="2800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Изменения</a:t>
                      </a:r>
                      <a:endParaRPr lang="ru-RU" sz="2800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</a:tr>
              <a:tr h="224667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Шляхта</a:t>
                      </a: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В течение 1 месяца приводилось к присяге. Сохранялись все имения и привилегии. Кто не желал, должны были за три продать недвижимое имущество и выехать за границу. Когда им это не удавалось, то она провозглашалась собственностью казны, на неё накладывался секвестр. (Секвестр -этот запрет или ограничение на пользование имуществом.)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«Разбор шляхты», мелкая шляхта переводилась в </a:t>
                      </a: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рвзряд</a:t>
                      </a: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 крестьян- однодворцев</a:t>
                      </a: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</a:tr>
              <a:tr h="158828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Крестьяне </a:t>
                      </a: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Земли с крестьянами стали собственностью русских помещиков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Вводился подушный налог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Вводилась рекрутская повинность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Создавались военные поселения</a:t>
                      </a:r>
                      <a:endParaRPr/>
                    </a:p>
                    <a:p>
                      <a:pPr>
                        <a:defRPr/>
                      </a:pP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</a:tr>
              <a:tr h="163394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Мещане</a:t>
                      </a: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Отменялось </a:t>
                      </a: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магдебургское</a:t>
                      </a: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 право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На</a:t>
                      </a: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 города- центры уездов распространялась система российского управления.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entury Gothic"/>
                        </a:rPr>
                        <a:t>Жители местечек приравнивались к крестьянам</a:t>
                      </a:r>
                      <a:endParaRPr/>
                    </a:p>
                    <a:p>
                      <a:pPr>
                        <a:defRPr/>
                      </a:pPr>
                      <a:endParaRPr lang="ru-RU" b="1">
                        <a:solidFill>
                          <a:schemeClr val="accent4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solidFill>
                      <a:srgbClr val="72605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640791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04DE14-BC95-0B0C-ADE0-94A15CDAA21F}" type="datetimeFigureOut">
              <a:rPr/>
              <a:t/>
            </a:fld>
            <a:endParaRPr lang="ru-RU"/>
          </a:p>
        </p:txBody>
      </p:sp>
      <p:sp>
        <p:nvSpPr>
          <p:cNvPr id="2001870881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74404998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4280AE2-B5D7-CB3E-14C8-0F2262C8D422}" type="slidenum">
              <a:rPr/>
              <a:t/>
            </a:fld>
            <a:endParaRPr lang="ru-RU"/>
          </a:p>
        </p:txBody>
      </p:sp>
      <p:pic>
        <p:nvPicPr>
          <p:cNvPr id="912191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6736" y="129183"/>
            <a:ext cx="8881180" cy="6450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939408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4F3EFD7-3967-3A71-F0A3-7FD8A36FA36F}" type="datetimeFigureOut">
              <a:rPr/>
              <a:t/>
            </a:fld>
            <a:endParaRPr lang="ru-RU"/>
          </a:p>
        </p:txBody>
      </p:sp>
      <p:sp>
        <p:nvSpPr>
          <p:cNvPr id="1086010507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8282093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A43AC5A-6D86-2315-2555-E68A1445486B}" type="slidenum">
              <a:rPr/>
              <a:t/>
            </a:fld>
            <a:endParaRPr lang="ru-RU"/>
          </a:p>
        </p:txBody>
      </p:sp>
      <p:pic>
        <p:nvPicPr>
          <p:cNvPr id="91278719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47242" y="282222"/>
            <a:ext cx="8761298" cy="6061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Твердый переплет">
  <a:themeElements>
    <a:clrScheme name="Другая 1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000"/>
      </a:hlink>
      <a:folHlink>
        <a:srgbClr val="E9DCB9"/>
      </a:folHlink>
    </a:clrScheme>
    <a:fontScheme name="Исполнительная">
      <a:majorFont>
        <a:latin typeface="Century Gothic"/>
        <a:ea typeface="Arial"/>
        <a:cs typeface="Arial"/>
      </a:majorFont>
      <a:minorFont>
        <a:latin typeface="Palatino Linotype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r:embed="rId1"/>
          <a:tile algn="tl" flip="none" sx="60000" sy="60000" tx="0" ty="0"/>
        </a:blipFill>
        <a:blipFill>
          <a:blip r:embed="rId2"/>
          <a:stretch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вердый перепле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вердый переплет">
      <a:majorFont>
        <a:latin typeface="Book Antiqua"/>
        <a:ea typeface="Arial"/>
        <a:cs typeface="Arial"/>
      </a:majorFont>
      <a:minorFont>
        <a:latin typeface="Book Antiqua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r:embed="rId1"/>
          <a:tile algn="tl" flip="none" sx="60000" sy="60000" tx="0" ty="0"/>
        </a:blipFill>
        <a:blipFill>
          <a:blip r:embed="rId2"/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2026-01-14T18:36:08Z</dcterms:modified>
  <cp:category/>
  <cp:contentStatus/>
  <cp:version/>
</cp:coreProperties>
</file>