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8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637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139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3353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596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02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107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836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53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342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8A94285-EDC0-44DF-A60A-6280E6FAB7A1}" type="datetimeFigureOut">
              <a:rPr lang="ru-BY" smtClean="0"/>
              <a:t>20.08.2025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D2F4ED-4E59-4575-988C-B1EC3751ED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4119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DDBA4-D29F-4B4B-AB45-AE0B91E48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1473692"/>
            <a:ext cx="9966960" cy="2334763"/>
          </a:xfrm>
        </p:spPr>
        <p:txBody>
          <a:bodyPr>
            <a:normAutofit fontScale="90000"/>
          </a:bodyPr>
          <a:lstStyle/>
          <a:p>
            <a:r>
              <a:rPr lang="ru-RU" dirty="0"/>
              <a:t>Борьба Древней Руси с кочевыми племенами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3EAAF4-FC7B-411A-BB61-BE5DCE2E9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072" y="4412202"/>
            <a:ext cx="5302928" cy="845597"/>
          </a:xfrm>
        </p:spPr>
        <p:txBody>
          <a:bodyPr/>
          <a:lstStyle/>
          <a:p>
            <a:r>
              <a:rPr lang="ru-RU" dirty="0" err="1"/>
              <a:t>Елисеенко</a:t>
            </a:r>
            <a:r>
              <a:rPr lang="ru-RU" dirty="0"/>
              <a:t> О.А. учитель истории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3659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5C90-EC93-44DE-BE2C-10723D63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ВЫВОД</a:t>
            </a:r>
            <a:endParaRPr lang="ru-BY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CBCDD4B-7EE2-49F0-82DA-2EFB2E358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Земли, заселенные восточными славянами, постоянно подвергались нападениям врагов с  разных направлений. Так внешнеполитическое давление стало важнейшим фактором, оказывавшим непосредственное воздействие на развитие государственности в  Восточной Европе в  целом и  на территории Беларуси в частности</a:t>
            </a:r>
            <a:endParaRPr lang="ru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FB816-6C1C-415D-B646-1DB3EE7E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7561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Великая Степь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69386-407B-4F63-85B3-18B2018F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580225"/>
            <a:ext cx="4429957" cy="4515775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хазары, венгры, печенеги,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торки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половцы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Племена тюркского, тюрко-иранского происхождения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Кочевое скотоводство-лошади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Жили в юртах (вежах)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10 век –засуха в Степях, миграция, набеги на Русь</a:t>
            </a:r>
            <a:endParaRPr lang="ru-BY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F2B43-CFEE-4D33-9C09-78787083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13" y="2788808"/>
            <a:ext cx="6171970" cy="374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0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22BD-E268-4EAD-970A-FEEB4B0B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9244"/>
            <a:ext cx="5470864" cy="1102306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Противостояние</a:t>
            </a:r>
            <a:endParaRPr lang="ru-BY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Николай Тушинский. Откуда взялись и куда исчезли печенеги, половцы и хазары,  с которыми воевала и дружила древняя Русь - История Земли и человечества">
            <a:extLst>
              <a:ext uri="{FF2B5EF4-FFF2-40B4-BE49-F238E27FC236}">
                <a16:creationId xmlns:a16="http://schemas.microsoft.com/office/drawing/2014/main" id="{A9B35A26-7431-4DE2-97E1-709CB8065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76" y="494930"/>
            <a:ext cx="4975098" cy="483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183CC-A592-4E29-B91D-3693B6A0D1C2}"/>
              </a:ext>
            </a:extLst>
          </p:cNvPr>
          <p:cNvSpPr txBox="1"/>
          <p:nvPr/>
        </p:nvSpPr>
        <p:spPr>
          <a:xfrm>
            <a:off x="532659" y="1120676"/>
            <a:ext cx="6480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1о век-печенеги и хазары 11 век половцы</a:t>
            </a:r>
          </a:p>
          <a:p>
            <a:r>
              <a:rPr lang="ru-RU" sz="2400" dirty="0"/>
              <a:t>Походы Владимира Мономаха</a:t>
            </a:r>
          </a:p>
          <a:p>
            <a:r>
              <a:rPr lang="ru-RU" sz="2400" dirty="0"/>
              <a:t>1185 поход Игоря Святославовича (Новгород-Северский)</a:t>
            </a:r>
          </a:p>
          <a:p>
            <a:r>
              <a:rPr lang="ru-RU" sz="2400" dirty="0"/>
              <a:t>1060 поход Всеслава </a:t>
            </a:r>
            <a:r>
              <a:rPr lang="ru-RU" sz="2400" dirty="0" err="1"/>
              <a:t>Брячиславовича</a:t>
            </a:r>
            <a:r>
              <a:rPr lang="ru-RU" sz="2400" dirty="0"/>
              <a:t> и </a:t>
            </a:r>
            <a:r>
              <a:rPr lang="ru-RU" sz="2400" dirty="0" err="1"/>
              <a:t>Я.Мудрого</a:t>
            </a:r>
            <a:r>
              <a:rPr lang="ru-RU" sz="2400" dirty="0"/>
              <a:t> (Полоцк и Киев)</a:t>
            </a:r>
          </a:p>
          <a:p>
            <a:r>
              <a:rPr lang="ru-RU" sz="2400" dirty="0"/>
              <a:t>-нет единства, нет согласованности, интриги</a:t>
            </a:r>
          </a:p>
          <a:p>
            <a:r>
              <a:rPr lang="ru-RU" sz="2400" dirty="0"/>
              <a:t>Угрозы набегов сохраняются до татаро-монгольского нашествия</a:t>
            </a:r>
            <a:endParaRPr lang="ru-BY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25A33-83C7-4C3E-AC9A-00066F8A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9" y="4536996"/>
            <a:ext cx="5140172" cy="2054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A0DF3-4A36-4D6C-8C7C-63F05722785A}"/>
              </a:ext>
            </a:extLst>
          </p:cNvPr>
          <p:cNvSpPr txBox="1"/>
          <p:nvPr/>
        </p:nvSpPr>
        <p:spPr>
          <a:xfrm>
            <a:off x="6001305" y="5086905"/>
            <a:ext cx="5841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1223-монголы выступают против половцев. Русские дружины выступили в защиту половцев и потерпели поражение. Битва на Калке</a:t>
            </a:r>
            <a:endParaRPr lang="ru-BY" sz="2400" b="1" dirty="0"/>
          </a:p>
        </p:txBody>
      </p:sp>
    </p:spTree>
    <p:extLst>
      <p:ext uri="{BB962C8B-B14F-4D97-AF65-F5344CB8AC3E}">
        <p14:creationId xmlns:p14="http://schemas.microsoft.com/office/powerpoint/2010/main" val="18312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C77BB-A084-4218-AF01-EF51CBDF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344705" cy="63327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Монголо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–татарское нашествие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4BED0-45AA-4DEC-BCF8-0A4C4D5D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66" y="1384917"/>
            <a:ext cx="10344705" cy="47110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1237-1241-поход Батыя на Русь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(внук Чингисхана). Разорение всех земель. Не пострадали: Новгородское,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Туровское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Полоцкое и часть Смоленского княжества. Разграбление коснулось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Берестья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Гомеля 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Могилёва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BY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Почему хан Батый передумал захватывать Великий Новгород - Рамблер/новости">
            <a:extLst>
              <a:ext uri="{FF2B5EF4-FFF2-40B4-BE49-F238E27FC236}">
                <a16:creationId xmlns:a16="http://schemas.microsoft.com/office/drawing/2014/main" id="{0592BC93-5E6C-4831-99E3-DB8AE051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3" y="3290866"/>
            <a:ext cx="4048124" cy="305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4D582D-55C5-4393-A5BC-1393EFC9D845}"/>
              </a:ext>
            </a:extLst>
          </p:cNvPr>
          <p:cNvSpPr/>
          <p:nvPr/>
        </p:nvSpPr>
        <p:spPr>
          <a:xfrm>
            <a:off x="1142999" y="3244334"/>
            <a:ext cx="6802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23749"/>
                </a:solidFill>
                <a:latin typeface="Inter"/>
              </a:rPr>
              <a:t>Источник - «Повесть о разорении Рязани Батыем».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55B00C-2C30-4E6B-9FEF-8AB29121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45" y="3613666"/>
            <a:ext cx="6408688" cy="312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80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A40F9-00B0-4DEE-BE89-A4C3EB18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Последствия нашествия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14DAF-B749-4072-A387-A98D2C5F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553592"/>
            <a:ext cx="11088210" cy="49981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>
                <a:solidFill>
                  <a:schemeClr val="tx1"/>
                </a:solidFill>
              </a:rPr>
              <a:t>Существует предположение, что в  целом монгольский поход на Русь задумывался как вспомогательный. Он должен был лишь обезопасить правый фланг монгольского войска перед предстоящим наступлением на запад, обеспечить его дополнительными военными соединениями из восточных славян</a:t>
            </a:r>
            <a:r>
              <a:rPr lang="ru-RU" i="1" dirty="0"/>
              <a:t>.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1.Разорение земель, хозяйственный упадок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3.Торможенине товарно-денежных отношений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3.Установление системы </a:t>
            </a:r>
            <a:r>
              <a:rPr lang="ru-RU" sz="3200" b="1" i="1" dirty="0" err="1">
                <a:solidFill>
                  <a:schemeClr val="accent5">
                    <a:lumMod val="50000"/>
                  </a:schemeClr>
                </a:solidFill>
              </a:rPr>
              <a:t>налогооблажения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 Руси (иго, дань) и административного контроля (ярлык)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4.Создание государства Золотая Орда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5.Ослабление дружин, деформация развития феодальных отношений</a:t>
            </a:r>
            <a:endParaRPr lang="ru-BY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1714-E22B-4814-83F4-46C2506E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609600"/>
            <a:ext cx="10512493" cy="135636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Читаем материал с.171-172</a:t>
            </a:r>
            <a:endParaRPr lang="ru-BY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6EA01A-97FB-4B55-952C-5BA77ED2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3" y="1642369"/>
            <a:ext cx="7572652" cy="445363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С помощью карты, объясните, на какие территории распространялось монгольское иго, какие территории сохраняли самостоятельность.</a:t>
            </a: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Прочитайте о событиях 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у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Крутогорья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Как теперь называется 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населенный пункт?</a:t>
            </a:r>
            <a:endParaRPr lang="ru-BY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DA2C8-FB8B-4D2E-830C-A70F29E7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46" y="3429000"/>
            <a:ext cx="6486246" cy="32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AD6D2-FB98-4DE8-AACF-E22CF6A2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09600"/>
            <a:ext cx="10423716" cy="775317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Борьба с крестоносцами</a:t>
            </a:r>
            <a:endParaRPr lang="ru-BY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D7854B-DBA2-4A09-B1D5-637CBF46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56" y="1233997"/>
            <a:ext cx="11005040" cy="52906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Народы Прибалтики(</a:t>
            </a:r>
            <a:r>
              <a:rPr lang="ru-RU" sz="2800" dirty="0" err="1">
                <a:solidFill>
                  <a:schemeClr val="tx1"/>
                </a:solidFill>
              </a:rPr>
              <a:t>дайнова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жемайты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латгола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пр</a:t>
            </a:r>
            <a:r>
              <a:rPr lang="ru-RU" sz="2800" dirty="0">
                <a:solidFill>
                  <a:schemeClr val="tx1"/>
                </a:solidFill>
              </a:rPr>
              <a:t> –язычники. Соседствуют с белорусскими княжествами. Часто платят им дань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Кукенойс</a:t>
            </a:r>
            <a:r>
              <a:rPr lang="ru-RU" sz="2800" dirty="0">
                <a:solidFill>
                  <a:schemeClr val="tx1"/>
                </a:solidFill>
              </a:rPr>
              <a:t> и </a:t>
            </a:r>
            <a:r>
              <a:rPr lang="ru-RU" sz="2800" dirty="0" err="1">
                <a:solidFill>
                  <a:schemeClr val="tx1"/>
                </a:solidFill>
              </a:rPr>
              <a:t>Герцике</a:t>
            </a:r>
            <a:r>
              <a:rPr lang="ru-RU" sz="2800" dirty="0">
                <a:solidFill>
                  <a:schemeClr val="tx1"/>
                </a:solidFill>
              </a:rPr>
              <a:t> –княжества дружественные Полоцку. Контроль за торговлей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 12 века усиливается натиск крестоносцев (захват торговых путей и </a:t>
            </a:r>
            <a:r>
              <a:rPr lang="ru-RU" sz="2800" dirty="0" err="1">
                <a:solidFill>
                  <a:schemeClr val="tx1"/>
                </a:solidFill>
              </a:rPr>
              <a:t>окатоличивание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1202 - Орден меченосцев: крепости Икскюль, </a:t>
            </a:r>
            <a:r>
              <a:rPr lang="ru-RU" sz="2800" b="1" dirty="0" err="1">
                <a:solidFill>
                  <a:schemeClr val="tx1"/>
                </a:solidFill>
              </a:rPr>
              <a:t>Гольм</a:t>
            </a:r>
            <a:r>
              <a:rPr lang="ru-RU" sz="2800" b="1" dirty="0">
                <a:solidFill>
                  <a:schemeClr val="tx1"/>
                </a:solidFill>
              </a:rPr>
              <a:t>, Рига (1201)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Полоцкий князь Владимир</a:t>
            </a:r>
            <a:r>
              <a:rPr lang="ru-RU" sz="2800" dirty="0">
                <a:solidFill>
                  <a:schemeClr val="tx1"/>
                </a:solidFill>
              </a:rPr>
              <a:t>, дружины князей </a:t>
            </a:r>
            <a:r>
              <a:rPr lang="ru-RU" sz="2800" b="1" dirty="0">
                <a:solidFill>
                  <a:schemeClr val="tx1"/>
                </a:solidFill>
              </a:rPr>
              <a:t>Всеволода </a:t>
            </a:r>
            <a:r>
              <a:rPr lang="ru-RU" sz="2800" dirty="0" err="1">
                <a:solidFill>
                  <a:schemeClr val="tx1"/>
                </a:solidFill>
              </a:rPr>
              <a:t>Герцикского</a:t>
            </a:r>
            <a:r>
              <a:rPr lang="ru-RU" sz="2800" dirty="0">
                <a:solidFill>
                  <a:schemeClr val="tx1"/>
                </a:solidFill>
              </a:rPr>
              <a:t> и 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Вячко</a:t>
            </a:r>
            <a:r>
              <a:rPr lang="ru-RU" sz="2800" b="1" dirty="0">
                <a:solidFill>
                  <a:schemeClr val="tx1"/>
                </a:solidFill>
              </a:rPr>
              <a:t> (Вячеслава) </a:t>
            </a:r>
            <a:r>
              <a:rPr lang="ru-RU" sz="2800" b="1" dirty="0" err="1">
                <a:solidFill>
                  <a:schemeClr val="tx1"/>
                </a:solidFill>
              </a:rPr>
              <a:t>Кукенойсского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предпринимали не очень удачные походы на крепость </a:t>
            </a:r>
            <a:r>
              <a:rPr lang="ru-RU" sz="2800" dirty="0" err="1">
                <a:solidFill>
                  <a:schemeClr val="tx1"/>
                </a:solidFill>
              </a:rPr>
              <a:t>Гольм</a:t>
            </a:r>
            <a:r>
              <a:rPr lang="ru-RU" sz="2800" dirty="0">
                <a:solidFill>
                  <a:schemeClr val="tx1"/>
                </a:solidFill>
              </a:rPr>
              <a:t>, города Икскюль и Ригу в  1203 и  1206 г. Крепости пришлось сдать/сжечь</a:t>
            </a:r>
            <a:endParaRPr lang="ru-B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1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4239387-3659-4939-A857-7EA2C5933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A1983C-AA02-4C2A-9E59-11EAD84DD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1" y="609600"/>
            <a:ext cx="6858000" cy="4533073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CC39BF0B-F60B-4258-A1F5-6B98876E5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34275" y="609600"/>
            <a:ext cx="4162424" cy="54930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1240-начало экспансии шведских рыцарей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1240 Невская битва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1242-Ледовое побоище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Александр-князь Новгорода (Невский)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Яков </a:t>
            </a:r>
            <a:r>
              <a:rPr lang="ru-RU" sz="2400" b="1" dirty="0" err="1">
                <a:solidFill>
                  <a:schemeClr val="tx1"/>
                </a:solidFill>
              </a:rPr>
              <a:t>Полочанин</a:t>
            </a:r>
            <a:endParaRPr lang="ru-B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242B16-5061-45F7-BEAD-5D26253E9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1413C4-A730-4FCF-B432-40B93C126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24849" y="647700"/>
            <a:ext cx="3143251" cy="54549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Владимир Полоцкий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Князь </a:t>
            </a:r>
            <a:r>
              <a:rPr lang="ru-RU" sz="3200" b="1" dirty="0" err="1">
                <a:solidFill>
                  <a:schemeClr val="tx1"/>
                </a:solidFill>
              </a:rPr>
              <a:t>Вячко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Яков </a:t>
            </a:r>
            <a:r>
              <a:rPr lang="ru-RU" sz="3200" b="1" dirty="0" err="1">
                <a:solidFill>
                  <a:schemeClr val="tx1"/>
                </a:solidFill>
              </a:rPr>
              <a:t>Полочанин</a:t>
            </a:r>
            <a:endParaRPr lang="ru-BY" sz="3200" b="1" dirty="0">
              <a:solidFill>
                <a:schemeClr val="tx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6C3AE93-AACB-4FEB-B930-EDD0801D3F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646" y="354692"/>
            <a:ext cx="7875804" cy="5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990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52</TotalTime>
  <Words>305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Inter</vt:lpstr>
      <vt:lpstr>Базис</vt:lpstr>
      <vt:lpstr>Борьба Древней Руси с кочевыми племенами</vt:lpstr>
      <vt:lpstr>Великая Степь</vt:lpstr>
      <vt:lpstr>Противостояние</vt:lpstr>
      <vt:lpstr>Монголо –татарское нашествие</vt:lpstr>
      <vt:lpstr>Последствия нашествия</vt:lpstr>
      <vt:lpstr>Читаем материал с.171-172</vt:lpstr>
      <vt:lpstr>Борьба с крестоносцами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Древней Руси с кочевыми племенами</dc:title>
  <dc:creator>Eliseenko O. A</dc:creator>
  <cp:lastModifiedBy>Eliseenko O. A</cp:lastModifiedBy>
  <cp:revision>6</cp:revision>
  <dcterms:created xsi:type="dcterms:W3CDTF">2025-08-20T10:20:42Z</dcterms:created>
  <dcterms:modified xsi:type="dcterms:W3CDTF">2025-08-20T11:13:00Z</dcterms:modified>
</cp:coreProperties>
</file>