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app.xml" ContentType="application/vnd.openxmlformats-officedocument.extended-properties+xml"/>
  <Override PartName="/ppt/slides/slide8.xml" ContentType="application/vnd.openxmlformats-officedocument.presentationml.slide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799"/>
    <p:restoredTop sz="94762"/>
  </p:normalViewPr>
  <p:slideViewPr>
    <p:cSldViewPr snapToGrid="0" snapToObjects="1">
      <p:cViewPr varScale="1">
        <p:scale>
          <a:sx n="111" d="100"/>
          <a:sy n="111" d="100"/>
        </p:scale>
        <p:origin x="-306" y="-90"/>
      </p:cViewPr>
      <p:guideLst>
        <p:guide pos="2160" orient="horz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presProps" Target="presProps.xml" /><Relationship Id="rId20" Type="http://schemas.openxmlformats.org/officeDocument/2006/relationships/tableStyles" Target="tableStyles.xml" /><Relationship Id="rId2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vertTitleAnd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obj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1" showMasterSp="0" type="pic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BDB05C9-2A87-D045-90A2-4F0A6401C436}" type="datetimeFigureOut">
              <a:rPr lang="ru-RU" smtClean="0"/>
              <a:pPr/>
              <a:t>25.10.2022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A3F7DFE-9E21-3D40-B569-789A4917C0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itchFamily="34" charset="0" panose="020B0503020102020204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 panose="020B0503020102020204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 panose="020B0503020102020204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 panose="020B0503020102020204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 panose="020B0503020102020204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 panose="020B0503020102020204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 panose="020B0503020102020204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 panose="020B0503020102020204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itchFamily="34" charset="0" panose="020B0503020102020204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90628" y="1986108"/>
            <a:ext cx="8410744" cy="2885783"/>
          </a:xfrm>
        </p:spPr>
        <p:txBody>
          <a:bodyPr/>
          <a:lstStyle/>
          <a:p>
            <a:r>
              <a:rPr lang="ru-RU" dirty="0"/>
              <a:t>БЕЛАРУСЬ В ГОДЫ ПЕРВОЙ МИРОВОЙ ВОЙНЫ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607276" y="5042516"/>
            <a:ext cx="6904303" cy="345030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5358" y="411480"/>
            <a:ext cx="4541520" cy="1950720"/>
          </a:xfrm>
        </p:spPr>
        <p:txBody>
          <a:bodyPr>
            <a:normAutofit/>
          </a:bodyPr>
          <a:lstStyle/>
          <a:p>
            <a:r>
              <a:rPr lang="ru-RU" sz="2400" dirty="0"/>
              <a:t>Генерал</a:t>
            </a:r>
            <a:r>
              <a:rPr lang="ru-RU" sz="2400" b="1" dirty="0"/>
              <a:t> Платон Алексеевич </a:t>
            </a:r>
            <a:r>
              <a:rPr lang="ru-RU" sz="2400" b="1" dirty="0" err="1"/>
              <a:t>Лечицкий</a:t>
            </a:r>
            <a:r>
              <a:rPr lang="ru-RU" sz="2400" b="1" dirty="0"/>
              <a:t> </a:t>
            </a:r>
            <a:r>
              <a:rPr lang="ru-RU" sz="2400" dirty="0"/>
              <a:t>– уроженец </a:t>
            </a:r>
            <a:r>
              <a:rPr lang="ru-RU" sz="2400" dirty="0" err="1"/>
              <a:t>Гродненщины</a:t>
            </a:r>
            <a:r>
              <a:rPr lang="ru-RU" sz="2400" dirty="0"/>
              <a:t>, был награжден орденом Святого Георгия 3-й степени.</a:t>
            </a:r>
          </a:p>
        </p:txBody>
      </p:sp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>
          <a:xfrm rot="10800000" flipV="1">
            <a:off x="7964110" y="1985073"/>
            <a:ext cx="3465195" cy="4514911"/>
          </a:xfrm>
        </p:spPr>
      </p:pic>
      <p:sp>
        <p:nvSpPr>
          <p:cNvPr id="4" name="TextBox 3"/>
          <p:cNvSpPr txBox="1"/>
          <p:nvPr/>
        </p:nvSpPr>
        <p:spPr>
          <a:xfrm>
            <a:off x="6675124" y="377128"/>
            <a:ext cx="52730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Прапорщик </a:t>
            </a:r>
            <a:r>
              <a:rPr lang="ru-RU" sz="2400" b="1" dirty="0"/>
              <a:t>Петр Иванович </a:t>
            </a:r>
            <a:r>
              <a:rPr lang="ru-RU" sz="2400" b="1" dirty="0" err="1"/>
              <a:t>Козятников</a:t>
            </a:r>
            <a:r>
              <a:rPr lang="ru-RU" sz="2400" b="1" dirty="0"/>
              <a:t> - </a:t>
            </a:r>
            <a:r>
              <a:rPr lang="ru-RU" sz="2400" dirty="0"/>
              <a:t>уроженец </a:t>
            </a:r>
            <a:r>
              <a:rPr lang="ru-RU" sz="2400" dirty="0" err="1"/>
              <a:t>Рогачевщины</a:t>
            </a:r>
            <a:r>
              <a:rPr lang="ru-RU" sz="2400" dirty="0"/>
              <a:t>, был награждён четырьмя крестами за мужество и героизм, проявленные в боях. </a:t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2495292" y="1985073"/>
            <a:ext cx="3355074" cy="4495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411480"/>
            <a:ext cx="9601200" cy="1485900"/>
          </a:xfrm>
        </p:spPr>
        <p:txBody>
          <a:bodyPr>
            <a:normAutofit/>
          </a:bodyPr>
          <a:lstStyle/>
          <a:p>
            <a:r>
              <a:rPr lang="ru-RU" sz="4000" b="1" dirty="0"/>
              <a:t>Положение населения на оккупированной территории: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240" y="1691640"/>
            <a:ext cx="5516880" cy="516636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Собственные законы, режим грабежа и насилия</a:t>
            </a:r>
          </a:p>
          <a:p>
            <a:r>
              <a:rPr lang="ru-RU" dirty="0"/>
              <a:t>Жесткая система налогов, штрафов, принудительных работ</a:t>
            </a:r>
          </a:p>
          <a:p>
            <a:r>
              <a:rPr lang="ru-RU" dirty="0"/>
              <a:t>Реквизиции — принудительное отчуждение имущества и продуктов для обеспечения германской армии</a:t>
            </a:r>
          </a:p>
          <a:p>
            <a:r>
              <a:rPr lang="ru-RU" dirty="0"/>
              <a:t>Население в возрасте от 16 до 60 лет платило подушный налог</a:t>
            </a:r>
          </a:p>
          <a:p>
            <a:r>
              <a:rPr lang="ru-RU" dirty="0"/>
              <a:t>Отбирали продукты питания, лошадей и скот</a:t>
            </a:r>
          </a:p>
          <a:p>
            <a:r>
              <a:rPr lang="ru-RU" dirty="0"/>
              <a:t>Немецкие солдаты занимали дома и квартиры мирных жителей</a:t>
            </a:r>
          </a:p>
          <a:p>
            <a:r>
              <a:rPr lang="ru-RU" dirty="0"/>
              <a:t>В школах обязательно изучение немецкого языка. 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675120" y="1897380"/>
            <a:ext cx="5395868" cy="41224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9260" y="411480"/>
            <a:ext cx="931164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Восточная часть Беларуси в условиях Первой мировой войны</a:t>
            </a:r>
            <a:endParaRPr lang="ru-RU" dirty="0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876176" y="3001845"/>
            <a:ext cx="5981824" cy="3475155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086600" y="3002507"/>
            <a:ext cx="4953000" cy="34744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298677" y="1910673"/>
            <a:ext cx="31189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Беженство: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480059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Белорусское национальное движение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417320"/>
            <a:ext cx="5273040" cy="5440680"/>
          </a:xfrm>
        </p:spPr>
        <p:txBody>
          <a:bodyPr/>
          <a:lstStyle/>
          <a:p>
            <a:r>
              <a:rPr lang="ru-RU" dirty="0"/>
              <a:t>1915 г. -- создано благотворительное Белорусское общество помощи потерпевшим от войны</a:t>
            </a:r>
          </a:p>
          <a:p>
            <a:r>
              <a:rPr lang="ru-RU" dirty="0"/>
              <a:t>1915 г. – идея возрождения ВКЛ (БНК)</a:t>
            </a:r>
          </a:p>
          <a:p>
            <a:r>
              <a:rPr lang="ru-RU" dirty="0"/>
              <a:t>1916 г. -- идея создания союза независимых государств: Соединенных штатов Беларуси, Литвы, Латвии и Украины от Балтийского до Черного моря </a:t>
            </a:r>
          </a:p>
          <a:p>
            <a:r>
              <a:rPr lang="ru-RU" dirty="0"/>
              <a:t>июнь 1917 г. - группа деятелей белорусского национального движения во главе с В. </a:t>
            </a:r>
            <a:r>
              <a:rPr lang="ru-RU" dirty="0" err="1"/>
              <a:t>Ластовским</a:t>
            </a:r>
            <a:r>
              <a:rPr lang="ru-RU" dirty="0"/>
              <a:t> выступила за полную государственную независимость и территориальную целостность Беларуси в ее этнографических пределах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824293" y="6172200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/>
              <a:t>В.Ластовский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771376" y="1417320"/>
            <a:ext cx="3632213" cy="4729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/>
              <a:t>Итоги Первой мировой войны: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1638300"/>
            <a:ext cx="6743700" cy="4640580"/>
          </a:xfrm>
        </p:spPr>
        <p:txBody>
          <a:bodyPr>
            <a:noAutofit/>
          </a:bodyPr>
          <a:lstStyle/>
          <a:p>
            <a:r>
              <a:rPr lang="ru-RU" sz="2800" dirty="0"/>
              <a:t>США - ведущая роль в мире</a:t>
            </a:r>
          </a:p>
          <a:p>
            <a:r>
              <a:rPr lang="ru-RU" sz="2800" dirty="0"/>
              <a:t>Возникновение новых государств</a:t>
            </a:r>
          </a:p>
          <a:p>
            <a:r>
              <a:rPr lang="ru-RU" sz="2800" dirty="0"/>
              <a:t>Падение огромных империй: Австро-Венгерская, Российская, Османская, Германская</a:t>
            </a:r>
          </a:p>
          <a:p>
            <a:r>
              <a:rPr lang="ru-RU" sz="2800" dirty="0"/>
              <a:t>Упал жизненный уровень большинства населения</a:t>
            </a:r>
          </a:p>
          <a:p>
            <a:r>
              <a:rPr lang="ru-RU" sz="2800" dirty="0"/>
              <a:t>Рост беспризорных сирот</a:t>
            </a:r>
          </a:p>
          <a:p>
            <a:r>
              <a:rPr lang="ru-RU" sz="2800" dirty="0"/>
              <a:t>Ущемлены интересы Германии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962900" y="1638300"/>
            <a:ext cx="4073398" cy="4640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2052" y="507654"/>
            <a:ext cx="10664188" cy="889038"/>
          </a:xfrm>
        </p:spPr>
        <p:txBody>
          <a:bodyPr>
            <a:noAutofit/>
          </a:bodyPr>
          <a:lstStyle/>
          <a:p>
            <a:r>
              <a:rPr lang="ru-RU" sz="2800" dirty="0"/>
              <a:t>3 марта 1918 г. – подписание </a:t>
            </a:r>
            <a:r>
              <a:rPr lang="ru-RU" sz="2800" b="1" dirty="0"/>
              <a:t>Брестского мира</a:t>
            </a:r>
            <a:r>
              <a:rPr lang="ru-RU" sz="2800" dirty="0"/>
              <a:t> представителями Советской России и Центральных держав</a:t>
            </a:r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6667501" y="1747867"/>
            <a:ext cx="5269231" cy="3942308"/>
          </a:xfrm>
        </p:spPr>
      </p:pic>
      <p:sp>
        <p:nvSpPr>
          <p:cNvPr id="6" name="TextBox 5"/>
          <p:cNvSpPr txBox="1"/>
          <p:nvPr/>
        </p:nvSpPr>
        <p:spPr>
          <a:xfrm>
            <a:off x="1162052" y="1627524"/>
            <a:ext cx="477773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Условия: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Земли западнее Двинск -- Лида – Пружаны – Брест-</a:t>
            </a:r>
            <a:r>
              <a:rPr lang="ru-RU" sz="2400" dirty="0" err="1"/>
              <a:t>Литовск</a:t>
            </a:r>
            <a:r>
              <a:rPr lang="ru-RU" sz="2400" dirty="0"/>
              <a:t> отходили Германии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Часть Беларуси южнее </a:t>
            </a:r>
            <a:r>
              <a:rPr lang="ru-RU" sz="2400" dirty="0" err="1"/>
              <a:t>Полесской</a:t>
            </a:r>
            <a:r>
              <a:rPr lang="ru-RU" sz="2400" dirty="0"/>
              <a:t> железной дороги передавалась Украинской Народной Республике. 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ru-RU" sz="2400" dirty="0"/>
              <a:t>Остальные земли -- территория Советской России.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62052" y="5921008"/>
            <a:ext cx="110108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Helvetica Neue" pitchFamily="2" charset="0" panose="02000503000000020004"/>
              </a:rPr>
              <a:t>Интересы Беларуси ни одним из участников переговоров не учитывались</a:t>
            </a:r>
            <a:endParaRPr lang="ru-RU" sz="2400" dirty="0">
              <a:effectLst/>
              <a:latin typeface="Helvetica Neue" pitchFamily="2" charset="0" panose="020005030000000200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93419"/>
            <a:ext cx="9601200" cy="1485900"/>
          </a:xfrm>
        </p:spPr>
        <p:txBody>
          <a:bodyPr>
            <a:normAutofit/>
          </a:bodyPr>
          <a:lstStyle/>
          <a:p>
            <a:r>
              <a:rPr lang="ru-RU" sz="5400" b="1" dirty="0"/>
              <a:t>СПАСИБО ЗА ВНИМАНИЕ!</a:t>
            </a:r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219200" y="1874519"/>
            <a:ext cx="10441876" cy="453009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4248" y="502920"/>
            <a:ext cx="10730080" cy="1539240"/>
          </a:xfrm>
        </p:spPr>
        <p:txBody>
          <a:bodyPr>
            <a:normAutofit/>
          </a:bodyPr>
          <a:lstStyle/>
          <a:p>
            <a:r>
              <a:rPr lang="ru-RU" b="1" dirty="0"/>
              <a:t>1 августа 1914 </a:t>
            </a:r>
            <a:r>
              <a:rPr lang="ru-RU" sz="3600" dirty="0"/>
              <a:t>– начало войны для Российской    империи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4240" y="2301240"/>
            <a:ext cx="4846320" cy="4053840"/>
          </a:xfrm>
        </p:spPr>
        <p:txBody>
          <a:bodyPr>
            <a:normAutofit/>
          </a:bodyPr>
          <a:lstStyle/>
          <a:p>
            <a:r>
              <a:rPr lang="ru-RU" sz="3200" dirty="0"/>
              <a:t>Мобилизация</a:t>
            </a:r>
          </a:p>
          <a:p>
            <a:r>
              <a:rPr lang="ru-RU" sz="3200" dirty="0"/>
              <a:t>Сбор денег на защиту Отечества</a:t>
            </a:r>
          </a:p>
          <a:p>
            <a:r>
              <a:rPr lang="ru-RU" sz="3200" dirty="0"/>
              <a:t>Манифестации и </a:t>
            </a:r>
            <a:r>
              <a:rPr lang="ru-RU" sz="3200" dirty="0" err="1"/>
              <a:t>молебены</a:t>
            </a:r>
            <a:r>
              <a:rPr lang="ru-RU" sz="3200" dirty="0"/>
              <a:t> за победу славянского оружия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5770332" y="1897380"/>
            <a:ext cx="6265596" cy="4053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485900"/>
          </a:xfrm>
        </p:spPr>
        <p:txBody>
          <a:bodyPr/>
          <a:lstStyle/>
          <a:p>
            <a:r>
              <a:rPr lang="ru-RU" b="1" dirty="0"/>
              <a:t>Причины Первой мировой войны: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240" y="1198962"/>
            <a:ext cx="9601200" cy="3581400"/>
          </a:xfrm>
        </p:spPr>
        <p:txBody>
          <a:bodyPr>
            <a:normAutofit/>
          </a:bodyPr>
          <a:lstStyle/>
          <a:p>
            <a:r>
              <a:rPr lang="ru-RU" sz="2800" dirty="0"/>
              <a:t>Стремление к ослаблению стран-конкурентов в экономическом и военном развитии</a:t>
            </a:r>
          </a:p>
          <a:p>
            <a:r>
              <a:rPr lang="ru-RU" sz="2800" dirty="0"/>
              <a:t>Противоречия из-за колоний, сфер влияния и рынков сбыта</a:t>
            </a:r>
          </a:p>
          <a:p>
            <a:r>
              <a:rPr lang="ru-RU" sz="2800" dirty="0"/>
              <a:t>Стремление разрешить внутренние проблемы с помощью войны</a:t>
            </a:r>
          </a:p>
          <a:p>
            <a:r>
              <a:rPr lang="ru-RU" sz="2800" dirty="0"/>
              <a:t>Повсеместное усиление националистических партий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1173480" y="4780362"/>
            <a:ext cx="10622280" cy="183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7800" y="427681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Западная часть Беларуси в условиях Первой мировой войны</a:t>
            </a:r>
          </a:p>
        </p:txBody>
      </p:sp>
      <p:pic>
        <p:nvPicPr>
          <p:cNvPr id="6" name="Объект 5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691640" y="1943637"/>
            <a:ext cx="9479280" cy="448668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550090"/>
            <a:ext cx="5897880" cy="5532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С начала 1915 года российские войска потерпели ряд поражений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Август - сентябрь 1915 г. - захвачены Брест, Гродно и другие </a:t>
            </a:r>
            <a:r>
              <a:rPr lang="ru-RU" sz="3200" dirty="0" err="1"/>
              <a:t>западнобелорусские</a:t>
            </a:r>
            <a:r>
              <a:rPr lang="ru-RU" sz="3200" dirty="0"/>
              <a:t> города. </a:t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Ставка Верховного главнокомандующего была переведена из Барановичей в Могилев 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5" name="Объект 4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7269480" y="198120"/>
            <a:ext cx="4711253" cy="6236060"/>
          </a:xfrm>
        </p:spPr>
      </p:pic>
      <p:sp>
        <p:nvSpPr>
          <p:cNvPr id="11" name="Стрелка вниз 10"/>
          <p:cNvSpPr/>
          <p:nvPr/>
        </p:nvSpPr>
        <p:spPr>
          <a:xfrm>
            <a:off x="3756660" y="1461590"/>
            <a:ext cx="39624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756660" y="3429000"/>
            <a:ext cx="39624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9660" y="485046"/>
            <a:ext cx="10256520" cy="2080857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b="1" dirty="0" err="1"/>
              <a:t>Свенцянский</a:t>
            </a:r>
            <a:r>
              <a:rPr lang="ru-RU" b="1" dirty="0"/>
              <a:t> прорыв» </a:t>
            </a:r>
            <a:r>
              <a:rPr lang="ru-RU" sz="2700" dirty="0"/>
              <a:t>- наступательная операция германской армии. Враг прорвал фронт около города </a:t>
            </a:r>
            <a:r>
              <a:rPr lang="ru-RU" sz="2700" dirty="0" err="1"/>
              <a:t>Свенцяны</a:t>
            </a:r>
            <a:r>
              <a:rPr lang="ru-RU" sz="2700" dirty="0"/>
              <a:t> и начал действовать в тылу российской армии</a:t>
            </a:r>
            <a:br>
              <a:rPr lang="ru-RU" sz="2700" dirty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3100" dirty="0"/>
              <a:t/>
            </a:r>
            <a:br>
              <a:rPr lang="ru-RU" sz="3100" dirty="0"/>
            </a:br>
            <a:endParaRPr lang="ru-RU" sz="3100" dirty="0"/>
          </a:p>
        </p:txBody>
      </p:sp>
      <p:pic>
        <p:nvPicPr>
          <p:cNvPr id="9" name="Объект 8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>
          <a:xfrm rot="10800000" flipV="1">
            <a:off x="6764282" y="2407657"/>
            <a:ext cx="5323316" cy="3444503"/>
          </a:xfrm>
        </p:spPr>
      </p:pic>
      <p:sp>
        <p:nvSpPr>
          <p:cNvPr id="4" name="Стрелка вниз 3"/>
          <p:cNvSpPr/>
          <p:nvPr/>
        </p:nvSpPr>
        <p:spPr>
          <a:xfrm>
            <a:off x="3550920" y="1932267"/>
            <a:ext cx="243840" cy="625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550920" y="3659848"/>
            <a:ext cx="243840" cy="625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88720" y="4285491"/>
            <a:ext cx="6096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Newton"/>
              </a:rPr>
              <a:t>Фронт на долгое время установился по линии Двинск — </a:t>
            </a:r>
            <a:r>
              <a:rPr lang="ru-RU" sz="2400" dirty="0" err="1">
                <a:latin typeface="Newton"/>
              </a:rPr>
              <a:t>Поставы</a:t>
            </a:r>
            <a:r>
              <a:rPr lang="ru-RU" sz="2400" dirty="0">
                <a:latin typeface="Newton"/>
              </a:rPr>
              <a:t> — Сморгонь — Барановичи — Пинск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88720" y="2624130"/>
            <a:ext cx="5775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Удалось отбросить противника в район озер Свирь и Нарочь и ликвидировать прорыв. 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9616440" cy="147732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Наступательные операции российской армии в марте 1916 г. в районе озера Нарочь и в июле в районе город Барановичи потерпели неудачу. </a:t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04083" y="3501687"/>
            <a:ext cx="23164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Helios"/>
              </a:rPr>
              <a:t>Скульптурная композиция «Солдаты Первой мировой войны» в Сморгони </a:t>
            </a:r>
            <a:endParaRPr lang="ru-RU" dirty="0"/>
          </a:p>
        </p:txBody>
      </p:sp>
      <p:pic>
        <p:nvPicPr>
          <p:cNvPr id="7" name="Объект 6"/>
          <p:cNvPicPr>
            <a:picLocks noChangeAspect="1"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1177125" y="2461021"/>
            <a:ext cx="4918875" cy="3686941"/>
          </a:xfrm>
        </p:spPr>
      </p:pic>
      <p:sp>
        <p:nvSpPr>
          <p:cNvPr id="8" name="TextBox 7"/>
          <p:cNvSpPr txBox="1"/>
          <p:nvPr/>
        </p:nvSpPr>
        <p:spPr>
          <a:xfrm>
            <a:off x="6604083" y="2601575"/>
            <a:ext cx="42315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Защита Сморгони – 810 дней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80060"/>
            <a:ext cx="9601200" cy="1485900"/>
          </a:xfrm>
        </p:spPr>
        <p:txBody>
          <a:bodyPr/>
          <a:lstStyle/>
          <a:p>
            <a:r>
              <a:rPr lang="ru-RU" b="1" dirty="0"/>
              <a:t>Оборона крепости </a:t>
            </a:r>
            <a:r>
              <a:rPr lang="ru-RU" b="1" dirty="0" err="1"/>
              <a:t>Осовец</a:t>
            </a:r>
            <a:r>
              <a:rPr lang="ru-RU" b="1" dirty="0"/>
              <a:t> 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6360" y="1436446"/>
            <a:ext cx="5090160" cy="3985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Генерал</a:t>
            </a:r>
            <a:r>
              <a:rPr lang="ru-RU" sz="2400" b="1" dirty="0"/>
              <a:t> Николай Александрович Бржозовский </a:t>
            </a:r>
            <a:r>
              <a:rPr lang="ru-RU" sz="2400" dirty="0"/>
              <a:t>(выпускник Полоцкого кадетского корпуса) руководил защитой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7970520" y="1023365"/>
            <a:ext cx="3916680" cy="55225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356360" y="3051002"/>
            <a:ext cx="5262880" cy="34948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2222480" y="-274320"/>
            <a:ext cx="45719" cy="163068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8240" y="541020"/>
            <a:ext cx="10576560" cy="163068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Во время третьего по счету штурма германские войска применили ядовитые газы. Окопы защитников накрыла волна газа высотой в 15 метров. Враг не ожидал увидеть кого-нибудь в живых. Однако уцелевшие солдаты поднялись в атаку. Взять крепость враг тогда так и не сумел.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2223369" y="1772869"/>
            <a:ext cx="8446302" cy="45441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:wipe dir="d"/>
      </p:transition>
    </mc:Choice>
    <mc:Fallback>
      <p:transition spd="slow">
        <p:wipe dir="d"/>
      </p:transition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Уголки">
      <a:maj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Arial"/>
        <a:cs typeface="Arial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{AEE0B425-1A36-DB4A-BF8F-C8EAF3F92950}tf10001072</Template>
  <TotalTime>959</TotalTime>
  <Pages>0</Pages>
  <Words>509</Words>
  <Characters>0</Characters>
  <CharactersWithSpaces>0</CharactersWithSpaces>
  <Application>ONLYOFFICE/7.2.1.36</Application>
  <DocSecurity>0</DocSecurity>
  <PresentationFormat>Произвольный</PresentationFormat>
  <Lines>0</Lines>
  <Paragraphs>53</Paragraphs>
  <Slides>16</Slides>
  <Notes>0</Notes>
  <HiddenSlides>0</HiddenSlides>
  <MMClips>0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БЕЛАРУСЬ В ГОДЫ ПЕРВОЙ МИРОВОЙ ВОЙНЫ</dc:title>
  <dc:subject/>
  <dc:creator>Microsoft Office User</dc:creator>
  <cp:keywords/>
  <dc:description/>
  <dc:identifier/>
  <dc:language/>
  <cp:lastModifiedBy>учитель</cp:lastModifiedBy>
  <cp:revision>19</cp:revision>
  <dcterms:created xsi:type="dcterms:W3CDTF">2022-10-24T13:33:46Z</dcterms:created>
  <dcterms:modified xsi:type="dcterms:W3CDTF">2022-10-25T06:22:10Z</dcterms:modified>
  <cp:category/>
  <cp:contentStatus/>
  <cp:version/>
</cp:coreProperties>
</file>