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12192000" cy="6858000"/>
  <p:defaultTextStyle>
    <a:lvl1pPr marL="0" indent="0" algn="ctr" defTabSz="914400">
      <a:lnSpc>
        <a:spcPct val="100000"/>
      </a:lnSpc>
      <a:spcBef>
        <a:spcPts val="0"/>
      </a:spcBef>
      <a:spcAft>
        <a:spcPts val="0"/>
      </a:spcAft>
      <a:buNone/>
      <a:defRPr lang="ru-RU" sz="4400" b="0" i="0">
        <a:solidFill>
          <a:srgbClr val="6600FF"/>
        </a:solidFill>
        <a:latin typeface="Monotype Corsiva"/>
      </a:defRPr>
    </a:lvl1pPr>
    <a:lvl2pPr marL="457200" indent="457200" algn="ctr" defTabSz="914400">
      <a:lnSpc>
        <a:spcPct val="100000"/>
      </a:lnSpc>
      <a:spcBef>
        <a:spcPts val="0"/>
      </a:spcBef>
      <a:spcAft>
        <a:spcPts val="0"/>
      </a:spcAft>
      <a:buNone/>
      <a:defRPr lang="ru-RU" sz="4400" b="0" i="0">
        <a:solidFill>
          <a:srgbClr val="6600FF"/>
        </a:solidFill>
        <a:latin typeface="Monotype Corsiva"/>
      </a:defRPr>
    </a:lvl2pPr>
    <a:lvl3pPr marL="914400" indent="914400" algn="ctr" defTabSz="914400">
      <a:lnSpc>
        <a:spcPct val="100000"/>
      </a:lnSpc>
      <a:spcBef>
        <a:spcPts val="0"/>
      </a:spcBef>
      <a:spcAft>
        <a:spcPts val="0"/>
      </a:spcAft>
      <a:buNone/>
      <a:defRPr lang="ru-RU" sz="4400" b="0" i="0">
        <a:solidFill>
          <a:srgbClr val="6600FF"/>
        </a:solidFill>
        <a:latin typeface="Monotype Corsiva"/>
      </a:defRPr>
    </a:lvl3pPr>
    <a:lvl4pPr marL="1371600" indent="1371600" algn="ctr" defTabSz="914400">
      <a:lnSpc>
        <a:spcPct val="100000"/>
      </a:lnSpc>
      <a:spcBef>
        <a:spcPts val="0"/>
      </a:spcBef>
      <a:spcAft>
        <a:spcPts val="0"/>
      </a:spcAft>
      <a:buNone/>
      <a:defRPr lang="ru-RU" sz="4400" b="0" i="0">
        <a:solidFill>
          <a:srgbClr val="6600FF"/>
        </a:solidFill>
        <a:latin typeface="Monotype Corsiva"/>
      </a:defRPr>
    </a:lvl4pPr>
    <a:lvl5pPr marL="1828800" indent="1828800" algn="ctr" defTabSz="914400">
      <a:lnSpc>
        <a:spcPct val="100000"/>
      </a:lnSpc>
      <a:spcBef>
        <a:spcPts val="0"/>
      </a:spcBef>
      <a:spcAft>
        <a:spcPts val="0"/>
      </a:spcAft>
      <a:buNone/>
      <a:defRPr lang="ru-RU" sz="4400" b="0" i="0">
        <a:solidFill>
          <a:srgbClr val="6600FF"/>
        </a:solidFill>
        <a:latin typeface="Monotype Corsiva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ChangeShapeType="1" noGrp="1"/>
          </p:cNvSpPr>
          <p:nvPr>
            <p:ph type="title" idx="0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Shape 1027"/>
          <p:cNvSpPr>
            <a:spLocks noChangeShapeType="1" noGrp="1"/>
          </p:cNvSpPr>
          <p:nvPr>
            <p:ph idx="1"/>
          </p:nvPr>
        </p:nvSpPr>
        <p:spPr bwMode="auto">
          <a:xfrm>
            <a:off x="609600" y="1600200"/>
            <a:ext cx="109728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Shape 1028"/>
          <p:cNvSpPr>
            <a:spLocks noChangeShapeType="1" noGrp="1"/>
          </p:cNvSpPr>
          <p:nvPr>
            <p:ph type="dt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29" name="Shape 1029"/>
          <p:cNvSpPr>
            <a:spLocks noChangeShapeType="1" noGrp="1"/>
          </p:cNvSpPr>
          <p:nvPr>
            <p:ph type="ft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400">
                <a:solidFill>
                  <a:schemeClr val="dk1"/>
                </a:solidFill>
                <a:latin typeface="Arial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4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ShapeType="1" noGrp="1"/>
          </p:cNvSpPr>
          <p:nvPr>
            <p:ph type="title" idx="0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Rectangle 3"/>
          <p:cNvSpPr>
            <a:spLocks noChangeShapeType="1" noGrp="1"/>
          </p:cNvSpPr>
          <p:nvPr>
            <p:ph type="body" idx="1"/>
          </p:nvPr>
        </p:nvSpPr>
        <p:spPr bwMode="auto">
          <a:xfrm>
            <a:off x="609600" y="1600200"/>
            <a:ext cx="109728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Rectangle 4"/>
          <p:cNvSpPr>
            <a:spLocks noChangeShapeType="1" noGrp="1"/>
          </p:cNvSpPr>
          <p:nvPr>
            <p:ph type="dt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29" name="Rectangle 5"/>
          <p:cNvSpPr>
            <a:spLocks noChangeShapeType="1" noGrp="1"/>
          </p:cNvSpPr>
          <p:nvPr>
            <p:ph type="ft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0" name="Rectangle 6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400">
                <a:solidFill>
                  <a:schemeClr val="dk1"/>
                </a:solidFill>
                <a:latin typeface="Arial"/>
              </a:rPr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barabook.ru/7947013925197434/cardset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ShapeType="1" noGrp="1"/>
          </p:cNvSpPr>
          <p:nvPr>
            <p:ph type="title"/>
          </p:nvPr>
        </p:nvSpPr>
        <p:spPr bwMode="auto">
          <a:xfrm flipH="0" flipV="0">
            <a:off x="833227" y="1499305"/>
            <a:ext cx="10801164" cy="3201458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be-BY" sz="4800" b="1" i="1" u="none">
                <a:solidFill>
                  <a:srgbClr val="002060"/>
                </a:solidFill>
                <a:latin typeface="Georgia"/>
              </a:rPr>
              <a:t>Общественно-политическая жизнь в Республике Беларусь </a:t>
            </a:r>
            <a:br>
              <a:rPr lang="be-BY" sz="4800" b="1" i="1" u="none">
                <a:solidFill>
                  <a:srgbClr val="002060"/>
                </a:solidFill>
                <a:latin typeface="Georgia"/>
              </a:rPr>
            </a:br>
            <a:r>
              <a:rPr lang="be-BY" sz="4800" b="1" i="1" u="none">
                <a:solidFill>
                  <a:srgbClr val="002060"/>
                </a:solidFill>
                <a:latin typeface="Georgia"/>
              </a:rPr>
              <a:t>во второй половине 90-х гг. ХХ – начале ХХІ 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ShapeType="1" noGrp="1"/>
          </p:cNvSpPr>
          <p:nvPr/>
        </p:nvSpPr>
        <p:spPr bwMode="auto">
          <a:xfrm>
            <a:off x="770466" y="385761"/>
            <a:ext cx="10657523" cy="94491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highlight>
                  <a:srgbClr val="FFFF00"/>
                </a:highlight>
                <a:latin typeface="Times New Roman"/>
                <a:ea typeface="Times New Roman"/>
              </a:rPr>
              <a:t>На территории страны зарегистрировано </a:t>
            </a:r>
            <a:endParaRPr>
              <a:highlight>
                <a:srgbClr val="FFFF00"/>
              </a:highlight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highlight>
                  <a:srgbClr val="FFFF00"/>
                </a:highlight>
                <a:latin typeface="Times New Roman"/>
                <a:ea typeface="Times New Roman"/>
              </a:rPr>
              <a:t>15 политических партий</a:t>
            </a:r>
            <a:r>
              <a:rPr lang="ru-RU" sz="2800">
                <a:latin typeface="Times New Roman"/>
                <a:ea typeface="Times New Roman"/>
              </a:rPr>
              <a:t>.</a:t>
            </a:r>
            <a:r>
              <a:rPr lang="ru-RU" sz="2800">
                <a:highlight>
                  <a:srgbClr val="00FFFF"/>
                </a:highlight>
                <a:latin typeface="Times New Roman"/>
                <a:ea typeface="Times New Roman"/>
              </a:rPr>
              <a:t>?</a:t>
            </a:r>
            <a:endParaRPr/>
          </a:p>
        </p:txBody>
      </p:sp>
      <p:pic>
        <p:nvPicPr>
          <p:cNvPr id="11267" name="Picture 2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8276166" y="3933824"/>
            <a:ext cx="3143249" cy="2413000"/>
          </a:xfrm>
          <a:prstGeom prst="rect">
            <a:avLst/>
          </a:prstGeom>
          <a:noFill/>
        </p:spPr>
      </p:pic>
      <p:sp>
        <p:nvSpPr>
          <p:cNvPr id="11268" name="Прямоугольник 6"/>
          <p:cNvSpPr>
            <a:spLocks noChangeShapeType="1" noGrp="1"/>
          </p:cNvSpPr>
          <p:nvPr/>
        </p:nvSpPr>
        <p:spPr bwMode="auto">
          <a:xfrm>
            <a:off x="503766" y="1471612"/>
            <a:ext cx="11425766" cy="26781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 b="0" i="0" u="sng">
                <a:latin typeface="Times New Roman"/>
                <a:ea typeface="Times New Roman"/>
              </a:rPr>
              <a:t>Политические направления:</a:t>
            </a: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1. </a:t>
            </a:r>
            <a:r>
              <a:rPr lang="ru-RU" sz="2800" b="0" i="1" u="none">
                <a:latin typeface="Times New Roman"/>
                <a:ea typeface="Times New Roman"/>
              </a:rPr>
              <a:t>коммунистическое </a:t>
            </a:r>
            <a:r>
              <a:rPr lang="ru-RU" sz="2800">
                <a:latin typeface="Times New Roman"/>
                <a:ea typeface="Times New Roman"/>
              </a:rPr>
              <a:t>- </a:t>
            </a:r>
            <a:r>
              <a:rPr lang="ru-RU" sz="2800" b="0" i="0" u="sng">
                <a:latin typeface="Times New Roman"/>
                <a:ea typeface="Times New Roman"/>
              </a:rPr>
              <a:t>Коммунистическая партия Беларуси</a:t>
            </a:r>
            <a:r>
              <a:rPr lang="ru-RU" sz="2800">
                <a:latin typeface="Times New Roman"/>
                <a:ea typeface="Times New Roman"/>
              </a:rPr>
              <a:t> (КПБ): построение коммунизма, бесклассовое общество социальной справедливости, возрождение союза советских народов.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ShapeType="1" noGrp="1"/>
          </p:cNvSpPr>
          <p:nvPr/>
        </p:nvSpPr>
        <p:spPr bwMode="auto">
          <a:xfrm>
            <a:off x="459316" y="344487"/>
            <a:ext cx="7391400" cy="31083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2. </a:t>
            </a:r>
            <a:r>
              <a:rPr lang="ru-RU" sz="2800" b="0" i="1" u="none">
                <a:latin typeface="Times New Roman"/>
                <a:ea typeface="Times New Roman"/>
              </a:rPr>
              <a:t>социал-демократическое</a:t>
            </a:r>
            <a:r>
              <a:rPr lang="ru-RU" sz="2800">
                <a:latin typeface="Times New Roman"/>
                <a:ea typeface="Times New Roman"/>
              </a:rPr>
              <a:t> - </a:t>
            </a:r>
            <a:r>
              <a:rPr lang="ru-RU" sz="2800" b="0" i="0" u="sng">
                <a:latin typeface="Times New Roman"/>
                <a:ea typeface="Times New Roman"/>
              </a:rPr>
              <a:t>Белорусская социал-демократическая партия</a:t>
            </a:r>
            <a:r>
              <a:rPr lang="ru-RU" sz="2800">
                <a:latin typeface="Times New Roman"/>
                <a:ea typeface="Times New Roman"/>
              </a:rPr>
              <a:t> (Громада): преодоление кризисных явлений в экономике, социальная защита интересов различных групп населения.</a:t>
            </a:r>
            <a:endParaRPr/>
          </a:p>
        </p:txBody>
      </p:sp>
      <p:pic>
        <p:nvPicPr>
          <p:cNvPr id="12291" name="Picture 2" descr="Bsdp.gif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7850716" y="466725"/>
            <a:ext cx="3763433" cy="1439862"/>
          </a:xfrm>
          <a:prstGeom prst="rect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</p:pic>
      <p:sp>
        <p:nvSpPr>
          <p:cNvPr id="12292" name="Прямоугольник 3"/>
          <p:cNvSpPr>
            <a:spLocks noChangeShapeType="1" noGrp="1"/>
          </p:cNvSpPr>
          <p:nvPr/>
        </p:nvSpPr>
        <p:spPr bwMode="auto">
          <a:xfrm>
            <a:off x="4847166" y="3213100"/>
            <a:ext cx="7010400" cy="31083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3. </a:t>
            </a:r>
            <a:r>
              <a:rPr lang="ru-RU" sz="2800" b="0" i="1" u="none">
                <a:latin typeface="Times New Roman"/>
                <a:ea typeface="Times New Roman"/>
              </a:rPr>
              <a:t>либеральное </a:t>
            </a:r>
            <a:r>
              <a:rPr lang="ru-RU" sz="2800">
                <a:latin typeface="Times New Roman"/>
                <a:ea typeface="Times New Roman"/>
              </a:rPr>
              <a:t>- </a:t>
            </a:r>
            <a:r>
              <a:rPr lang="ru-RU" sz="2800" b="0" i="0" u="sng">
                <a:latin typeface="Times New Roman"/>
                <a:ea typeface="Times New Roman"/>
              </a:rPr>
              <a:t>Объединенная гражданская партия</a:t>
            </a:r>
            <a:r>
              <a:rPr lang="ru-RU" sz="2800">
                <a:latin typeface="Times New Roman"/>
                <a:ea typeface="Times New Roman"/>
              </a:rPr>
              <a:t>: приоритет частных интересов, минимизация роли государства в экономике, приватизация государственной собственности, ориентация на Запад.</a:t>
            </a:r>
            <a:endParaRPr/>
          </a:p>
        </p:txBody>
      </p:sp>
      <p:pic>
        <p:nvPicPr>
          <p:cNvPr id="12293" name="Picture 4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912282" y="3743325"/>
            <a:ext cx="3435349" cy="2576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ShapeType="1" noGrp="1"/>
          </p:cNvSpPr>
          <p:nvPr/>
        </p:nvSpPr>
        <p:spPr bwMode="auto">
          <a:xfrm>
            <a:off x="624416" y="981075"/>
            <a:ext cx="11423649" cy="48323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4. </a:t>
            </a:r>
            <a:r>
              <a:rPr lang="ru-RU" sz="2800" b="0" i="1" u="none">
                <a:latin typeface="Times New Roman"/>
                <a:ea typeface="Times New Roman"/>
              </a:rPr>
              <a:t>национально-демократическое</a:t>
            </a:r>
            <a:r>
              <a:rPr lang="ru-RU" sz="2800">
                <a:latin typeface="Times New Roman"/>
                <a:ea typeface="Times New Roman"/>
              </a:rPr>
              <a:t> - </a:t>
            </a:r>
            <a:r>
              <a:rPr lang="ru-RU" sz="2800" b="0" i="0" u="sng">
                <a:latin typeface="Times New Roman"/>
                <a:ea typeface="Times New Roman"/>
              </a:rPr>
              <a:t>Партия БНФ</a:t>
            </a:r>
            <a:r>
              <a:rPr lang="ru-RU" sz="2800">
                <a:latin typeface="Times New Roman"/>
                <a:ea typeface="Times New Roman"/>
              </a:rPr>
              <a:t>: национально-культурное возрождение белорусов, обширная приватизация, «шоковая терапия», западноевропейская демократия.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 </a:t>
            </a:r>
            <a:endParaRPr/>
          </a:p>
        </p:txBody>
      </p:sp>
      <p:pic>
        <p:nvPicPr>
          <p:cNvPr id="13315" name="Picture 2" descr="C:\Users\Антон\Desktop\Общественно-политическая жизнь РБ\C60E0A13-9FE8-4F43-A07C-6530A0BA236A_mw800_mh600_s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3790949" y="3143250"/>
            <a:ext cx="4800600" cy="2697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ShapeType="1" noGrp="1"/>
          </p:cNvSpPr>
          <p:nvPr/>
        </p:nvSpPr>
        <p:spPr bwMode="auto">
          <a:xfrm>
            <a:off x="814916" y="1125537"/>
            <a:ext cx="10657416" cy="39687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800" b="0" i="0" u="sng">
                <a:solidFill>
                  <a:schemeClr val="dk1"/>
                </a:solidFill>
                <a:latin typeface="Times New Roman"/>
                <a:ea typeface="Times New Roman"/>
              </a:rPr>
              <a:t>Особенность политических партий</a:t>
            </a:r>
            <a:endParaRPr/>
          </a:p>
          <a:p>
            <a:pPr lvl="0">
              <a:defRPr/>
            </a:pPr>
            <a:endParaRPr/>
          </a:p>
          <a:p>
            <a:pPr lvl="0" indent="0" algn="l">
              <a:buChar char="•"/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немногочисленность</a:t>
            </a:r>
            <a:endParaRPr/>
          </a:p>
          <a:p>
            <a:pPr lvl="0" indent="0" algn="l">
              <a:buChar char="•"/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отсутствие прочной поддержки населения</a:t>
            </a:r>
            <a:endParaRPr/>
          </a:p>
          <a:p>
            <a:pPr lvl="0" indent="0" algn="l">
              <a:buChar char="•"/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не оказывают существенного влияния на общественно-политическую жизнь</a:t>
            </a:r>
            <a:endParaRPr/>
          </a:p>
          <a:p>
            <a:pPr lvl="0" indent="0" algn="l">
              <a:buChar char="•"/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строят политику с расчётом на поддержку международных структур и фондов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6" descr="C:\Users\Антон\Desktop\Общественно-политическая жизнь РБ\sm_full.jpeg"/>
          <p:cNvPicPr>
            <a:picLocks noChangeAspect="1" noGrp="1"/>
          </p:cNvPicPr>
          <p:nvPr/>
        </p:nvPicPr>
        <p:blipFill>
          <a:blip r:embed="rId2"/>
          <a:srcRect l="16957" t="-1186" r="13846" b="1186"/>
          <a:stretch/>
        </p:blipFill>
        <p:spPr bwMode="auto">
          <a:xfrm>
            <a:off x="8113182" y="836612"/>
            <a:ext cx="3454400" cy="1887537"/>
          </a:xfrm>
          <a:prstGeom prst="rect">
            <a:avLst/>
          </a:prstGeom>
          <a:noFill/>
        </p:spPr>
      </p:pic>
      <p:sp>
        <p:nvSpPr>
          <p:cNvPr id="15363" name="Прямоугольник 1"/>
          <p:cNvSpPr>
            <a:spLocks noChangeShapeType="1" noGrp="1"/>
          </p:cNvSpPr>
          <p:nvPr/>
        </p:nvSpPr>
        <p:spPr bwMode="auto">
          <a:xfrm>
            <a:off x="766233" y="328612"/>
            <a:ext cx="7560733" cy="33543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Наиболее активная общественная организация – «</a:t>
            </a:r>
            <a:r>
              <a:rPr lang="ru-RU" sz="2800" b="0" i="0" u="sng">
                <a:latin typeface="Times New Roman"/>
                <a:ea typeface="Times New Roman"/>
              </a:rPr>
              <a:t>Белая Русь</a:t>
            </a:r>
            <a:r>
              <a:rPr lang="ru-RU" sz="2800">
                <a:latin typeface="Times New Roman"/>
                <a:ea typeface="Times New Roman"/>
              </a:rPr>
              <a:t>» - более 130 тыс. членов, за достижение общественного согласия в деле построения сильной и процветающей Беларуси.</a:t>
            </a: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4400" b="0" i="0" u="none">
                <a:solidFill>
                  <a:srgbClr val="6600FF"/>
                </a:solidFill>
                <a:latin typeface="Monotype Corsiva"/>
              </a:rPr>
              <a:t> </a:t>
            </a:r>
            <a:endParaRPr/>
          </a:p>
        </p:txBody>
      </p:sp>
      <p:pic>
        <p:nvPicPr>
          <p:cNvPr id="15364" name="Picture 7"/>
          <p:cNvPicPr>
            <a:picLocks noChangeAspect="1" noGrp="1"/>
          </p:cNvPicPr>
          <p:nvPr/>
        </p:nvPicPr>
        <p:blipFill>
          <a:blip r:embed="rId3"/>
          <a:srcRect l="0" t="0" r="51480" b="0"/>
          <a:stretch/>
        </p:blipFill>
        <p:spPr bwMode="auto">
          <a:xfrm>
            <a:off x="440266" y="3683000"/>
            <a:ext cx="3312582" cy="1617662"/>
          </a:xfrm>
          <a:prstGeom prst="rect">
            <a:avLst/>
          </a:prstGeom>
          <a:noFill/>
        </p:spPr>
      </p:pic>
      <p:sp>
        <p:nvSpPr>
          <p:cNvPr id="15365" name="Прямоугольник 4"/>
          <p:cNvSpPr>
            <a:spLocks noChangeShapeType="1" noGrp="1"/>
          </p:cNvSpPr>
          <p:nvPr/>
        </p:nvSpPr>
        <p:spPr bwMode="auto">
          <a:xfrm>
            <a:off x="3983566" y="3043237"/>
            <a:ext cx="7833782" cy="35385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БРСМ - преемник лучших традиций комсомола Беларуси, самое крупное молодёжное объединение, поддерживается государственной властью. Цель: создание условий для всестороннего развития молодёжи и раскрытия её творческого потенциала.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ShapeType="1" noGrp="1"/>
          </p:cNvSpPr>
          <p:nvPr/>
        </p:nvSpPr>
        <p:spPr bwMode="auto">
          <a:xfrm>
            <a:off x="719666" y="1916112"/>
            <a:ext cx="10464800" cy="23098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i="1" u="none">
                <a:solidFill>
                  <a:srgbClr val="002060"/>
                </a:solidFill>
                <a:latin typeface="Georgia"/>
                <a:ea typeface="Times New Roman"/>
              </a:rPr>
              <a:t>3. Взаимоотношения государства и</a:t>
            </a: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i="1" u="none">
                <a:solidFill>
                  <a:srgbClr val="002060"/>
                </a:solidFill>
                <a:latin typeface="Georgia"/>
                <a:ea typeface="Times New Roman"/>
              </a:rPr>
              <a:t>    религиозных конфессий</a:t>
            </a: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ShapeType="1" noGrp="1"/>
          </p:cNvSpPr>
          <p:nvPr/>
        </p:nvSpPr>
        <p:spPr bwMode="auto">
          <a:xfrm>
            <a:off x="499533" y="549274"/>
            <a:ext cx="11248002" cy="478539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2800">
                <a:solidFill>
                  <a:schemeClr val="dk1"/>
                </a:solidFill>
                <a:highlight>
                  <a:srgbClr val="00FFFF"/>
                </a:highlight>
                <a:latin typeface="Times New Roman"/>
                <a:ea typeface="Times New Roman"/>
              </a:rPr>
              <a:t>Статья 16 </a:t>
            </a: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Конституции Республики Беларусь: «религии и вероисповедания равны перед законом»</a:t>
            </a:r>
            <a:endParaRPr/>
          </a:p>
          <a:p>
            <a:pPr lvl="0" indent="0" algn="l">
              <a:buChar char="•"/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по данным на июль 2010 года число вер</a:t>
            </a: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ующих составляло 58,9 % - </a:t>
            </a:r>
            <a:endParaRPr/>
          </a:p>
          <a:p>
            <a:pPr lvl="0" indent="0" algn="l">
              <a:buChar char="•"/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по отдельным оценкам, число людей, посещающих культовые здания, составляет 6 %</a:t>
            </a:r>
            <a:endParaRPr/>
          </a:p>
          <a:p>
            <a:pPr lvl="0" indent="0" algn="l">
              <a:buChar char="•"/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регулярно посещают богослужения около 18 % православных и 50 % католиков</a:t>
            </a:r>
            <a:endParaRPr/>
          </a:p>
          <a:p>
            <a:pPr lvl="0" indent="0" algn="l">
              <a:buChar char="•"/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согласно исследованию центра Gallup, 27 % граждан Республики Беларусь признали, что религия играет важную роль в их повседневной жизни. По этому показателю Беларусь входит в число 11 наименее религиозных стран мира.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ShapeType="1" noGrp="1"/>
          </p:cNvSpPr>
          <p:nvPr/>
        </p:nvSpPr>
        <p:spPr bwMode="auto">
          <a:xfrm>
            <a:off x="497416" y="1585912"/>
            <a:ext cx="4466166" cy="48926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342900" lvl="0" indent="-342900" algn="l">
              <a:buChar char="•"/>
              <a:defRPr/>
            </a:pPr>
            <a:r>
              <a:rPr sz="2400">
                <a:solidFill>
                  <a:schemeClr val="dk1"/>
                </a:solidFill>
                <a:latin typeface="Times New Roman"/>
                <a:ea typeface="Times New Roman"/>
              </a:rPr>
              <a:t>Православие </a:t>
            </a:r>
            <a:endParaRPr/>
          </a:p>
          <a:p>
            <a:pPr marL="342900" lvl="0" indent="-342900" algn="l">
              <a:buChar char="•"/>
              <a:defRPr/>
            </a:pPr>
            <a:r>
              <a:rPr sz="2400">
                <a:solidFill>
                  <a:schemeClr val="dk1"/>
                </a:solidFill>
                <a:latin typeface="Times New Roman"/>
                <a:ea typeface="Times New Roman"/>
              </a:rPr>
              <a:t>Католицизм </a:t>
            </a:r>
            <a:endParaRPr/>
          </a:p>
          <a:p>
            <a:pPr marL="342900" lvl="0" indent="-342900" algn="l">
              <a:buChar char="•"/>
              <a:defRPr/>
            </a:pPr>
            <a:r>
              <a:rPr sz="2400">
                <a:solidFill>
                  <a:schemeClr val="dk1"/>
                </a:solidFill>
                <a:latin typeface="Times New Roman"/>
                <a:ea typeface="Times New Roman"/>
              </a:rPr>
              <a:t>Грекокатолики</a:t>
            </a:r>
            <a:endParaRPr/>
          </a:p>
          <a:p>
            <a:pPr marL="342900" lvl="0" indent="-342900" algn="l">
              <a:buChar char="•"/>
              <a:defRPr/>
            </a:pPr>
            <a:r>
              <a:rPr sz="2400">
                <a:solidFill>
                  <a:schemeClr val="dk1"/>
                </a:solidFill>
                <a:latin typeface="Times New Roman"/>
                <a:ea typeface="Times New Roman"/>
              </a:rPr>
              <a:t>Армянская апостольская церковь</a:t>
            </a:r>
            <a:endParaRPr/>
          </a:p>
          <a:p>
            <a:pPr marL="342900" lvl="0" indent="-342900" algn="l">
              <a:buChar char="•"/>
              <a:defRPr/>
            </a:pPr>
            <a:r>
              <a:rPr sz="2400">
                <a:solidFill>
                  <a:schemeClr val="dk1"/>
                </a:solidFill>
                <a:latin typeface="Times New Roman"/>
                <a:ea typeface="Times New Roman"/>
              </a:rPr>
              <a:t>Иудаизм</a:t>
            </a:r>
            <a:endParaRPr/>
          </a:p>
          <a:p>
            <a:pPr marL="342900" lvl="0" indent="-342900" algn="l">
              <a:buChar char="•"/>
              <a:defRPr/>
            </a:pPr>
            <a:r>
              <a:rPr sz="2400">
                <a:solidFill>
                  <a:schemeClr val="dk1"/>
                </a:solidFill>
                <a:latin typeface="Times New Roman"/>
                <a:ea typeface="Times New Roman"/>
              </a:rPr>
              <a:t>Ислам</a:t>
            </a:r>
            <a:endParaRPr/>
          </a:p>
          <a:p>
            <a:pPr marL="342900" lvl="0" indent="-342900" algn="l">
              <a:buChar char="•"/>
              <a:defRPr/>
            </a:pPr>
            <a:r>
              <a:rPr sz="2400">
                <a:solidFill>
                  <a:schemeClr val="dk1"/>
                </a:solidFill>
                <a:latin typeface="Times New Roman"/>
                <a:ea typeface="Times New Roman"/>
              </a:rPr>
              <a:t>Индуизм</a:t>
            </a:r>
            <a:endParaRPr/>
          </a:p>
          <a:p>
            <a:pPr marL="342900" lvl="0" indent="-342900" algn="l">
              <a:buChar char="•"/>
              <a:defRPr/>
            </a:pPr>
            <a:r>
              <a:rPr sz="2400">
                <a:solidFill>
                  <a:schemeClr val="dk1"/>
                </a:solidFill>
                <a:latin typeface="Times New Roman"/>
                <a:ea typeface="Times New Roman"/>
              </a:rPr>
              <a:t>Бахаизм </a:t>
            </a:r>
            <a:endParaRPr/>
          </a:p>
          <a:p>
            <a:pPr marL="342900" lvl="0" indent="-342900" algn="l">
              <a:buChar char="•"/>
              <a:defRPr/>
            </a:pPr>
            <a:endParaRPr lang="en-US" sz="2400"/>
          </a:p>
          <a:p>
            <a:pPr marL="342900" lvl="0" indent="-342900" algn="l">
              <a:buChar char="•"/>
              <a:defRPr/>
            </a:pPr>
            <a:endParaRPr/>
          </a:p>
          <a:p>
            <a:pPr marL="342900" lvl="0" algn="l">
              <a:defRPr/>
            </a:pPr>
            <a:r>
              <a:rPr sz="2400">
                <a:solidFill>
                  <a:schemeClr val="dk1"/>
                </a:solidFill>
                <a:latin typeface="Times New Roman"/>
                <a:ea typeface="Times New Roman"/>
              </a:rPr>
              <a:t>  </a:t>
            </a:r>
            <a:endParaRPr/>
          </a:p>
          <a:p>
            <a:pPr marL="342900" lvl="0" indent="-342900" algn="l">
              <a:buChar char="•"/>
              <a:defRPr/>
            </a:pPr>
            <a:endParaRPr/>
          </a:p>
        </p:txBody>
      </p:sp>
      <p:sp>
        <p:nvSpPr>
          <p:cNvPr id="18435" name="Прямоугольник 3"/>
          <p:cNvSpPr>
            <a:spLocks noChangeShapeType="1" noGrp="1"/>
          </p:cNvSpPr>
          <p:nvPr/>
        </p:nvSpPr>
        <p:spPr bwMode="auto">
          <a:xfrm>
            <a:off x="4895849" y="458787"/>
            <a:ext cx="7296149" cy="60007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Char char="•"/>
              <a:defRPr/>
            </a:pPr>
            <a:r>
              <a:rPr lang="ru-RU" sz="2400" b="0" i="0" u="sng">
                <a:latin typeface="Times New Roman"/>
                <a:ea typeface="Times New Roman"/>
              </a:rPr>
              <a:t>Протестантизм</a:t>
            </a:r>
            <a:r>
              <a:rPr lang="ru-RU" sz="2400">
                <a:latin typeface="Times New Roman"/>
                <a:ea typeface="Times New Roman"/>
              </a:rPr>
              <a:t>: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Реформатская церковь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Евангелическо-лютеранская церковь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Евангельские христиане баптисты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Иоганская церковь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Новоапостольская церковь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Пресвитерианская церковь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Христиане веры евангельской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Христиане полного Евангелия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Христиане веры апостольской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Церковь Христова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Мессианские общины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Адвентисты седьмого дня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Свидетели Иеговы</a:t>
            </a:r>
            <a:endParaRPr/>
          </a:p>
          <a:p>
            <a:pPr marL="342900" lvl="0" indent="-3429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Церковь Иисуса Христа Святых последних дней («мормоны»)</a:t>
            </a:r>
            <a:endParaRPr/>
          </a:p>
        </p:txBody>
      </p:sp>
      <p:sp>
        <p:nvSpPr>
          <p:cNvPr id="18436" name="Прямоугольник 2"/>
          <p:cNvSpPr>
            <a:spLocks noChangeShapeType="1" noGrp="1"/>
          </p:cNvSpPr>
          <p:nvPr/>
        </p:nvSpPr>
        <p:spPr bwMode="auto">
          <a:xfrm>
            <a:off x="641349" y="333375"/>
            <a:ext cx="3048000" cy="12001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400" b="1" i="0" u="none">
                <a:solidFill>
                  <a:srgbClr val="000000"/>
                </a:solidFill>
                <a:latin typeface="Times New Roman"/>
                <a:ea typeface="Times New Roman"/>
              </a:rPr>
              <a:t>Всего - 25 конфессий 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400" b="1" i="0" u="none">
                <a:solidFill>
                  <a:srgbClr val="000000"/>
                </a:solidFill>
                <a:latin typeface="Times New Roman"/>
                <a:ea typeface="Times New Roman"/>
              </a:rPr>
              <a:t>и направлений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ShapeType="1" noGrp="1"/>
          </p:cNvSpPr>
          <p:nvPr/>
        </p:nvSpPr>
        <p:spPr bwMode="auto">
          <a:xfrm>
            <a:off x="723900" y="1196975"/>
            <a:ext cx="10843682" cy="35274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82 % - Русская православная церковь (Белорусский экзархат)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12 % - Римско-католическая церковь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4 % - ислам, индуизм (кришнаизм), бахаизм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2 %  - протестантские деноминации (пятидесятники, баптисты, адвентисты седьмого дня, лютеране, свидетели иеговы и др.), старообрядцы. </a:t>
            </a:r>
            <a:endParaRPr/>
          </a:p>
        </p:txBody>
      </p:sp>
      <p:sp>
        <p:nvSpPr>
          <p:cNvPr id="19459" name="Rectangle 4"/>
          <p:cNvSpPr txBox="1">
            <a:spLocks noChangeShapeType="1" noGrp="1"/>
          </p:cNvSpPr>
          <p:nvPr/>
        </p:nvSpPr>
        <p:spPr bwMode="auto">
          <a:xfrm>
            <a:off x="1032933" y="239712"/>
            <a:ext cx="10179049" cy="5762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be-BY" sz="3600" b="0" i="0" u="sng">
                <a:solidFill>
                  <a:srgbClr val="003300"/>
                </a:solidFill>
                <a:latin typeface="Monotype Corsiva"/>
              </a:rPr>
              <a:t>Численность  верующих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ShapeType="1" noGrp="1"/>
          </p:cNvSpPr>
          <p:nvPr/>
        </p:nvSpPr>
        <p:spPr bwMode="auto">
          <a:xfrm>
            <a:off x="624416" y="333375"/>
            <a:ext cx="10943166" cy="13843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Наиболее тесные отношения с </a:t>
            </a:r>
            <a:r>
              <a:rPr lang="ru-RU" sz="2800" b="0" i="0" u="sng">
                <a:latin typeface="Times New Roman"/>
                <a:ea typeface="Times New Roman"/>
              </a:rPr>
              <a:t>Белорусской православной церковью</a:t>
            </a:r>
            <a:r>
              <a:rPr lang="ru-RU" sz="2800">
                <a:latin typeface="Times New Roman"/>
                <a:ea typeface="Times New Roman"/>
              </a:rPr>
              <a:t> – занимает 1 место по количеству верующих. </a:t>
            </a:r>
            <a:endParaRPr/>
          </a:p>
        </p:txBody>
      </p:sp>
      <p:sp>
        <p:nvSpPr>
          <p:cNvPr id="20483" name="Прямоугольник 2"/>
          <p:cNvSpPr>
            <a:spLocks noChangeShapeType="1" noGrp="1"/>
          </p:cNvSpPr>
          <p:nvPr/>
        </p:nvSpPr>
        <p:spPr bwMode="auto">
          <a:xfrm>
            <a:off x="624415" y="4941886"/>
            <a:ext cx="7104145" cy="137163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с 2013 г. - </a:t>
            </a:r>
            <a:r>
              <a:rPr lang="ru-RU" sz="2800" b="0" i="0" u="sng">
                <a:latin typeface="Times New Roman"/>
                <a:ea typeface="Times New Roman"/>
              </a:rPr>
              <a:t>Митрополит</a:t>
            </a:r>
            <a:r>
              <a:rPr lang="ru-RU" sz="2800">
                <a:latin typeface="Times New Roman"/>
                <a:ea typeface="Times New Roman"/>
              </a:rPr>
              <a:t> Минский и Заславский, Патриарший Экзарх всея Беларуси </a:t>
            </a:r>
            <a:r>
              <a:rPr lang="ru-RU" sz="2800" b="0" i="0" u="sng">
                <a:latin typeface="Times New Roman"/>
                <a:ea typeface="Times New Roman"/>
              </a:rPr>
              <a:t>Павел</a:t>
            </a:r>
            <a:r>
              <a:rPr lang="ru-RU" sz="2800">
                <a:latin typeface="Times New Roman"/>
                <a:ea typeface="Times New Roman"/>
              </a:rPr>
              <a:t>. С 2021 Вениамин</a:t>
            </a:r>
            <a:endParaRPr/>
          </a:p>
        </p:txBody>
      </p:sp>
      <p:sp>
        <p:nvSpPr>
          <p:cNvPr id="20484" name="Прямоугольник 3"/>
          <p:cNvSpPr>
            <a:spLocks noChangeShapeType="1" noGrp="1"/>
          </p:cNvSpPr>
          <p:nvPr/>
        </p:nvSpPr>
        <p:spPr bwMode="auto">
          <a:xfrm>
            <a:off x="3359149" y="1677987"/>
            <a:ext cx="8737635" cy="265179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Руководство – </a:t>
            </a:r>
            <a:r>
              <a:rPr lang="ru-RU" sz="2800" b="0" i="0" u="sng">
                <a:latin typeface="Times New Roman"/>
                <a:ea typeface="Times New Roman"/>
              </a:rPr>
              <a:t>Синод</a:t>
            </a:r>
            <a:r>
              <a:rPr lang="ru-RU" sz="2800">
                <a:latin typeface="Times New Roman"/>
                <a:ea typeface="Times New Roman"/>
              </a:rPr>
              <a:t> во главе с: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до 2013 г. – </a:t>
            </a:r>
            <a:r>
              <a:rPr lang="ru-RU" sz="2800" b="0" i="0" u="sng">
                <a:latin typeface="Times New Roman"/>
                <a:ea typeface="Times New Roman"/>
              </a:rPr>
              <a:t>Митрополит</a:t>
            </a:r>
            <a:r>
              <a:rPr lang="ru-RU" sz="2800">
                <a:latin typeface="Times New Roman"/>
                <a:ea typeface="Times New Roman"/>
              </a:rPr>
              <a:t> Минский и Слуцкий, Патриарший Экзарх всея Беларуси </a:t>
            </a:r>
            <a:r>
              <a:rPr lang="ru-RU" sz="2800" b="0" i="0" u="sng">
                <a:latin typeface="Times New Roman"/>
                <a:ea typeface="Times New Roman"/>
              </a:rPr>
              <a:t>Филарет </a:t>
            </a:r>
            <a:r>
              <a:rPr lang="ru-RU" sz="2800">
                <a:latin typeface="Times New Roman"/>
                <a:ea typeface="Times New Roman"/>
              </a:rPr>
              <a:t>– за вклад в духовное возрождение белорусов и </a:t>
            </a:r>
            <a:r>
              <a:rPr lang="ru-RU" sz="2800">
                <a:highlight>
                  <a:srgbClr val="00FFFF"/>
                </a:highlight>
                <a:latin typeface="Times New Roman"/>
                <a:ea typeface="Times New Roman"/>
              </a:rPr>
              <a:t>межконфессиональный диалог удостоен звания «</a:t>
            </a:r>
            <a:r>
              <a:rPr lang="ru-RU" sz="2800" b="0" i="0" u="sng">
                <a:highlight>
                  <a:srgbClr val="00FFFF"/>
                </a:highlight>
                <a:latin typeface="Times New Roman"/>
                <a:ea typeface="Times New Roman"/>
              </a:rPr>
              <a:t>Герой Беларуси</a:t>
            </a:r>
            <a:r>
              <a:rPr lang="ru-RU" sz="2800">
                <a:highlight>
                  <a:srgbClr val="00FFFF"/>
                </a:highlight>
                <a:latin typeface="Times New Roman"/>
                <a:ea typeface="Times New Roman"/>
              </a:rPr>
              <a:t>»</a:t>
            </a:r>
            <a:endParaRPr/>
          </a:p>
        </p:txBody>
      </p:sp>
      <p:pic>
        <p:nvPicPr>
          <p:cNvPr id="20485" name="Picture 2" descr="C:\Users\Антон\Desktop\Общественно-политическая жизнь РБ\Митрополит Минский и Слуцкий,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 flipH="0" flipV="0">
            <a:off x="615949" y="1368640"/>
            <a:ext cx="2529415" cy="3155734"/>
          </a:xfrm>
          <a:prstGeom prst="rect">
            <a:avLst/>
          </a:prstGeom>
          <a:noFill/>
        </p:spPr>
      </p:pic>
      <p:pic>
        <p:nvPicPr>
          <p:cNvPr id="20486" name="Picture 2" descr="http://img.tyt.by/620x620s/n/matveeva/0d/f/mitropolit_pavel-7.jpg"/>
          <p:cNvPicPr>
            <a:picLocks noChangeAspect="1" noGrp="1"/>
          </p:cNvPicPr>
          <p:nvPr/>
        </p:nvPicPr>
        <p:blipFill>
          <a:blip r:embed="rId3"/>
          <a:srcRect l="0" t="0" r="18549" b="0"/>
          <a:stretch/>
        </p:blipFill>
        <p:spPr bwMode="auto">
          <a:xfrm flipH="0" flipV="0">
            <a:off x="7920566" y="4281626"/>
            <a:ext cx="3071282" cy="23763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b="0" i="1" u="none">
                <a:latin typeface="Georgia"/>
              </a:rPr>
              <a:t>План</a:t>
            </a:r>
            <a:endParaRPr/>
          </a:p>
        </p:txBody>
      </p:sp>
      <p:sp>
        <p:nvSpPr>
          <p:cNvPr id="3075" name="TextBox 2"/>
          <p:cNvSpPr txBox="1">
            <a:spLocks noChangeShapeType="1" noGrp="1"/>
          </p:cNvSpPr>
          <p:nvPr/>
        </p:nvSpPr>
        <p:spPr bwMode="auto">
          <a:xfrm>
            <a:off x="1488016" y="1608137"/>
            <a:ext cx="10464800" cy="15700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514350" lvl="0" indent="-514350">
              <a:spcBef>
                <a:spcPts val="0"/>
              </a:spcBef>
              <a:buAutoNum type="arabicPeriod"/>
              <a:defRPr/>
            </a:pPr>
            <a:r>
              <a:rPr>
                <a:latin typeface="Times New Roman"/>
                <a:ea typeface="Times New Roman"/>
              </a:rPr>
              <a:t>Формирование политической системы </a:t>
            </a:r>
            <a:endParaRPr/>
          </a:p>
          <a:p>
            <a:pPr marL="514350" lvl="0" indent="-514350">
              <a:spcBef>
                <a:spcPts val="0"/>
              </a:spcBef>
              <a:buNone/>
              <a:defRPr/>
            </a:pPr>
            <a:r>
              <a:rPr b="0" i="0" u="none">
                <a:latin typeface="Times New Roman"/>
                <a:ea typeface="Times New Roman"/>
              </a:rPr>
              <a:t>     в РБ. Укрепление института</a:t>
            </a:r>
            <a:endParaRPr/>
          </a:p>
          <a:p>
            <a:pPr marL="514350" lvl="0" indent="-514350">
              <a:spcBef>
                <a:spcPts val="0"/>
              </a:spcBef>
              <a:buNone/>
              <a:defRPr/>
            </a:pPr>
            <a:r>
              <a:rPr b="0" i="0" u="none">
                <a:latin typeface="Times New Roman"/>
                <a:ea typeface="Times New Roman"/>
              </a:rPr>
              <a:t>     президентской власти</a:t>
            </a:r>
            <a:endParaRPr/>
          </a:p>
        </p:txBody>
      </p:sp>
      <p:sp>
        <p:nvSpPr>
          <p:cNvPr id="3076" name="TextBox 3"/>
          <p:cNvSpPr txBox="1">
            <a:spLocks noChangeShapeType="1" noGrp="1"/>
          </p:cNvSpPr>
          <p:nvPr/>
        </p:nvSpPr>
        <p:spPr bwMode="auto">
          <a:xfrm>
            <a:off x="1488016" y="3309937"/>
            <a:ext cx="10464800" cy="5857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>
                <a:latin typeface="Times New Roman"/>
                <a:ea typeface="Times New Roman"/>
              </a:rPr>
              <a:t>2. Общественно-политическая жизнь</a:t>
            </a:r>
            <a:endParaRPr/>
          </a:p>
        </p:txBody>
      </p:sp>
      <p:sp>
        <p:nvSpPr>
          <p:cNvPr id="3077" name="TextBox 4"/>
          <p:cNvSpPr txBox="1">
            <a:spLocks noChangeShapeType="1" noGrp="1"/>
          </p:cNvSpPr>
          <p:nvPr/>
        </p:nvSpPr>
        <p:spPr bwMode="auto">
          <a:xfrm>
            <a:off x="1295400" y="4149725"/>
            <a:ext cx="10464800" cy="10763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>
                <a:latin typeface="Times New Roman"/>
                <a:ea typeface="Times New Roman"/>
              </a:rPr>
              <a:t>3. Взаимоотношения государства и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>
                <a:latin typeface="Times New Roman"/>
                <a:ea typeface="Times New Roman"/>
              </a:rPr>
              <a:t>    религиозных конфессий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ShapeType="1" noGrp="1"/>
          </p:cNvSpPr>
          <p:nvPr/>
        </p:nvSpPr>
        <p:spPr bwMode="auto">
          <a:xfrm>
            <a:off x="527049" y="333374"/>
            <a:ext cx="11139915" cy="350523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Активно действует </a:t>
            </a:r>
            <a:r>
              <a:rPr lang="ru-RU" sz="2800" b="0" i="0" u="sng">
                <a:latin typeface="Times New Roman"/>
                <a:ea typeface="Times New Roman"/>
              </a:rPr>
              <a:t>Римско-католическая церковь</a:t>
            </a:r>
            <a:r>
              <a:rPr lang="ru-RU" sz="2800">
                <a:latin typeface="Times New Roman"/>
                <a:ea typeface="Times New Roman"/>
              </a:rPr>
              <a:t>. 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У истоков её возрождения – первый белорусский </a:t>
            </a:r>
            <a:r>
              <a:rPr lang="ru-RU" sz="2800" b="0" i="0" u="sng">
                <a:latin typeface="Times New Roman"/>
                <a:ea typeface="Times New Roman"/>
              </a:rPr>
              <a:t>кардинал Казимир Свёнтек</a:t>
            </a:r>
            <a:r>
              <a:rPr lang="ru-RU" sz="2800">
                <a:latin typeface="Times New Roman"/>
                <a:ea typeface="Times New Roman"/>
              </a:rPr>
              <a:t>: 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- благодаря его усилиям верующим вернули костёл Св.Симеона и Елены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- начала работу Пинская высшая духовная семинария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- папа римский присвоил ему титул «Свидетель веры».</a:t>
            </a:r>
            <a:endParaRPr lang="ru-RU" sz="2800"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В настоящий момент Иосиф Станевский?</a:t>
            </a:r>
            <a:endParaRPr/>
          </a:p>
        </p:txBody>
      </p:sp>
      <p:pic>
        <p:nvPicPr>
          <p:cNvPr id="21507" name="Picture 2" descr="Казимир Свёнтек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 flipH="0" flipV="0">
            <a:off x="6859684" y="3813898"/>
            <a:ext cx="4705905" cy="27225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nv-online.info/get_img?ImageId=75406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 flipH="0" flipV="0">
            <a:off x="3542766" y="2609849"/>
            <a:ext cx="6621466" cy="3457575"/>
          </a:xfrm>
          <a:prstGeom prst="rect">
            <a:avLst/>
          </a:prstGeom>
          <a:noFill/>
        </p:spPr>
      </p:pic>
      <p:sp>
        <p:nvSpPr>
          <p:cNvPr id="22531" name="Прямоугольник 5"/>
          <p:cNvSpPr>
            <a:spLocks noChangeShapeType="1" noGrp="1"/>
          </p:cNvSpPr>
          <p:nvPr/>
        </p:nvSpPr>
        <p:spPr bwMode="auto">
          <a:xfrm>
            <a:off x="666749" y="620712"/>
            <a:ext cx="11135782" cy="18161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Налаживанию православно-католического диалога способствует деятельность архиепископа, митрополита Минско-Могилёвского </a:t>
            </a:r>
            <a:r>
              <a:rPr lang="ru-RU" sz="2800" b="0" i="0" u="sng">
                <a:latin typeface="Times New Roman"/>
                <a:ea typeface="Times New Roman"/>
              </a:rPr>
              <a:t>Тадеуша Кондрусевича</a:t>
            </a:r>
            <a:r>
              <a:rPr lang="ru-RU" sz="2800">
                <a:latin typeface="Times New Roman"/>
                <a:ea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8739609" name="Shape 1026"/>
          <p:cNvSpPr>
            <a:spLocks noChangeShapeType="1" noGrp="1"/>
          </p:cNvSpPr>
          <p:nvPr>
            <p:ph type="title" idx="0"/>
          </p:nvPr>
        </p:nvSpPr>
        <p:spPr bwMode="auto">
          <a:xfrm flipH="0" flipV="0">
            <a:off x="609599" y="274636"/>
            <a:ext cx="10972800" cy="2499634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u="sng">
                <a:hlinkClick r:id="rId2" tooltip="https://barabook.ru/7947013925197434/cardset"/>
              </a:rPr>
              <a:t>https://barabook.ru/7947013925197434/cardset</a:t>
            </a:r>
            <a:endParaRPr/>
          </a:p>
        </p:txBody>
      </p:sp>
      <p:sp>
        <p:nvSpPr>
          <p:cNvPr id="2027470570" name="Shape 1027"/>
          <p:cNvSpPr>
            <a:spLocks noChangeShapeType="1" noGrp="1"/>
          </p:cNvSpPr>
          <p:nvPr>
            <p:ph idx="1"/>
          </p:nvPr>
        </p:nvSpPr>
        <p:spPr bwMode="auto">
          <a:xfrm>
            <a:off x="609599" y="1600200"/>
            <a:ext cx="10972800" cy="452596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ShapeType="1" noGrp="1"/>
          </p:cNvSpPr>
          <p:nvPr/>
        </p:nvSpPr>
        <p:spPr bwMode="auto">
          <a:xfrm>
            <a:off x="1007533" y="1628775"/>
            <a:ext cx="10464800" cy="23082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i="1" u="none">
                <a:solidFill>
                  <a:srgbClr val="002060"/>
                </a:solidFill>
                <a:latin typeface="Georgia"/>
                <a:ea typeface="Times New Roman"/>
              </a:rPr>
              <a:t>1. Формирование политической системы в РБ. Укрепление института</a:t>
            </a: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i="1" u="none">
                <a:solidFill>
                  <a:srgbClr val="002060"/>
                </a:solidFill>
                <a:latin typeface="Georgia"/>
                <a:ea typeface="Times New Roman"/>
              </a:rPr>
              <a:t>     президентской власти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5221816" y="290512"/>
            <a:ext cx="2046816" cy="2447925"/>
          </a:xfrm>
          <a:prstGeom prst="rect">
            <a:avLst/>
          </a:prstGeom>
          <a:noFill/>
        </p:spPr>
      </p:pic>
      <p:sp>
        <p:nvSpPr>
          <p:cNvPr id="5123" name="TextBox 2"/>
          <p:cNvSpPr txBox="1">
            <a:spLocks noChangeShapeType="1" noGrp="1"/>
          </p:cNvSpPr>
          <p:nvPr/>
        </p:nvSpPr>
        <p:spPr bwMode="auto">
          <a:xfrm>
            <a:off x="541866" y="1350961"/>
            <a:ext cx="4525433" cy="1384300"/>
          </a:xfrm>
          <a:prstGeom prst="rect">
            <a:avLst/>
          </a:prstGeom>
          <a:solidFill>
            <a:srgbClr val="FFFF99"/>
          </a:solidFill>
          <a:ln w="9524">
            <a:solidFill>
              <a:srgbClr val="00800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Законодательная </a:t>
            </a: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власть – </a:t>
            </a: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Верховный Совет РБ</a:t>
            </a:r>
            <a:endParaRPr/>
          </a:p>
        </p:txBody>
      </p:sp>
      <p:sp>
        <p:nvSpPr>
          <p:cNvPr id="5124" name="TextBox 5"/>
          <p:cNvSpPr txBox="1">
            <a:spLocks noChangeShapeType="1" noGrp="1"/>
          </p:cNvSpPr>
          <p:nvPr/>
        </p:nvSpPr>
        <p:spPr bwMode="auto">
          <a:xfrm>
            <a:off x="7162800" y="1331912"/>
            <a:ext cx="4375149" cy="1384300"/>
          </a:xfrm>
          <a:prstGeom prst="rect">
            <a:avLst/>
          </a:prstGeom>
          <a:solidFill>
            <a:srgbClr val="FFFF99"/>
          </a:solidFill>
          <a:ln w="9524">
            <a:solidFill>
              <a:srgbClr val="008000"/>
            </a:solidFill>
            <a:round/>
            <a:headEnd/>
            <a:tailEnd/>
          </a:ln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Исполнительная </a:t>
            </a: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власть – </a:t>
            </a: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Президент</a:t>
            </a:r>
            <a:endParaRPr/>
          </a:p>
        </p:txBody>
      </p:sp>
      <p:sp>
        <p:nvSpPr>
          <p:cNvPr id="5125" name="Двойная стрелка влево/вправо 6"/>
          <p:cNvSpPr>
            <a:spLocks noChangeShapeType="1" noGrp="1"/>
          </p:cNvSpPr>
          <p:nvPr/>
        </p:nvSpPr>
        <p:spPr bwMode="auto">
          <a:xfrm>
            <a:off x="5501216" y="2001837"/>
            <a:ext cx="1621366" cy="482600"/>
          </a:xfrm>
          <a:custGeom>
            <a:avLst>
              <a:gd name="adj0" fmla="val 4304"/>
              <a:gd name="adj1" fmla="val 5400"/>
            </a:avLst>
            <a:gdLst>
              <a:gd name="gd0" fmla="val 65536"/>
              <a:gd name="gd1" fmla="val adj0"/>
              <a:gd name="gd2" fmla="val adj1"/>
              <a:gd name="gd3" fmla="+- 21600 0 adj0"/>
              <a:gd name="gd4" fmla="+- 21600 0 adj1"/>
              <a:gd name="gd5" fmla="*/ adj0 adj1 10800"/>
              <a:gd name="gd6" fmla="+- adj0 0 gd5"/>
              <a:gd name="gd7" fmla="+- 21600 0 gd6"/>
              <a:gd name="gd8" fmla="val 0"/>
              <a:gd name="gd9" fmla="val 10800"/>
              <a:gd name="gd10" fmla="val gd1"/>
              <a:gd name="gd11" fmla="val 21600"/>
              <a:gd name="gd12" fmla="val gd1"/>
              <a:gd name="gd13" fmla="val gd4"/>
              <a:gd name="gd14" fmla="val gd3"/>
              <a:gd name="gd15" fmla="val gd4"/>
              <a:gd name="gd16" fmla="val gd3"/>
              <a:gd name="gd17" fmla="val 21600"/>
              <a:gd name="gd18" fmla="val 21600"/>
              <a:gd name="gd19" fmla="val 10800"/>
              <a:gd name="gd20" fmla="val gd3"/>
              <a:gd name="gd21" fmla="val 0"/>
              <a:gd name="gd22" fmla="val gd3"/>
              <a:gd name="gd23" fmla="val gd2"/>
              <a:gd name="gd24" fmla="val gd1"/>
              <a:gd name="gd25" fmla="val gd2"/>
              <a:gd name="gd26" fmla="val gd1"/>
              <a:gd name="gd27" fmla="val 0"/>
              <a:gd name="gd28" fmla="*/ w gd6 21600"/>
              <a:gd name="gd29" fmla="*/ h gd2 21600"/>
              <a:gd name="gd30" fmla="*/ w gd7 21600"/>
              <a:gd name="gd31" fmla="*/ h gd4 21600"/>
              <a:gd name="gd32" fmla="*/ w adj0 21600"/>
              <a:gd name="gd33" fmla="*/ h adj1 21600"/>
            </a:gdLst>
            <a:ahLst>
              <a:ahXY gdRefX="adj0" minX="0" maxX="10800" gdRefY="adj1" minY="0" maxY="10800">
                <a:pos x="gd32" y="gd33"/>
              </a:ahXY>
            </a:ahLst>
            <a:cxnLst/>
            <a:rect l="gd28" t="gd29" r="gd30" b="gd31"/>
            <a:pathLst>
              <a:path w="21600" h="21600" fill="norm" stroke="1" extrusionOk="0">
                <a:moveTo>
                  <a:pt x="gd8" y="gd9"/>
                </a:moveTo>
                <a:lnTo>
                  <a:pt x="gd10" y="gd11"/>
                </a:lnTo>
                <a:lnTo>
                  <a:pt x="gd12" y="gd13"/>
                </a:lnTo>
                <a:lnTo>
                  <a:pt x="gd14" y="gd15"/>
                </a:lnTo>
                <a:lnTo>
                  <a:pt x="gd16" y="gd17"/>
                </a:lnTo>
                <a:lnTo>
                  <a:pt x="gd18" y="gd19"/>
                </a:lnTo>
                <a:lnTo>
                  <a:pt x="gd20" y="gd21"/>
                </a:lnTo>
                <a:lnTo>
                  <a:pt x="gd22" y="gd23"/>
                </a:lnTo>
                <a:lnTo>
                  <a:pt x="gd24" y="gd25"/>
                </a:lnTo>
                <a:lnTo>
                  <a:pt x="gd26" y="gd27"/>
                </a:lnTo>
                <a:close/>
              </a:path>
              <a:path w="21600" h="21600" fill="norm" stroke="1" extrusionOk="0"/>
            </a:pathLst>
          </a:custGeom>
          <a:solidFill>
            <a:srgbClr val="FFFF99"/>
          </a:solidFill>
          <a:ln w="9524">
            <a:solidFill>
              <a:srgbClr val="008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5126" name="Picture 1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853016" y="2754312"/>
            <a:ext cx="3810000" cy="1905000"/>
          </a:xfrm>
          <a:prstGeom prst="rect">
            <a:avLst/>
          </a:prstGeom>
          <a:noFill/>
        </p:spPr>
      </p:pic>
      <p:pic>
        <p:nvPicPr>
          <p:cNvPr id="5127" name="Picture 2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8208433" y="2738437"/>
            <a:ext cx="2313516" cy="2359025"/>
          </a:xfrm>
          <a:prstGeom prst="rect">
            <a:avLst/>
          </a:prstGeom>
          <a:noFill/>
        </p:spPr>
      </p:pic>
      <p:sp>
        <p:nvSpPr>
          <p:cNvPr id="5128" name="Стрелка вниз 7"/>
          <p:cNvSpPr>
            <a:spLocks noChangeShapeType="1" noGrp="1"/>
          </p:cNvSpPr>
          <p:nvPr/>
        </p:nvSpPr>
        <p:spPr bwMode="auto">
          <a:xfrm>
            <a:off x="5990166" y="4043362"/>
            <a:ext cx="645582" cy="977900"/>
          </a:xfrm>
          <a:custGeom>
            <a:avLst>
              <a:gd name="adj0" fmla="val 16250"/>
              <a:gd name="adj1" fmla="val 5400"/>
            </a:avLst>
            <a:gdLst>
              <a:gd name="gd0" fmla="val 65536"/>
              <a:gd name="gd1" fmla="val adj0"/>
              <a:gd name="gd2" fmla="val adj1"/>
              <a:gd name="gd3" fmla="+- 21600 0 adj1"/>
              <a:gd name="gd4" fmla="+- 10800 0 adj1"/>
              <a:gd name="gd5" fmla="+- 21600 0 adj0"/>
              <a:gd name="gd6" fmla="*/ gd5 gd4 10800"/>
              <a:gd name="gd7" fmla="+- 21600 0 gd6"/>
              <a:gd name="gd8" fmla="val 0"/>
              <a:gd name="gd9" fmla="val gd1"/>
              <a:gd name="gd10" fmla="val gd2"/>
              <a:gd name="gd11" fmla="val gd1"/>
              <a:gd name="gd12" fmla="val gd2"/>
              <a:gd name="gd13" fmla="val 0"/>
              <a:gd name="gd14" fmla="val gd3"/>
              <a:gd name="gd15" fmla="val 0"/>
              <a:gd name="gd16" fmla="val gd3"/>
              <a:gd name="gd17" fmla="val gd1"/>
              <a:gd name="gd18" fmla="val 21600"/>
              <a:gd name="gd19" fmla="val gd1"/>
              <a:gd name="gd20" fmla="val 10800"/>
              <a:gd name="gd21" fmla="val 21600"/>
              <a:gd name="gd22" fmla="*/ w gd2 21600"/>
              <a:gd name="gd23" fmla="*/ h 0 21600"/>
              <a:gd name="gd24" fmla="*/ w gd3 21600"/>
              <a:gd name="gd25" fmla="*/ h gd7 21600"/>
              <a:gd name="gd26" fmla="*/ w adj1 21600"/>
              <a:gd name="gd27" fmla="*/ h adj0 21600"/>
            </a:gdLst>
            <a:ahLst>
              <a:ahXY gdRefX="adj1" minX="0" maxX="10800" gdRefY="adj0" minY="0" maxY="21600">
                <a:pos x="gd26" y="gd27"/>
              </a:ahXY>
            </a:ahLst>
            <a:cxnLst/>
            <a:rect l="gd22" t="gd23" r="gd24" b="gd25"/>
            <a:pathLst>
              <a:path w="21600" h="21600" fill="norm" stroke="1" extrusionOk="0">
                <a:moveTo>
                  <a:pt x="gd8" y="gd9"/>
                </a:moveTo>
                <a:lnTo>
                  <a:pt x="gd10" y="gd11"/>
                </a:lnTo>
                <a:lnTo>
                  <a:pt x="gd12" y="gd13"/>
                </a:lnTo>
                <a:lnTo>
                  <a:pt x="gd14" y="gd15"/>
                </a:lnTo>
                <a:lnTo>
                  <a:pt x="gd16" y="gd17"/>
                </a:lnTo>
                <a:lnTo>
                  <a:pt x="gd18" y="gd19"/>
                </a:lnTo>
                <a:lnTo>
                  <a:pt x="gd20" y="gd21"/>
                </a:lnTo>
                <a:close/>
              </a:path>
              <a:path w="21600" h="21600" fill="norm" stroke="1" extrusionOk="0"/>
            </a:pathLst>
          </a:custGeom>
          <a:solidFill>
            <a:srgbClr val="FFFF99"/>
          </a:solidFill>
          <a:ln w="9524">
            <a:solidFill>
              <a:srgbClr val="008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129" name="TextBox 3"/>
          <p:cNvSpPr txBox="1">
            <a:spLocks noChangeShapeType="1" noGrp="1"/>
          </p:cNvSpPr>
          <p:nvPr/>
        </p:nvSpPr>
        <p:spPr bwMode="auto">
          <a:xfrm>
            <a:off x="4976282" y="2716212"/>
            <a:ext cx="2673349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функции</a:t>
            </a: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определены</a:t>
            </a: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неточно</a:t>
            </a:r>
            <a:endParaRPr/>
          </a:p>
        </p:txBody>
      </p:sp>
      <p:sp>
        <p:nvSpPr>
          <p:cNvPr id="5130" name="TextBox 10"/>
          <p:cNvSpPr txBox="1">
            <a:spLocks noChangeShapeType="1" noGrp="1"/>
          </p:cNvSpPr>
          <p:nvPr/>
        </p:nvSpPr>
        <p:spPr bwMode="auto">
          <a:xfrm>
            <a:off x="2804582" y="4935537"/>
            <a:ext cx="6242049" cy="9556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острый политический кризис</a:t>
            </a:r>
            <a:endParaRPr/>
          </a:p>
        </p:txBody>
      </p:sp>
      <p:sp>
        <p:nvSpPr>
          <p:cNvPr id="5131" name="Стрелка вниз 11"/>
          <p:cNvSpPr>
            <a:spLocks noChangeShapeType="1" noGrp="1"/>
          </p:cNvSpPr>
          <p:nvPr/>
        </p:nvSpPr>
        <p:spPr bwMode="auto">
          <a:xfrm>
            <a:off x="5994400" y="5424487"/>
            <a:ext cx="645582" cy="977900"/>
          </a:xfrm>
          <a:custGeom>
            <a:avLst>
              <a:gd name="adj0" fmla="val 16250"/>
              <a:gd name="adj1" fmla="val 5400"/>
            </a:avLst>
            <a:gdLst>
              <a:gd name="gd0" fmla="val 65536"/>
              <a:gd name="gd1" fmla="val adj0"/>
              <a:gd name="gd2" fmla="val adj1"/>
              <a:gd name="gd3" fmla="+- 21600 0 adj1"/>
              <a:gd name="gd4" fmla="+- 10800 0 adj1"/>
              <a:gd name="gd5" fmla="+- 21600 0 adj0"/>
              <a:gd name="gd6" fmla="*/ gd5 gd4 10800"/>
              <a:gd name="gd7" fmla="+- 21600 0 gd6"/>
              <a:gd name="gd8" fmla="val 0"/>
              <a:gd name="gd9" fmla="val gd1"/>
              <a:gd name="gd10" fmla="val gd2"/>
              <a:gd name="gd11" fmla="val gd1"/>
              <a:gd name="gd12" fmla="val gd2"/>
              <a:gd name="gd13" fmla="val 0"/>
              <a:gd name="gd14" fmla="val gd3"/>
              <a:gd name="gd15" fmla="val 0"/>
              <a:gd name="gd16" fmla="val gd3"/>
              <a:gd name="gd17" fmla="val gd1"/>
              <a:gd name="gd18" fmla="val 21600"/>
              <a:gd name="gd19" fmla="val gd1"/>
              <a:gd name="gd20" fmla="val 10800"/>
              <a:gd name="gd21" fmla="val 21600"/>
              <a:gd name="gd22" fmla="*/ w gd2 21600"/>
              <a:gd name="gd23" fmla="*/ h 0 21600"/>
              <a:gd name="gd24" fmla="*/ w gd3 21600"/>
              <a:gd name="gd25" fmla="*/ h gd7 21600"/>
              <a:gd name="gd26" fmla="*/ w adj1 21600"/>
              <a:gd name="gd27" fmla="*/ h adj0 21600"/>
            </a:gdLst>
            <a:ahLst>
              <a:ahXY gdRefX="adj1" minX="0" maxX="10800" gdRefY="adj0" minY="0" maxY="21600">
                <a:pos x="gd26" y="gd27"/>
              </a:ahXY>
            </a:ahLst>
            <a:cxnLst/>
            <a:rect l="gd22" t="gd23" r="gd24" b="gd25"/>
            <a:pathLst>
              <a:path w="21600" h="21600" fill="norm" stroke="1" extrusionOk="0">
                <a:moveTo>
                  <a:pt x="gd8" y="gd9"/>
                </a:moveTo>
                <a:lnTo>
                  <a:pt x="gd10" y="gd11"/>
                </a:lnTo>
                <a:lnTo>
                  <a:pt x="gd12" y="gd13"/>
                </a:lnTo>
                <a:lnTo>
                  <a:pt x="gd14" y="gd15"/>
                </a:lnTo>
                <a:lnTo>
                  <a:pt x="gd16" y="gd17"/>
                </a:lnTo>
                <a:lnTo>
                  <a:pt x="gd18" y="gd19"/>
                </a:lnTo>
                <a:lnTo>
                  <a:pt x="gd20" y="gd21"/>
                </a:lnTo>
                <a:close/>
              </a:path>
              <a:path w="21600" h="21600" fill="norm" stroke="1" extrusionOk="0"/>
            </a:pathLst>
          </a:custGeom>
          <a:solidFill>
            <a:srgbClr val="FFFF99"/>
          </a:solidFill>
          <a:ln w="9524">
            <a:solidFill>
              <a:srgbClr val="008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ShapeType="1" noGrp="1"/>
          </p:cNvSpPr>
          <p:nvPr/>
        </p:nvSpPr>
        <p:spPr bwMode="auto">
          <a:xfrm>
            <a:off x="3001433" y="298450"/>
            <a:ext cx="632248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0" i="0" u="sng">
                <a:latin typeface="Times New Roman"/>
                <a:ea typeface="Times New Roman"/>
              </a:rPr>
              <a:t>Референдум 24 ноября 1996 г.</a:t>
            </a:r>
            <a:endParaRPr/>
          </a:p>
        </p:txBody>
      </p:sp>
      <p:sp>
        <p:nvSpPr>
          <p:cNvPr id="6147" name="TextBox 2"/>
          <p:cNvSpPr txBox="1">
            <a:spLocks noChangeShapeType="1" noGrp="1"/>
          </p:cNvSpPr>
          <p:nvPr/>
        </p:nvSpPr>
        <p:spPr bwMode="auto">
          <a:xfrm>
            <a:off x="522816" y="836612"/>
            <a:ext cx="11436349" cy="26781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457200" lvl="0" indent="-457200" algn="l">
              <a:buFont typeface="Wingdings"/>
              <a:buChar char="ü"/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новая редакция Конституции - расширение полномочий Президента – 70,4%</a:t>
            </a:r>
            <a:endParaRPr/>
          </a:p>
          <a:p>
            <a:pPr marL="457200" lvl="0" algn="l"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     (или ликвидация института президентства)</a:t>
            </a:r>
            <a:endParaRPr/>
          </a:p>
          <a:p>
            <a:pPr marL="457200" lvl="0" indent="-457200" algn="l">
              <a:buFont typeface="Wingdings"/>
              <a:buChar char="ü"/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перенесение Дня Независимости</a:t>
            </a:r>
            <a:endParaRPr/>
          </a:p>
          <a:p>
            <a:pPr marL="457200" lvl="0" algn="l">
              <a:defRPr/>
            </a:pPr>
            <a:r>
              <a:rPr sz="2800">
                <a:solidFill>
                  <a:schemeClr val="dk1"/>
                </a:solidFill>
                <a:latin typeface="Times New Roman"/>
                <a:ea typeface="Times New Roman"/>
              </a:rPr>
              <a:t>     Республики Беларусь (Дня Республики) с 27 на 3 июля – 88, 2% </a:t>
            </a:r>
            <a:endParaRPr/>
          </a:p>
        </p:txBody>
      </p:sp>
      <p:pic>
        <p:nvPicPr>
          <p:cNvPr id="6148" name="Picture 4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3767666" y="3287712"/>
            <a:ext cx="7776633" cy="3138487"/>
          </a:xfrm>
          <a:prstGeom prst="rect">
            <a:avLst/>
          </a:prstGeom>
          <a:noFill/>
        </p:spPr>
      </p:pic>
      <p:sp>
        <p:nvSpPr>
          <p:cNvPr id="6149" name="TextBox 1"/>
          <p:cNvSpPr txBox="1">
            <a:spLocks noChangeShapeType="1" noGrp="1"/>
          </p:cNvSpPr>
          <p:nvPr/>
        </p:nvSpPr>
        <p:spPr bwMode="auto">
          <a:xfrm>
            <a:off x="482600" y="3741737"/>
            <a:ext cx="3162300" cy="26765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457200" lvl="0" indent="-4572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свободная купля-продажа земли – </a:t>
            </a:r>
            <a:r>
              <a:rPr lang="ru-RU" sz="2400" b="0" i="1" u="none">
                <a:latin typeface="Times New Roman"/>
                <a:ea typeface="Times New Roman"/>
              </a:rPr>
              <a:t>нет</a:t>
            </a:r>
            <a:endParaRPr/>
          </a:p>
          <a:p>
            <a:pPr marL="457200" lvl="0" indent="-457200">
              <a:spcBef>
                <a:spcPts val="0"/>
              </a:spcBef>
              <a:buFont typeface="Wingdings"/>
              <a:buChar char="ü"/>
              <a:defRPr/>
            </a:pPr>
            <a:r>
              <a:rPr lang="ru-RU" sz="2400">
                <a:latin typeface="Times New Roman"/>
                <a:ea typeface="Times New Roman"/>
              </a:rPr>
              <a:t>отмена смертной казни  - </a:t>
            </a:r>
            <a:r>
              <a:rPr lang="ru-RU" sz="2400" b="0" i="1" u="none">
                <a:latin typeface="Times New Roman"/>
                <a:ea typeface="Times New Roman"/>
              </a:rPr>
              <a:t>нет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ShapeType="1" noGrp="1"/>
          </p:cNvSpPr>
          <p:nvPr/>
        </p:nvSpPr>
        <p:spPr bwMode="auto">
          <a:xfrm>
            <a:off x="719666" y="466725"/>
            <a:ext cx="10847916" cy="27368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be-BY" sz="2400">
                <a:latin typeface="Times New Roman"/>
                <a:ea typeface="Times New Roman"/>
              </a:rPr>
              <a:t>В результате - Конституция 1994 г. с изменениями и дополнениями, принятыми на референдуме 1996 г.: 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be-BY" sz="2400">
                <a:latin typeface="Times New Roman"/>
                <a:ea typeface="Times New Roman"/>
              </a:rPr>
              <a:t>Президент получил право </a:t>
            </a:r>
            <a:r>
              <a:rPr lang="be-BY" sz="2400" b="0" i="0" u="sng">
                <a:latin typeface="Times New Roman"/>
                <a:ea typeface="Times New Roman"/>
              </a:rPr>
              <a:t>законодательной инициативы</a:t>
            </a:r>
            <a:r>
              <a:rPr lang="be-BY" sz="2400">
                <a:latin typeface="Times New Roman"/>
                <a:ea typeface="Times New Roman"/>
              </a:rPr>
              <a:t>, т.е. право издавать </a:t>
            </a:r>
            <a:r>
              <a:rPr lang="be-BY" sz="2400" b="0" i="0" u="sng">
                <a:latin typeface="Times New Roman"/>
                <a:ea typeface="Times New Roman"/>
              </a:rPr>
              <a:t>декреты</a:t>
            </a:r>
            <a:r>
              <a:rPr lang="be-BY" sz="2400">
                <a:latin typeface="Times New Roman"/>
                <a:ea typeface="Times New Roman"/>
              </a:rPr>
              <a:t>, имеющие силу законов и обязательные для исполнения. Кроме того – широкий круг полномочий в области исполнительной власти и при назначении на высшие государственные должности.</a:t>
            </a:r>
            <a:endParaRPr/>
          </a:p>
        </p:txBody>
      </p:sp>
      <p:sp>
        <p:nvSpPr>
          <p:cNvPr id="7171" name="Прямоугольник 1"/>
          <p:cNvSpPr>
            <a:spLocks noChangeShapeType="1" noGrp="1"/>
          </p:cNvSpPr>
          <p:nvPr/>
        </p:nvSpPr>
        <p:spPr bwMode="auto">
          <a:xfrm>
            <a:off x="7920566" y="5564187"/>
            <a:ext cx="3263900" cy="7572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be-BY" sz="2400" b="0" i="1" u="none">
                <a:latin typeface="Times New Roman"/>
              </a:rPr>
              <a:t>Резиденция Президента</a:t>
            </a:r>
            <a:endParaRPr/>
          </a:p>
        </p:txBody>
      </p:sp>
      <p:pic>
        <p:nvPicPr>
          <p:cNvPr id="7172" name="Picture 5" descr="C:\Users\Антон\Desktop\1859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1104900" y="3306762"/>
            <a:ext cx="6623049" cy="3033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ShapeType="1" noGrp="1"/>
          </p:cNvSpPr>
          <p:nvPr/>
        </p:nvSpPr>
        <p:spPr bwMode="auto">
          <a:xfrm>
            <a:off x="3523791" y="242886"/>
            <a:ext cx="5112702" cy="5181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800" b="1" i="0" u="sng">
                <a:latin typeface="Times New Roman"/>
                <a:ea typeface="Times New Roman"/>
              </a:rPr>
              <a:t>Референдум 17 октября 2004 г.</a:t>
            </a:r>
            <a:endParaRPr b="1"/>
          </a:p>
        </p:txBody>
      </p:sp>
      <p:sp>
        <p:nvSpPr>
          <p:cNvPr id="8195" name="TextBox 2"/>
          <p:cNvSpPr txBox="1">
            <a:spLocks noChangeShapeType="1" noGrp="1"/>
          </p:cNvSpPr>
          <p:nvPr/>
        </p:nvSpPr>
        <p:spPr bwMode="auto">
          <a:xfrm>
            <a:off x="296333" y="601662"/>
            <a:ext cx="10176933" cy="9540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endParaRPr/>
          </a:p>
          <a:p>
            <a:pPr lvl="0" indent="0" algn="l">
              <a:buFont typeface="Wingdings"/>
              <a:buChar char="ü"/>
              <a:defRPr/>
            </a:pPr>
            <a:endParaRPr/>
          </a:p>
        </p:txBody>
      </p:sp>
      <p:sp>
        <p:nvSpPr>
          <p:cNvPr id="8196" name="TextBox 5"/>
          <p:cNvSpPr txBox="1">
            <a:spLocks noChangeShapeType="1" noGrp="1"/>
          </p:cNvSpPr>
          <p:nvPr/>
        </p:nvSpPr>
        <p:spPr bwMode="auto">
          <a:xfrm>
            <a:off x="414866" y="806450"/>
            <a:ext cx="11330516" cy="31099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 b="0" i="0" u="sng">
                <a:latin typeface="Times New Roman"/>
                <a:ea typeface="Times New Roman"/>
              </a:rPr>
              <a:t>Статья 81 Конституции</a:t>
            </a:r>
            <a:r>
              <a:rPr lang="ru-RU" sz="2800">
                <a:latin typeface="Times New Roman"/>
                <a:ea typeface="Times New Roman"/>
              </a:rPr>
              <a:t>: «Президент избирается на пять лет непосредственно народом Республики Беларусь на основе всеобщего, свободного, равного и прямого избирательного права при тайном голосовании.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Одно и  то же лицо может быть Президентом не более 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двух сроков.» - 79,4 %</a:t>
            </a:r>
            <a:endParaRPr/>
          </a:p>
        </p:txBody>
      </p:sp>
      <p:sp>
        <p:nvSpPr>
          <p:cNvPr id="8197" name="Прямая соединительная линия 4"/>
          <p:cNvSpPr>
            <a:spLocks noChangeShapeType="1" noGrp="1"/>
          </p:cNvSpPr>
          <p:nvPr/>
        </p:nvSpPr>
        <p:spPr bwMode="auto">
          <a:xfrm>
            <a:off x="414866" y="3284537"/>
            <a:ext cx="11176000" cy="0"/>
          </a:xfrm>
          <a:prstGeom prst="line">
            <a:avLst/>
          </a:prstGeom>
          <a:noFill/>
          <a:ln w="31750">
            <a:solidFill>
              <a:schemeClr val="dk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8198" name="Прямая соединительная линия 10"/>
          <p:cNvSpPr>
            <a:spLocks noChangeShapeType="1" noGrp="1"/>
          </p:cNvSpPr>
          <p:nvPr/>
        </p:nvSpPr>
        <p:spPr bwMode="auto">
          <a:xfrm>
            <a:off x="624416" y="3644900"/>
            <a:ext cx="2336800" cy="0"/>
          </a:xfrm>
          <a:prstGeom prst="line">
            <a:avLst/>
          </a:prstGeom>
          <a:noFill/>
          <a:ln w="31750">
            <a:solidFill>
              <a:schemeClr val="dk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8199" name="Picture 11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3983566" y="3933824"/>
            <a:ext cx="5088466" cy="25384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ShapeType="1" noGrp="1"/>
          </p:cNvSpPr>
          <p:nvPr/>
        </p:nvSpPr>
        <p:spPr bwMode="auto">
          <a:xfrm>
            <a:off x="814915" y="369886"/>
            <a:ext cx="11233293" cy="521211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 b="1">
                <a:latin typeface="Times New Roman"/>
                <a:ea typeface="Times New Roman"/>
              </a:rPr>
              <a:t>2001, 2006, 2010, 2015 г.</a:t>
            </a:r>
            <a:r>
              <a:rPr lang="ru-RU" sz="2800">
                <a:latin typeface="Times New Roman"/>
                <a:ea typeface="Times New Roman"/>
              </a:rPr>
              <a:t> – выборы Президента, большинство избирателей отдали голоса действующему Президенту РБ.</a:t>
            </a:r>
            <a:endParaRPr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80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>
                <a:latin typeface="Times New Roman"/>
                <a:ea typeface="Times New Roman"/>
              </a:rPr>
              <a:t>Один из элементов структуры управления  - </a:t>
            </a:r>
            <a:r>
              <a:rPr lang="be-BY" sz="2800" b="1" i="0" u="sng">
                <a:latin typeface="Times New Roman"/>
                <a:ea typeface="Times New Roman"/>
              </a:rPr>
              <a:t>Всебелорусские народные собрания</a:t>
            </a:r>
            <a:r>
              <a:rPr lang="be-BY" sz="2800">
                <a:latin typeface="Times New Roman"/>
                <a:ea typeface="Times New Roman"/>
              </a:rPr>
              <a:t> (последнее – 20</a:t>
            </a:r>
            <a:r>
              <a:rPr lang="ru-RU" sz="2800">
                <a:latin typeface="Times New Roman"/>
                <a:ea typeface="Times New Roman"/>
              </a:rPr>
              <a:t>22</a:t>
            </a:r>
            <a:r>
              <a:rPr lang="be-BY" sz="2800">
                <a:latin typeface="Times New Roman"/>
                <a:ea typeface="Times New Roman"/>
              </a:rPr>
              <a:t> г.) – обсуждаются основные нарпавления развития РБ на пять лет.</a:t>
            </a:r>
            <a:endParaRPr/>
          </a:p>
        </p:txBody>
      </p:sp>
      <p:grpSp>
        <p:nvGrpSpPr>
          <p:cNvPr id="9219" name="Group 13"/>
          <p:cNvGrpSpPr/>
          <p:nvPr/>
        </p:nvGrpSpPr>
        <p:grpSpPr bwMode="auto">
          <a:xfrm>
            <a:off x="4127500" y="1905000"/>
            <a:ext cx="4032249" cy="2374900"/>
            <a:chOff x="272" y="2614"/>
            <a:chExt cx="2812" cy="1587"/>
          </a:xfrm>
        </p:grpSpPr>
        <p:pic>
          <p:nvPicPr>
            <p:cNvPr id="9220" name="Picture 9" descr="штандарт президента"/>
            <p:cNvPicPr>
              <a:picLocks noChangeAspect="1"/>
            </p:cNvPicPr>
            <p:nvPr/>
          </p:nvPicPr>
          <p:blipFill>
            <a:blip r:embed="rId2">
              <a:lum bright="-6000" contrast="0"/>
            </a:blip>
            <a:stretch/>
          </p:blipFill>
          <p:spPr bwMode="auto">
            <a:xfrm>
              <a:off x="272" y="2614"/>
              <a:ext cx="2781" cy="1356"/>
            </a:xfrm>
            <a:prstGeom prst="rect">
              <a:avLst/>
            </a:prstGeom>
            <a:noFill/>
          </p:spPr>
        </p:pic>
        <p:sp>
          <p:nvSpPr>
            <p:cNvPr id="9221" name="Rectangle 11"/>
            <p:cNvSpPr>
              <a:spLocks noChangeShapeType="1"/>
            </p:cNvSpPr>
            <p:nvPr/>
          </p:nvSpPr>
          <p:spPr bwMode="auto">
            <a:xfrm>
              <a:off x="272" y="3974"/>
              <a:ext cx="2812" cy="227"/>
            </a:xfrm>
            <a:prstGeom prst="rect">
              <a:avLst/>
            </a:prstGeom>
            <a:noFill/>
          </p:spPr>
          <p:txBody>
            <a:bodyPr lIns="91440" tIns="45720" rIns="91440" bIns="45720"/>
            <a:lstStyle>
              <a:lvl1pPr marL="34290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 sz="3200" b="0" i="0">
                  <a:solidFill>
                    <a:schemeClr val="dk1"/>
                  </a:solidFill>
                  <a:latin typeface="Arial"/>
                </a:defRPr>
              </a:lvl1pPr>
              <a:lvl2pPr marL="742950" indent="45720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har char="–"/>
                <a:defRPr sz="2800" b="0" i="0">
                  <a:solidFill>
                    <a:schemeClr val="dk1"/>
                  </a:solidFill>
                  <a:latin typeface="Arial"/>
                </a:defRPr>
              </a:lvl2pPr>
              <a:lvl3pPr marL="1143000" indent="91440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 sz="2400" b="0" i="0">
                  <a:solidFill>
                    <a:schemeClr val="dk1"/>
                  </a:solidFill>
                  <a:latin typeface="Arial"/>
                </a:defRPr>
              </a:lvl3pPr>
              <a:lvl4pPr marL="1600200" indent="137160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har char="–"/>
                <a:defRPr sz="2000" b="0" i="0">
                  <a:solidFill>
                    <a:schemeClr val="dk1"/>
                  </a:solidFill>
                  <a:latin typeface="Arial"/>
                </a:defRPr>
              </a:lvl4pPr>
              <a:lvl5pPr marL="2057400" indent="182880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har char="»"/>
                <a:defRPr sz="2000" b="0" i="0">
                  <a:solidFill>
                    <a:schemeClr val="dk1"/>
                  </a:solidFill>
                  <a:latin typeface="Arial"/>
                </a:defRPr>
              </a:lvl5pPr>
            </a:lstStyle>
            <a:p>
              <a:pPr marL="342900" lvl="0" indent="-342900" algn="ctr">
                <a:lnSpc>
                  <a:spcPct val="90000"/>
                </a:lnSpc>
                <a:spcBef>
                  <a:spcPts val="0"/>
                </a:spcBef>
                <a:buNone/>
                <a:defRPr/>
              </a:pPr>
              <a:r>
                <a:rPr lang="be-BY" sz="2000" b="0" i="1" u="none">
                  <a:latin typeface="Times New Roman"/>
                </a:rPr>
                <a:t>Штандарт Президента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ShapeType="1" noGrp="1"/>
          </p:cNvSpPr>
          <p:nvPr/>
        </p:nvSpPr>
        <p:spPr bwMode="auto">
          <a:xfrm>
            <a:off x="912282" y="2133600"/>
            <a:ext cx="10464800" cy="17541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i="1" u="none">
                <a:solidFill>
                  <a:srgbClr val="002060"/>
                </a:solidFill>
                <a:latin typeface="Georgia"/>
                <a:ea typeface="Times New Roman"/>
              </a:rPr>
              <a:t>2. Общественно-политическая жизнь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plit orient="vert" dir="out"/>
      </p:transition>
    </mc:Choice>
    <mc:Fallback>
      <p:transition spd="med" advClick="1">
        <p:split orient="vert" dir="out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/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Антон</dc:creator>
  <cp:keywords/>
  <dc:description/>
  <dc:identifier/>
  <dc:language/>
  <cp:lastModifiedBy/>
  <cp:revision>193</cp:revision>
  <dcterms:created xsi:type="dcterms:W3CDTF">2007-06-28T09:56:00Z</dcterms:created>
  <dcterms:modified xsi:type="dcterms:W3CDTF">2025-03-18T19:53:25Z</dcterms:modified>
  <cp:category/>
  <cp:contentStatus/>
  <cp:version/>
</cp:coreProperties>
</file>