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4630400" cy="8229600"/>
  <p:notesSz cx="14630400" cy="8229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82643480-30C2-E97C-6983-65FFB451F585}">
  <a:tblStyle styleId="{82643480-30C2-E97C-6983-65FFB451F585}" styleName="Medium Style 2 - Accent 1">
    <a:wholeTbl>
      <a:tcTxStyle>
        <a:fontRef idx="minor"/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/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/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9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0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6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6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7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8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6280190" y="2341245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48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Беларусь в европейских войнах Нового времени (XVI–XVII вв.)</a:t>
            </a:r>
            <a:endParaRPr lang="en-US" sz="4800"/>
          </a:p>
        </p:txBody>
      </p:sp>
      <p:sp>
        <p:nvSpPr>
          <p:cNvPr id="4" name="Text 1"/>
          <p:cNvSpPr/>
          <p:nvPr/>
        </p:nvSpPr>
        <p:spPr bwMode="auto">
          <a:xfrm>
            <a:off x="6280190" y="4280773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5" name="Text 2"/>
          <p:cNvSpPr/>
          <p:nvPr/>
        </p:nvSpPr>
        <p:spPr bwMode="auto">
          <a:xfrm>
            <a:off x="6280189" y="5570695"/>
            <a:ext cx="6380056" cy="318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4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Учитель истории</a:t>
            </a:r>
            <a:r>
              <a:rPr lang="ru-RU" sz="24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 Елисеенко О.А.</a:t>
            </a:r>
            <a:r>
              <a:rPr lang="en-US" sz="24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, 10 клас</a:t>
            </a:r>
            <a:r>
              <a:rPr lang="en-US" sz="15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с</a:t>
            </a:r>
            <a:endParaRPr lang="en-US" sz="15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4988156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299882" y="638735"/>
            <a:ext cx="11218235" cy="6443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9525221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0852" y="369793"/>
            <a:ext cx="14181784" cy="7799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 bwMode="auto">
          <a:xfrm flipH="0" flipV="0">
            <a:off x="270088" y="392205"/>
            <a:ext cx="4112558" cy="3221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Война 1609–1618 гг. и Деулинское перемирие</a:t>
            </a:r>
            <a:endParaRPr lang="en-US" sz="3100"/>
          </a:p>
        </p:txBody>
      </p:sp>
      <p:sp>
        <p:nvSpPr>
          <p:cNvPr id="10" name="Text 7"/>
          <p:cNvSpPr/>
          <p:nvPr/>
        </p:nvSpPr>
        <p:spPr bwMode="auto">
          <a:xfrm>
            <a:off x="6280189" y="3414951"/>
            <a:ext cx="108" cy="198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15" name="Text 12"/>
          <p:cNvSpPr/>
          <p:nvPr/>
        </p:nvSpPr>
        <p:spPr bwMode="auto">
          <a:xfrm>
            <a:off x="10137696" y="3786783"/>
            <a:ext cx="369891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endParaRPr lang="en-US" sz="1550"/>
          </a:p>
        </p:txBody>
      </p:sp>
      <p:sp>
        <p:nvSpPr>
          <p:cNvPr id="16" name="Text 13"/>
          <p:cNvSpPr/>
          <p:nvPr/>
        </p:nvSpPr>
        <p:spPr bwMode="auto">
          <a:xfrm>
            <a:off x="6280189" y="4808576"/>
            <a:ext cx="108" cy="19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endParaRPr lang="en-US" sz="1250"/>
          </a:p>
        </p:txBody>
      </p:sp>
      <p:sp>
        <p:nvSpPr>
          <p:cNvPr id="21" name="Text 17"/>
          <p:cNvSpPr/>
          <p:nvPr/>
        </p:nvSpPr>
        <p:spPr bwMode="auto">
          <a:xfrm>
            <a:off x="6796086" y="6158745"/>
            <a:ext cx="108" cy="248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endParaRPr lang="en-US" sz="1550"/>
          </a:p>
        </p:txBody>
      </p:sp>
      <p:pic>
        <p:nvPicPr>
          <p:cNvPr id="52487651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053735" y="112058"/>
            <a:ext cx="9416631" cy="2476499"/>
          </a:xfrm>
          <a:prstGeom prst="rect">
            <a:avLst/>
          </a:prstGeom>
        </p:spPr>
      </p:pic>
      <p:pic>
        <p:nvPicPr>
          <p:cNvPr id="161316002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52787" y="2829485"/>
            <a:ext cx="7619999" cy="5076824"/>
          </a:xfrm>
          <a:prstGeom prst="rect">
            <a:avLst/>
          </a:prstGeom>
        </p:spPr>
      </p:pic>
      <p:pic>
        <p:nvPicPr>
          <p:cNvPr id="67935556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6323" y="7001435"/>
            <a:ext cx="7953374" cy="904874"/>
          </a:xfrm>
          <a:prstGeom prst="rect">
            <a:avLst/>
          </a:prstGeom>
        </p:spPr>
      </p:pic>
      <p:pic>
        <p:nvPicPr>
          <p:cNvPr id="95023331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0088" y="2920710"/>
            <a:ext cx="5848349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9698476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79676" y="2073088"/>
            <a:ext cx="8572500" cy="5753099"/>
          </a:xfrm>
          <a:prstGeom prst="rect">
            <a:avLst/>
          </a:prstGeom>
        </p:spPr>
      </p:pic>
      <p:sp>
        <p:nvSpPr>
          <p:cNvPr id="1827195108" name=""/>
          <p:cNvSpPr txBox="1"/>
          <p:nvPr/>
        </p:nvSpPr>
        <p:spPr bwMode="auto">
          <a:xfrm flipH="0" flipV="0">
            <a:off x="953646" y="549088"/>
            <a:ext cx="12720404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solidFill>
                  <a:schemeClr val="bg1"/>
                </a:solidFill>
              </a:rPr>
              <a:t>Смоленская война 1632-1634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647112379" name=""/>
          <p:cNvSpPr txBox="1"/>
          <p:nvPr/>
        </p:nvSpPr>
        <p:spPr bwMode="auto">
          <a:xfrm flipH="0" flipV="0">
            <a:off x="460587" y="1568823"/>
            <a:ext cx="4583637" cy="52121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Причина</a:t>
            </a: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: попытка России пересмотреть условия Деулинского перемирия.</a:t>
            </a:r>
            <a:endParaRPr sz="4800">
              <a:solidFill>
                <a:schemeClr val="bg1"/>
              </a:solidFill>
            </a:endParaRPr>
          </a:p>
          <a:p>
            <a:pPr>
              <a:defRPr/>
            </a:pP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Итог</a:t>
            </a: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: Поляновский мир (1634):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Подтверждение прежних границ.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Возврат Серпейска России.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Отказ Владислава IV от претензий на московский престол.</a:t>
            </a:r>
            <a:endParaRPr sz="48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8234196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512793" y="459441"/>
            <a:ext cx="10904470" cy="7305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662583"/>
            <a:ext cx="51821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Войны со Швецией</a:t>
            </a:r>
            <a:endParaRPr lang="en-US" sz="3900"/>
          </a:p>
        </p:txBody>
      </p:sp>
      <p:sp>
        <p:nvSpPr>
          <p:cNvPr id="4" name="Text 1"/>
          <p:cNvSpPr/>
          <p:nvPr/>
        </p:nvSpPr>
        <p:spPr bwMode="auto">
          <a:xfrm>
            <a:off x="793790" y="1580317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Ключевые моменты:</a:t>
            </a:r>
            <a:endParaRPr lang="en-US" sz="1550"/>
          </a:p>
        </p:txBody>
      </p:sp>
      <p:sp>
        <p:nvSpPr>
          <p:cNvPr id="5" name="Shape 2"/>
          <p:cNvSpPr/>
          <p:nvPr/>
        </p:nvSpPr>
        <p:spPr bwMode="auto">
          <a:xfrm>
            <a:off x="793790" y="2121098"/>
            <a:ext cx="3679031" cy="1683068"/>
          </a:xfrm>
          <a:prstGeom prst="roundRect">
            <a:avLst>
              <a:gd name="adj" fmla="val 6520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6" name="Shape 3"/>
          <p:cNvSpPr/>
          <p:nvPr/>
        </p:nvSpPr>
        <p:spPr bwMode="auto">
          <a:xfrm>
            <a:off x="770930" y="2121098"/>
            <a:ext cx="91440" cy="1683068"/>
          </a:xfrm>
          <a:prstGeom prst="roundRect">
            <a:avLst>
              <a:gd name="adj" fmla="val 32558"/>
            </a:avLst>
          </a:prstGeom>
          <a:solidFill>
            <a:srgbClr val="E2C2B3"/>
          </a:solidFill>
          <a:ln/>
        </p:spPr>
      </p:sp>
      <p:sp>
        <p:nvSpPr>
          <p:cNvPr id="7" name="Text 4"/>
          <p:cNvSpPr/>
          <p:nvPr/>
        </p:nvSpPr>
        <p:spPr bwMode="auto">
          <a:xfrm>
            <a:off x="1083588" y="2342317"/>
            <a:ext cx="3168015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Продолжение борьбы Речи Посполитой со Швецией за Прибалтику</a:t>
            </a:r>
            <a:endParaRPr lang="en-US" sz="2200"/>
          </a:p>
        </p:txBody>
      </p:sp>
      <p:sp>
        <p:nvSpPr>
          <p:cNvPr id="8" name="Shape 5"/>
          <p:cNvSpPr/>
          <p:nvPr/>
        </p:nvSpPr>
        <p:spPr bwMode="auto">
          <a:xfrm>
            <a:off x="4671179" y="2121098"/>
            <a:ext cx="3679031" cy="1683068"/>
          </a:xfrm>
          <a:prstGeom prst="roundRect">
            <a:avLst>
              <a:gd name="adj" fmla="val 6520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 bwMode="auto">
          <a:xfrm>
            <a:off x="4648319" y="2121098"/>
            <a:ext cx="91440" cy="1683068"/>
          </a:xfrm>
          <a:prstGeom prst="roundRect">
            <a:avLst>
              <a:gd name="adj" fmla="val 32558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 bwMode="auto">
          <a:xfrm>
            <a:off x="4960977" y="2342317"/>
            <a:ext cx="31680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Войны 1600–1629 гг. и 1655–1660 гг.</a:t>
            </a:r>
            <a:endParaRPr lang="en-US" sz="2200"/>
          </a:p>
        </p:txBody>
      </p:sp>
      <p:sp>
        <p:nvSpPr>
          <p:cNvPr id="11" name="Shape 8"/>
          <p:cNvSpPr/>
          <p:nvPr/>
        </p:nvSpPr>
        <p:spPr bwMode="auto">
          <a:xfrm>
            <a:off x="793790" y="4002524"/>
            <a:ext cx="3679031" cy="1683068"/>
          </a:xfrm>
          <a:prstGeom prst="roundRect">
            <a:avLst>
              <a:gd name="adj" fmla="val 6520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2" name="Shape 9"/>
          <p:cNvSpPr/>
          <p:nvPr/>
        </p:nvSpPr>
        <p:spPr bwMode="auto">
          <a:xfrm>
            <a:off x="770930" y="4002524"/>
            <a:ext cx="91440" cy="1683068"/>
          </a:xfrm>
          <a:prstGeom prst="roundRect">
            <a:avLst>
              <a:gd name="adj" fmla="val 32558"/>
            </a:avLst>
          </a:prstGeom>
          <a:solidFill>
            <a:srgbClr val="E2C2B3"/>
          </a:solidFill>
          <a:ln/>
        </p:spPr>
      </p:sp>
      <p:sp>
        <p:nvSpPr>
          <p:cNvPr id="13" name="Text 10"/>
          <p:cNvSpPr/>
          <p:nvPr/>
        </p:nvSpPr>
        <p:spPr bwMode="auto">
          <a:xfrm flipH="0" flipV="0">
            <a:off x="1083587" y="4223741"/>
            <a:ext cx="3299058" cy="1558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0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1605 г.: Битва под Кирхгольмом — победа армии ВКЛ над шведами</a:t>
            </a:r>
            <a:endParaRPr lang="en-US" sz="2000" b="1">
              <a:solidFill>
                <a:srgbClr val="D3C9C5"/>
              </a:solidFill>
              <a:latin typeface="Noto Serif HK Bold"/>
              <a:ea typeface="Noto Serif HK Bold"/>
              <a:cs typeface="Noto Serif HK Bold"/>
            </a:endParaRPr>
          </a:p>
          <a:p>
            <a:pPr marL="0" indent="0" algn="l">
              <a:lnSpc>
                <a:spcPts val="2399"/>
              </a:lnSpc>
              <a:buNone/>
              <a:defRPr/>
            </a:pPr>
            <a:r>
              <a:rPr lang="ru-RU" sz="20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( не дала реального преимущества)</a:t>
            </a:r>
            <a:endParaRPr lang="en-US" sz="1950"/>
          </a:p>
        </p:txBody>
      </p:sp>
      <p:sp>
        <p:nvSpPr>
          <p:cNvPr id="14" name="Shape 11"/>
          <p:cNvSpPr/>
          <p:nvPr/>
        </p:nvSpPr>
        <p:spPr bwMode="auto">
          <a:xfrm>
            <a:off x="4671179" y="4002524"/>
            <a:ext cx="3679031" cy="1683068"/>
          </a:xfrm>
          <a:prstGeom prst="roundRect">
            <a:avLst>
              <a:gd name="adj" fmla="val 6520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5" name="Shape 12"/>
          <p:cNvSpPr/>
          <p:nvPr/>
        </p:nvSpPr>
        <p:spPr bwMode="auto">
          <a:xfrm>
            <a:off x="4648319" y="4002524"/>
            <a:ext cx="91440" cy="1683068"/>
          </a:xfrm>
          <a:prstGeom prst="roundRect">
            <a:avLst>
              <a:gd name="adj" fmla="val 32558"/>
            </a:avLst>
          </a:prstGeom>
          <a:solidFill>
            <a:srgbClr val="E2C2B3"/>
          </a:solidFill>
          <a:ln/>
        </p:spPr>
      </p:sp>
      <p:sp>
        <p:nvSpPr>
          <p:cNvPr id="16" name="Text 13"/>
          <p:cNvSpPr/>
          <p:nvPr/>
        </p:nvSpPr>
        <p:spPr bwMode="auto">
          <a:xfrm flipH="0" flipV="0">
            <a:off x="4960976" y="4223741"/>
            <a:ext cx="3108405" cy="1412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1629 г. — Альтмаркское перемирие: усиление позиций Швеции </a:t>
            </a:r>
            <a:r>
              <a:rPr lang="ru-RU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на 29 лет</a:t>
            </a:r>
            <a:endParaRPr lang="en-US" sz="2200"/>
          </a:p>
        </p:txBody>
      </p:sp>
      <p:sp>
        <p:nvSpPr>
          <p:cNvPr id="17" name="Shape 14"/>
          <p:cNvSpPr/>
          <p:nvPr/>
        </p:nvSpPr>
        <p:spPr bwMode="auto">
          <a:xfrm>
            <a:off x="793790" y="5883950"/>
            <a:ext cx="3679031" cy="1683068"/>
          </a:xfrm>
          <a:prstGeom prst="roundRect">
            <a:avLst>
              <a:gd name="adj" fmla="val 6520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8" name="Shape 15"/>
          <p:cNvSpPr/>
          <p:nvPr/>
        </p:nvSpPr>
        <p:spPr bwMode="auto">
          <a:xfrm>
            <a:off x="770930" y="5883950"/>
            <a:ext cx="91440" cy="1683068"/>
          </a:xfrm>
          <a:prstGeom prst="roundRect">
            <a:avLst>
              <a:gd name="adj" fmla="val 32558"/>
            </a:avLst>
          </a:prstGeom>
          <a:solidFill>
            <a:srgbClr val="E2C2B3"/>
          </a:solidFill>
          <a:ln/>
        </p:spPr>
      </p:sp>
      <p:sp>
        <p:nvSpPr>
          <p:cNvPr id="19" name="Text 16"/>
          <p:cNvSpPr/>
          <p:nvPr/>
        </p:nvSpPr>
        <p:spPr bwMode="auto">
          <a:xfrm>
            <a:off x="1083588" y="6105168"/>
            <a:ext cx="3168015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1660 г. — Оливский мир: Швеция достигла вершины своего могущества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705440" y="0"/>
            <a:ext cx="4924958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626388"/>
            <a:ext cx="7556421" cy="1178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  <a:defRPr/>
            </a:pPr>
            <a:r>
              <a:rPr lang="en-US" sz="37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Предпосылки восстания</a:t>
            </a:r>
            <a:r>
              <a:rPr lang="ru-RU" sz="37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 Б.Хмельницкого</a:t>
            </a:r>
            <a:r>
              <a:rPr lang="en-US" sz="37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 в Беларуси</a:t>
            </a:r>
            <a:endParaRPr lang="en-US" sz="370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793789" y="2087403"/>
            <a:ext cx="3495436" cy="5137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ru-RU" sz="2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1648-1651</a:t>
            </a:r>
            <a:endParaRPr sz="2800" b="1">
              <a:solidFill>
                <a:schemeClr val="bg1"/>
              </a:solidFill>
            </a:endParaRPr>
          </a:p>
        </p:txBody>
      </p:sp>
      <p:sp>
        <p:nvSpPr>
          <p:cNvPr id="5" name="Shape 2"/>
          <p:cNvSpPr/>
          <p:nvPr/>
        </p:nvSpPr>
        <p:spPr bwMode="auto">
          <a:xfrm>
            <a:off x="793790" y="2883932"/>
            <a:ext cx="3683913" cy="1272064"/>
          </a:xfrm>
          <a:prstGeom prst="roundRect">
            <a:avLst>
              <a:gd name="adj" fmla="val 8626"/>
            </a:avLst>
          </a:prstGeom>
          <a:solidFill>
            <a:srgbClr val="403234"/>
          </a:solidFill>
          <a:ln/>
        </p:spPr>
      </p:sp>
      <p:sp>
        <p:nvSpPr>
          <p:cNvPr id="6" name="Shape 3"/>
          <p:cNvSpPr/>
          <p:nvPr/>
        </p:nvSpPr>
        <p:spPr bwMode="auto">
          <a:xfrm>
            <a:off x="793790" y="2861072"/>
            <a:ext cx="3683913" cy="91440"/>
          </a:xfrm>
          <a:prstGeom prst="roundRect">
            <a:avLst>
              <a:gd name="adj" fmla="val 30930"/>
            </a:avLst>
          </a:prstGeom>
          <a:solidFill>
            <a:srgbClr val="E2C2B3"/>
          </a:solidFill>
          <a:ln/>
        </p:spPr>
      </p:sp>
      <p:sp>
        <p:nvSpPr>
          <p:cNvPr id="7" name="Shape 4"/>
          <p:cNvSpPr/>
          <p:nvPr/>
        </p:nvSpPr>
        <p:spPr bwMode="auto">
          <a:xfrm>
            <a:off x="2352913" y="2601158"/>
            <a:ext cx="565547" cy="565547"/>
          </a:xfrm>
          <a:prstGeom prst="roundRect">
            <a:avLst>
              <a:gd name="adj" fmla="val 161684"/>
            </a:avLst>
          </a:prstGeom>
          <a:solidFill>
            <a:srgbClr val="E2C2B3"/>
          </a:solidFill>
          <a:ln/>
        </p:spPr>
      </p:sp>
      <p:sp>
        <p:nvSpPr>
          <p:cNvPr id="9" name="Text 5"/>
          <p:cNvSpPr/>
          <p:nvPr/>
        </p:nvSpPr>
        <p:spPr bwMode="auto">
          <a:xfrm flipH="0" flipV="0">
            <a:off x="1005125" y="3355299"/>
            <a:ext cx="4457892" cy="589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Полонизация</a:t>
            </a:r>
            <a:endParaRPr sz="2800" b="1">
              <a:solidFill>
                <a:srgbClr val="D3C9C5"/>
              </a:solidFill>
              <a:latin typeface="Noto Serif HK Bold"/>
              <a:ea typeface="Noto Serif HK Bold"/>
              <a:cs typeface="Noto Serif HK Bold"/>
            </a:endParaRPr>
          </a:p>
          <a:p>
            <a:pPr marL="0" indent="0" algn="l">
              <a:lnSpc>
                <a:spcPts val="2299"/>
              </a:lnSpc>
              <a:buNone/>
              <a:defRPr/>
            </a:pPr>
            <a:r>
              <a:rPr lang="ru-RU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 и окатоличивание</a:t>
            </a:r>
            <a:r>
              <a:rPr lang="en-US" sz="2800" b="0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 </a:t>
            </a:r>
            <a:endParaRPr lang="en-US" sz="1850"/>
          </a:p>
        </p:txBody>
      </p:sp>
      <p:sp>
        <p:nvSpPr>
          <p:cNvPr id="10" name="Shape 6"/>
          <p:cNvSpPr/>
          <p:nvPr/>
        </p:nvSpPr>
        <p:spPr bwMode="auto">
          <a:xfrm>
            <a:off x="4666178" y="2883932"/>
            <a:ext cx="3684032" cy="1272064"/>
          </a:xfrm>
          <a:prstGeom prst="roundRect">
            <a:avLst>
              <a:gd name="adj" fmla="val 8626"/>
            </a:avLst>
          </a:prstGeom>
          <a:solidFill>
            <a:srgbClr val="403234"/>
          </a:solidFill>
          <a:ln/>
        </p:spPr>
      </p:sp>
      <p:sp>
        <p:nvSpPr>
          <p:cNvPr id="11" name="Shape 7"/>
          <p:cNvSpPr/>
          <p:nvPr/>
        </p:nvSpPr>
        <p:spPr bwMode="auto">
          <a:xfrm>
            <a:off x="4666178" y="2861072"/>
            <a:ext cx="3684032" cy="91440"/>
          </a:xfrm>
          <a:prstGeom prst="roundRect">
            <a:avLst>
              <a:gd name="adj" fmla="val 30930"/>
            </a:avLst>
          </a:prstGeom>
          <a:solidFill>
            <a:srgbClr val="E2C2B3"/>
          </a:solidFill>
          <a:ln/>
        </p:spPr>
      </p:sp>
      <p:sp>
        <p:nvSpPr>
          <p:cNvPr id="12" name="Shape 8"/>
          <p:cNvSpPr/>
          <p:nvPr/>
        </p:nvSpPr>
        <p:spPr bwMode="auto">
          <a:xfrm>
            <a:off x="6225421" y="2601158"/>
            <a:ext cx="565547" cy="565547"/>
          </a:xfrm>
          <a:prstGeom prst="roundRect">
            <a:avLst>
              <a:gd name="adj" fmla="val 161684"/>
            </a:avLst>
          </a:prstGeom>
          <a:solidFill>
            <a:srgbClr val="E2C2B3"/>
          </a:solidFill>
          <a:ln/>
        </p:spPr>
      </p:sp>
      <p:sp>
        <p:nvSpPr>
          <p:cNvPr id="14" name="Text 9"/>
          <p:cNvSpPr/>
          <p:nvPr/>
        </p:nvSpPr>
        <p:spPr bwMode="auto">
          <a:xfrm>
            <a:off x="4877514" y="3355300"/>
            <a:ext cx="3261360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6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Распространение униатства</a:t>
            </a:r>
            <a:endParaRPr lang="en-US" sz="2600"/>
          </a:p>
        </p:txBody>
      </p:sp>
      <p:sp>
        <p:nvSpPr>
          <p:cNvPr id="15" name="Shape 10"/>
          <p:cNvSpPr/>
          <p:nvPr/>
        </p:nvSpPr>
        <p:spPr bwMode="auto">
          <a:xfrm>
            <a:off x="793790" y="4627245"/>
            <a:ext cx="7556421" cy="977384"/>
          </a:xfrm>
          <a:prstGeom prst="roundRect">
            <a:avLst>
              <a:gd name="adj" fmla="val 11227"/>
            </a:avLst>
          </a:prstGeom>
          <a:solidFill>
            <a:srgbClr val="403234"/>
          </a:solidFill>
          <a:ln/>
        </p:spPr>
      </p:sp>
      <p:sp>
        <p:nvSpPr>
          <p:cNvPr id="16" name="Shape 11"/>
          <p:cNvSpPr/>
          <p:nvPr/>
        </p:nvSpPr>
        <p:spPr bwMode="auto">
          <a:xfrm>
            <a:off x="793790" y="4604385"/>
            <a:ext cx="7556421" cy="91440"/>
          </a:xfrm>
          <a:prstGeom prst="roundRect">
            <a:avLst>
              <a:gd name="adj" fmla="val 30930"/>
            </a:avLst>
          </a:prstGeom>
          <a:solidFill>
            <a:srgbClr val="E2C2B3"/>
          </a:solidFill>
          <a:ln/>
        </p:spPr>
      </p:sp>
      <p:sp>
        <p:nvSpPr>
          <p:cNvPr id="17" name="Shape 12"/>
          <p:cNvSpPr/>
          <p:nvPr/>
        </p:nvSpPr>
        <p:spPr bwMode="auto">
          <a:xfrm>
            <a:off x="4289227" y="4344472"/>
            <a:ext cx="565547" cy="565547"/>
          </a:xfrm>
          <a:prstGeom prst="roundRect">
            <a:avLst>
              <a:gd name="adj" fmla="val 161684"/>
            </a:avLst>
          </a:prstGeom>
          <a:solidFill>
            <a:srgbClr val="E2C2B3"/>
          </a:solidFill>
          <a:ln/>
        </p:spPr>
        <p:txBody>
          <a:bodyPr/>
          <a:p>
            <a:pPr>
              <a:defRPr/>
            </a:pPr>
            <a:endParaRPr/>
          </a:p>
        </p:txBody>
      </p:sp>
      <p:sp>
        <p:nvSpPr>
          <p:cNvPr id="19" name="Text 13"/>
          <p:cNvSpPr/>
          <p:nvPr/>
        </p:nvSpPr>
        <p:spPr bwMode="auto">
          <a:xfrm flipH="0" flipV="0">
            <a:off x="1005125" y="5098612"/>
            <a:ext cx="7904653" cy="627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Закрепощение крестьян и рост повинностей</a:t>
            </a:r>
            <a:endParaRPr lang="en-US" sz="2800" b="1">
              <a:solidFill>
                <a:srgbClr val="D3C9C5"/>
              </a:solidFill>
              <a:latin typeface="Noto Serif HK Bold"/>
              <a:ea typeface="Noto Serif HK Bold"/>
              <a:cs typeface="Noto Serif HK Bold"/>
            </a:endParaRPr>
          </a:p>
          <a:p>
            <a:pPr marL="0" indent="0" algn="l">
              <a:lnSpc>
                <a:spcPts val="2299"/>
              </a:lnSpc>
              <a:buNone/>
              <a:defRPr/>
            </a:pPr>
            <a:r>
              <a:rPr lang="ru-RU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Ухудшение положения казаков в РП</a:t>
            </a:r>
            <a:endParaRPr lang="en-US" sz="2800" b="1">
              <a:solidFill>
                <a:srgbClr val="D3C9C5"/>
              </a:solidFill>
              <a:latin typeface="Noto Serif HK Bold"/>
              <a:ea typeface="Noto Serif HK Bold"/>
              <a:cs typeface="Noto Serif HK Bold"/>
            </a:endParaRPr>
          </a:p>
          <a:p>
            <a:pPr marL="0" indent="0" algn="l">
              <a:lnSpc>
                <a:spcPts val="2299"/>
              </a:lnSpc>
              <a:buNone/>
              <a:defRPr/>
            </a:pPr>
            <a:endParaRPr lang="en-US" sz="2800" b="1"/>
          </a:p>
        </p:txBody>
      </p:sp>
      <p:sp>
        <p:nvSpPr>
          <p:cNvPr id="20" name="Text 14"/>
          <p:cNvSpPr/>
          <p:nvPr/>
        </p:nvSpPr>
        <p:spPr bwMode="auto">
          <a:xfrm>
            <a:off x="793789" y="5816678"/>
            <a:ext cx="3159662" cy="301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Первая половина XVII в.:</a:t>
            </a:r>
            <a:endParaRPr sz="2000" b="1">
              <a:solidFill>
                <a:schemeClr val="bg1"/>
              </a:solidFill>
            </a:endParaRPr>
          </a:p>
        </p:txBody>
      </p:sp>
      <p:sp>
        <p:nvSpPr>
          <p:cNvPr id="21" name="Text 15"/>
          <p:cNvSpPr/>
          <p:nvPr/>
        </p:nvSpPr>
        <p:spPr bwMode="auto">
          <a:xfrm flipH="0" flipV="0">
            <a:off x="793789" y="6219264"/>
            <a:ext cx="8765974" cy="1490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1595–1596 гг.: Восстание Северина Наливайко — масштабное казацкое восстание на территории Беларуси</a:t>
            </a:r>
            <a:endParaRPr sz="2000" b="1"/>
          </a:p>
        </p:txBody>
      </p:sp>
      <p:sp>
        <p:nvSpPr>
          <p:cNvPr id="22" name="Text 16"/>
          <p:cNvSpPr/>
          <p:nvPr/>
        </p:nvSpPr>
        <p:spPr bwMode="auto">
          <a:xfrm>
            <a:off x="793790" y="6999803"/>
            <a:ext cx="75564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Казаки как </a:t>
            </a:r>
            <a:r>
              <a:rPr lang="ru-RU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полутюркское-полуславянское</a:t>
            </a: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 православно</a:t>
            </a:r>
            <a:r>
              <a:rPr lang="ru-RU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е служилое сословие</a:t>
            </a:r>
            <a:endParaRPr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718985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266264" y="470646"/>
            <a:ext cx="12002646" cy="7575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818239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05970" y="537882"/>
            <a:ext cx="7455646" cy="5591735"/>
          </a:xfrm>
          <a:prstGeom prst="rect">
            <a:avLst/>
          </a:prstGeom>
        </p:spPr>
      </p:pic>
      <p:pic>
        <p:nvPicPr>
          <p:cNvPr id="6510383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472794" y="156882"/>
            <a:ext cx="5972708" cy="7988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0153676" y="0"/>
            <a:ext cx="4476723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 flipH="0" flipV="0">
            <a:off x="793789" y="324970"/>
            <a:ext cx="5823227" cy="627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  <a:defRPr/>
            </a:pPr>
            <a:r>
              <a:rPr lang="en-US" sz="31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«Показачивание» Беларуси</a:t>
            </a:r>
            <a:endParaRPr lang="en-US" sz="310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793789" y="1086970"/>
            <a:ext cx="7556420" cy="683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22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Ключевые события в виде временной шкалы:</a:t>
            </a:r>
            <a:endParaRPr sz="2200" b="1">
              <a:solidFill>
                <a:schemeClr val="bg1"/>
              </a:solidFill>
            </a:endParaRPr>
          </a:p>
        </p:txBody>
      </p:sp>
      <p:sp>
        <p:nvSpPr>
          <p:cNvPr id="5" name="Shape 2"/>
          <p:cNvSpPr/>
          <p:nvPr/>
        </p:nvSpPr>
        <p:spPr bwMode="auto">
          <a:xfrm>
            <a:off x="912852" y="1948815"/>
            <a:ext cx="22860" cy="5498902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6" name="Shape 3"/>
          <p:cNvSpPr/>
          <p:nvPr/>
        </p:nvSpPr>
        <p:spPr bwMode="auto">
          <a:xfrm>
            <a:off x="889992" y="2115979"/>
            <a:ext cx="317540" cy="22860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7" name="Shape 4"/>
          <p:cNvSpPr/>
          <p:nvPr/>
        </p:nvSpPr>
        <p:spPr bwMode="auto">
          <a:xfrm>
            <a:off x="853321" y="2067877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2C2B3"/>
          </a:solidFill>
          <a:ln/>
        </p:spPr>
      </p:sp>
      <p:sp>
        <p:nvSpPr>
          <p:cNvPr id="8" name="Text 5"/>
          <p:cNvSpPr/>
          <p:nvPr/>
        </p:nvSpPr>
        <p:spPr bwMode="auto">
          <a:xfrm>
            <a:off x="1547931" y="2003346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5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1648 г.</a:t>
            </a:r>
            <a:endParaRPr lang="en-US" sz="1550"/>
          </a:p>
        </p:txBody>
      </p:sp>
      <p:sp>
        <p:nvSpPr>
          <p:cNvPr id="9" name="Text 6"/>
          <p:cNvSpPr/>
          <p:nvPr/>
        </p:nvSpPr>
        <p:spPr bwMode="auto">
          <a:xfrm>
            <a:off x="1547931" y="2346602"/>
            <a:ext cx="6788818" cy="254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Восстание под предводительством Богдана Хмельницкого </a:t>
            </a:r>
            <a:endParaRPr lang="en-US" sz="1800" b="1">
              <a:solidFill>
                <a:schemeClr val="bg1"/>
              </a:solidFill>
              <a:latin typeface="Noto Serif HK"/>
              <a:ea typeface="Noto Serif HK"/>
              <a:cs typeface="Noto Serif HK"/>
            </a:endParaRPr>
          </a:p>
          <a:p>
            <a:pPr marL="0" indent="0" algn="l">
              <a:lnSpc>
                <a:spcPts val="1999"/>
              </a:lnSpc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в Запорожской Сечи</a:t>
            </a:r>
            <a:endParaRPr sz="1800" b="1">
              <a:solidFill>
                <a:schemeClr val="bg1"/>
              </a:solidFill>
            </a:endParaRPr>
          </a:p>
        </p:txBody>
      </p:sp>
      <p:sp>
        <p:nvSpPr>
          <p:cNvPr id="10" name="Shape 7"/>
          <p:cNvSpPr/>
          <p:nvPr/>
        </p:nvSpPr>
        <p:spPr bwMode="auto">
          <a:xfrm>
            <a:off x="889992" y="3085386"/>
            <a:ext cx="317540" cy="22860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11" name="Shape 8"/>
          <p:cNvSpPr/>
          <p:nvPr/>
        </p:nvSpPr>
        <p:spPr bwMode="auto">
          <a:xfrm>
            <a:off x="853321" y="3037284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2C2B3"/>
          </a:solidFill>
          <a:ln/>
        </p:spPr>
      </p:sp>
      <p:sp>
        <p:nvSpPr>
          <p:cNvPr id="12" name="Text 9"/>
          <p:cNvSpPr/>
          <p:nvPr/>
        </p:nvSpPr>
        <p:spPr bwMode="auto">
          <a:xfrm>
            <a:off x="1547931" y="2972752"/>
            <a:ext cx="1333488" cy="248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Лето 1648 г.</a:t>
            </a:r>
            <a:endParaRPr lang="en-US" sz="1800"/>
          </a:p>
        </p:txBody>
      </p:sp>
      <p:sp>
        <p:nvSpPr>
          <p:cNvPr id="13" name="Text 10"/>
          <p:cNvSpPr/>
          <p:nvPr/>
        </p:nvSpPr>
        <p:spPr bwMode="auto">
          <a:xfrm>
            <a:off x="1534471" y="3316009"/>
            <a:ext cx="5460087" cy="254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Казаки при поддержке белорусских повстанцев </a:t>
            </a:r>
            <a:endParaRPr lang="en-US" sz="1800" b="1">
              <a:solidFill>
                <a:schemeClr val="bg1"/>
              </a:solidFill>
              <a:latin typeface="Noto Serif HK"/>
              <a:ea typeface="Noto Serif HK"/>
              <a:cs typeface="Noto Serif HK"/>
            </a:endParaRPr>
          </a:p>
          <a:p>
            <a:pPr marL="0" indent="0" algn="l">
              <a:lnSpc>
                <a:spcPts val="1999"/>
              </a:lnSpc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заняли Гомель, Речицу, Мозырь</a:t>
            </a:r>
            <a:endParaRPr sz="1800" b="1">
              <a:solidFill>
                <a:schemeClr val="bg1"/>
              </a:solidFill>
            </a:endParaRPr>
          </a:p>
        </p:txBody>
      </p:sp>
      <p:sp>
        <p:nvSpPr>
          <p:cNvPr id="14" name="Shape 11"/>
          <p:cNvSpPr/>
          <p:nvPr/>
        </p:nvSpPr>
        <p:spPr bwMode="auto">
          <a:xfrm>
            <a:off x="889992" y="4054793"/>
            <a:ext cx="317540" cy="22860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15" name="Shape 12"/>
          <p:cNvSpPr/>
          <p:nvPr/>
        </p:nvSpPr>
        <p:spPr bwMode="auto">
          <a:xfrm>
            <a:off x="853321" y="4006691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2C2B3"/>
          </a:solidFill>
          <a:ln/>
        </p:spPr>
      </p:sp>
      <p:sp>
        <p:nvSpPr>
          <p:cNvPr id="16" name="Text 13"/>
          <p:cNvSpPr/>
          <p:nvPr/>
        </p:nvSpPr>
        <p:spPr bwMode="auto">
          <a:xfrm>
            <a:off x="1547931" y="3942158"/>
            <a:ext cx="1753290" cy="248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Октябрь 1648 г.</a:t>
            </a:r>
            <a:endParaRPr lang="en-US" sz="1800"/>
          </a:p>
        </p:txBody>
      </p:sp>
      <p:sp>
        <p:nvSpPr>
          <p:cNvPr id="17" name="Text 14"/>
          <p:cNvSpPr/>
          <p:nvPr/>
        </p:nvSpPr>
        <p:spPr bwMode="auto">
          <a:xfrm>
            <a:off x="1547931" y="4285416"/>
            <a:ext cx="7432977" cy="254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Пинское восстание — Полесье под контролем повстанцев</a:t>
            </a:r>
            <a:endParaRPr sz="2000" b="1">
              <a:solidFill>
                <a:schemeClr val="bg1"/>
              </a:solidFill>
            </a:endParaRPr>
          </a:p>
        </p:txBody>
      </p:sp>
      <p:sp>
        <p:nvSpPr>
          <p:cNvPr id="18" name="Shape 15"/>
          <p:cNvSpPr/>
          <p:nvPr/>
        </p:nvSpPr>
        <p:spPr bwMode="auto">
          <a:xfrm>
            <a:off x="889992" y="5024199"/>
            <a:ext cx="317540" cy="22860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19" name="Shape 16"/>
          <p:cNvSpPr/>
          <p:nvPr/>
        </p:nvSpPr>
        <p:spPr bwMode="auto">
          <a:xfrm>
            <a:off x="853321" y="4976098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2C2B3"/>
          </a:solidFill>
          <a:ln/>
        </p:spPr>
      </p:sp>
      <p:sp>
        <p:nvSpPr>
          <p:cNvPr id="20" name="Text 17"/>
          <p:cNvSpPr/>
          <p:nvPr/>
        </p:nvSpPr>
        <p:spPr bwMode="auto">
          <a:xfrm>
            <a:off x="1547931" y="4911565"/>
            <a:ext cx="1644575" cy="248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Январь 1649 г.</a:t>
            </a:r>
            <a:endParaRPr lang="en-US" sz="1800"/>
          </a:p>
        </p:txBody>
      </p:sp>
      <p:sp>
        <p:nvSpPr>
          <p:cNvPr id="21" name="Text 18"/>
          <p:cNvSpPr/>
          <p:nvPr/>
        </p:nvSpPr>
        <p:spPr bwMode="auto">
          <a:xfrm>
            <a:off x="1547931" y="5254822"/>
            <a:ext cx="4660331" cy="254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Контрнаступление Януша Радзивилла — </a:t>
            </a:r>
            <a:endParaRPr lang="en-US" sz="1800" b="1">
              <a:solidFill>
                <a:schemeClr val="bg1"/>
              </a:solidFill>
              <a:latin typeface="Noto Serif HK"/>
              <a:ea typeface="Noto Serif HK"/>
              <a:cs typeface="Noto Serif HK"/>
            </a:endParaRPr>
          </a:p>
          <a:p>
            <a:pPr marL="0" indent="0" algn="l">
              <a:lnSpc>
                <a:spcPts val="1999"/>
              </a:lnSpc>
              <a:buNone/>
              <a:defRPr/>
            </a:pPr>
            <a:r>
              <a:rPr lang="en-US" sz="18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повстанцы вытеснены из Полесья</a:t>
            </a:r>
            <a:endParaRPr sz="1800" b="1">
              <a:solidFill>
                <a:schemeClr val="bg1"/>
              </a:solidFill>
            </a:endParaRPr>
          </a:p>
        </p:txBody>
      </p:sp>
      <p:sp>
        <p:nvSpPr>
          <p:cNvPr id="22" name="Shape 19"/>
          <p:cNvSpPr/>
          <p:nvPr/>
        </p:nvSpPr>
        <p:spPr bwMode="auto">
          <a:xfrm>
            <a:off x="889992" y="5993606"/>
            <a:ext cx="317540" cy="22860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23" name="Shape 20"/>
          <p:cNvSpPr/>
          <p:nvPr/>
        </p:nvSpPr>
        <p:spPr bwMode="auto">
          <a:xfrm>
            <a:off x="853321" y="5945505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2C2B3"/>
          </a:solidFill>
          <a:ln/>
        </p:spPr>
      </p:sp>
      <p:sp>
        <p:nvSpPr>
          <p:cNvPr id="24" name="Text 21"/>
          <p:cNvSpPr/>
          <p:nvPr/>
        </p:nvSpPr>
        <p:spPr bwMode="auto">
          <a:xfrm>
            <a:off x="1547931" y="5880972"/>
            <a:ext cx="1726505" cy="248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31 июля 1649 г.</a:t>
            </a:r>
            <a:endParaRPr lang="en-US" sz="1550"/>
          </a:p>
        </p:txBody>
      </p:sp>
      <p:sp>
        <p:nvSpPr>
          <p:cNvPr id="25" name="Text 22"/>
          <p:cNvSpPr/>
          <p:nvPr/>
        </p:nvSpPr>
        <p:spPr bwMode="auto">
          <a:xfrm>
            <a:off x="1547931" y="6224229"/>
            <a:ext cx="6805924" cy="254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Поражение казаков под Лоевом (Михаил Кричевский)</a:t>
            </a:r>
            <a:endParaRPr sz="2000" b="1">
              <a:solidFill>
                <a:schemeClr val="bg1"/>
              </a:solidFill>
            </a:endParaRPr>
          </a:p>
        </p:txBody>
      </p:sp>
      <p:sp>
        <p:nvSpPr>
          <p:cNvPr id="26" name="Shape 23"/>
          <p:cNvSpPr/>
          <p:nvPr/>
        </p:nvSpPr>
        <p:spPr bwMode="auto">
          <a:xfrm>
            <a:off x="889992" y="6963013"/>
            <a:ext cx="317540" cy="22860"/>
          </a:xfrm>
          <a:prstGeom prst="roundRect">
            <a:avLst>
              <a:gd name="adj" fmla="val 104186"/>
            </a:avLst>
          </a:prstGeom>
          <a:solidFill>
            <a:srgbClr val="786A6C"/>
          </a:solidFill>
          <a:ln/>
        </p:spPr>
      </p:sp>
      <p:sp>
        <p:nvSpPr>
          <p:cNvPr id="27" name="Shape 24"/>
          <p:cNvSpPr/>
          <p:nvPr/>
        </p:nvSpPr>
        <p:spPr bwMode="auto">
          <a:xfrm>
            <a:off x="853321" y="6914912"/>
            <a:ext cx="119063" cy="119063"/>
          </a:xfrm>
          <a:prstGeom prst="roundRect">
            <a:avLst>
              <a:gd name="adj" fmla="val 383998"/>
            </a:avLst>
          </a:prstGeom>
          <a:solidFill>
            <a:srgbClr val="E2C2B3"/>
          </a:solidFill>
          <a:ln/>
        </p:spPr>
      </p:sp>
      <p:sp>
        <p:nvSpPr>
          <p:cNvPr id="28" name="Text 25"/>
          <p:cNvSpPr/>
          <p:nvPr/>
        </p:nvSpPr>
        <p:spPr bwMode="auto">
          <a:xfrm>
            <a:off x="1612912" y="7033974"/>
            <a:ext cx="730851" cy="248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  <a:defRPr/>
            </a:pPr>
            <a:r>
              <a:rPr lang="en-US" sz="1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1649 г.</a:t>
            </a:r>
            <a:endParaRPr lang="en-US" sz="1800"/>
          </a:p>
        </p:txBody>
      </p:sp>
      <p:sp>
        <p:nvSpPr>
          <p:cNvPr id="29" name="Text 26"/>
          <p:cNvSpPr/>
          <p:nvPr/>
        </p:nvSpPr>
        <p:spPr bwMode="auto">
          <a:xfrm>
            <a:off x="793789" y="7447716"/>
            <a:ext cx="5848096" cy="25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Зборовский мир: вывод казаков из Беларуси, </a:t>
            </a:r>
            <a:endParaRPr lang="en-US" sz="2000" b="1">
              <a:solidFill>
                <a:schemeClr val="bg1"/>
              </a:solidFill>
              <a:latin typeface="Noto Serif HK"/>
              <a:ea typeface="Noto Serif HK"/>
              <a:cs typeface="Noto Serif HK"/>
            </a:endParaRPr>
          </a:p>
          <a:p>
            <a:pPr marL="0" indent="0" algn="l">
              <a:lnSpc>
                <a:spcPts val="1999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казацкая автономия в Украине</a:t>
            </a:r>
            <a:endParaRPr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2278737"/>
            <a:ext cx="56048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План изучения темы</a:t>
            </a:r>
            <a:endParaRPr lang="en-US" sz="3900"/>
          </a:p>
        </p:txBody>
      </p:sp>
      <p:sp>
        <p:nvSpPr>
          <p:cNvPr id="3" name="Text 1"/>
          <p:cNvSpPr/>
          <p:nvPr/>
        </p:nvSpPr>
        <p:spPr bwMode="auto">
          <a:xfrm>
            <a:off x="793790" y="329565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D3C9C5"/>
                </a:solidFill>
                <a:latin typeface="Noto Serif HK Light"/>
                <a:ea typeface="Noto Serif HK Light"/>
                <a:cs typeface="Noto Serif HK Light"/>
              </a:rPr>
              <a:t>01</a:t>
            </a:r>
            <a:endParaRPr lang="en-US" sz="1550"/>
          </a:p>
        </p:txBody>
      </p:sp>
      <p:sp>
        <p:nvSpPr>
          <p:cNvPr id="4" name="Shape 2"/>
          <p:cNvSpPr/>
          <p:nvPr/>
        </p:nvSpPr>
        <p:spPr bwMode="auto">
          <a:xfrm>
            <a:off x="793790" y="3609975"/>
            <a:ext cx="6422231" cy="2286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793790" y="3754874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6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Ливонская война 1558–1583 гг. и её последствия</a:t>
            </a:r>
            <a:endParaRPr lang="en-US" sz="2600"/>
          </a:p>
        </p:txBody>
      </p:sp>
      <p:sp>
        <p:nvSpPr>
          <p:cNvPr id="6" name="Text 4"/>
          <p:cNvSpPr/>
          <p:nvPr/>
        </p:nvSpPr>
        <p:spPr bwMode="auto">
          <a:xfrm>
            <a:off x="7414379" y="329565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D3C9C5"/>
                </a:solidFill>
                <a:latin typeface="Noto Serif HK Light"/>
                <a:ea typeface="Noto Serif HK Light"/>
                <a:cs typeface="Noto Serif HK Light"/>
              </a:rPr>
              <a:t>02</a:t>
            </a:r>
            <a:endParaRPr lang="en-US" sz="1550"/>
          </a:p>
        </p:txBody>
      </p:sp>
      <p:sp>
        <p:nvSpPr>
          <p:cNvPr id="7" name="Shape 5"/>
          <p:cNvSpPr/>
          <p:nvPr/>
        </p:nvSpPr>
        <p:spPr bwMode="auto">
          <a:xfrm>
            <a:off x="7414379" y="3609975"/>
            <a:ext cx="6422231" cy="2286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8" name="Text 6"/>
          <p:cNvSpPr/>
          <p:nvPr/>
        </p:nvSpPr>
        <p:spPr bwMode="auto">
          <a:xfrm>
            <a:off x="7414379" y="3754874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6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Военные конфликты Речи Посполитой с Россией в XVII в.</a:t>
            </a:r>
            <a:endParaRPr lang="en-US" sz="2600"/>
          </a:p>
        </p:txBody>
      </p:sp>
      <p:sp>
        <p:nvSpPr>
          <p:cNvPr id="9" name="Text 7"/>
          <p:cNvSpPr/>
          <p:nvPr/>
        </p:nvSpPr>
        <p:spPr bwMode="auto">
          <a:xfrm>
            <a:off x="793790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D3C9C5"/>
                </a:solidFill>
                <a:latin typeface="Noto Serif HK Light"/>
                <a:ea typeface="Noto Serif HK Light"/>
                <a:cs typeface="Noto Serif HK Light"/>
              </a:rPr>
              <a:t>03</a:t>
            </a:r>
            <a:endParaRPr lang="en-US" sz="1550"/>
          </a:p>
        </p:txBody>
      </p:sp>
      <p:sp>
        <p:nvSpPr>
          <p:cNvPr id="10" name="Shape 8"/>
          <p:cNvSpPr/>
          <p:nvPr/>
        </p:nvSpPr>
        <p:spPr bwMode="auto">
          <a:xfrm>
            <a:off x="793790" y="5036701"/>
            <a:ext cx="6422231" cy="2286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1" name="Text 9"/>
          <p:cNvSpPr/>
          <p:nvPr/>
        </p:nvSpPr>
        <p:spPr bwMode="auto">
          <a:xfrm>
            <a:off x="793790" y="5181600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Казацко-крестьянская война на территории Беларуси</a:t>
            </a:r>
            <a:endParaRPr lang="en-US" sz="2400"/>
          </a:p>
        </p:txBody>
      </p:sp>
      <p:sp>
        <p:nvSpPr>
          <p:cNvPr id="12" name="Text 10"/>
          <p:cNvSpPr/>
          <p:nvPr/>
        </p:nvSpPr>
        <p:spPr bwMode="auto">
          <a:xfrm>
            <a:off x="7414379" y="472237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1550">
                <a:solidFill>
                  <a:srgbClr val="D3C9C5"/>
                </a:solidFill>
                <a:latin typeface="Noto Serif HK Light"/>
                <a:ea typeface="Noto Serif HK Light"/>
                <a:cs typeface="Noto Serif HK Light"/>
              </a:rPr>
              <a:t>04</a:t>
            </a:r>
            <a:endParaRPr lang="en-US" sz="1550"/>
          </a:p>
        </p:txBody>
      </p:sp>
      <p:sp>
        <p:nvSpPr>
          <p:cNvPr id="13" name="Shape 11"/>
          <p:cNvSpPr/>
          <p:nvPr/>
        </p:nvSpPr>
        <p:spPr bwMode="auto">
          <a:xfrm>
            <a:off x="7414379" y="5036701"/>
            <a:ext cx="6422231" cy="2286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 bwMode="auto">
          <a:xfrm>
            <a:off x="7414379" y="5181600"/>
            <a:ext cx="642223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6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Общие итоги и последствия для белорусских земель</a:t>
            </a:r>
            <a:endParaRPr sz="2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9912209" name=""/>
          <p:cNvSpPr txBox="1"/>
          <p:nvPr/>
        </p:nvSpPr>
        <p:spPr bwMode="auto">
          <a:xfrm flipH="0" flipV="0">
            <a:off x="987264" y="493058"/>
            <a:ext cx="12665958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solidFill>
                  <a:schemeClr val="bg1"/>
                </a:solidFill>
              </a:rPr>
              <a:t>Вторая битва под Лоевом 1651</a:t>
            </a:r>
            <a:r>
              <a:rPr lang="ru-RU" sz="3600" b="1">
                <a:solidFill>
                  <a:schemeClr val="bg1"/>
                </a:solidFill>
              </a:rPr>
              <a:t>-поражение казаков</a:t>
            </a:r>
            <a:endParaRPr lang="ru-RU" sz="36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3600" b="1">
                <a:solidFill>
                  <a:schemeClr val="bg1"/>
                </a:solidFill>
              </a:rPr>
              <a:t>Белоцерковский мир 1651</a:t>
            </a:r>
            <a:r>
              <a:rPr lang="ru-RU" sz="3600" b="1">
                <a:solidFill>
                  <a:schemeClr val="bg1"/>
                </a:solidFill>
              </a:rPr>
              <a:t>. Условия:</a:t>
            </a:r>
            <a:endParaRPr sz="3600" b="1">
              <a:solidFill>
                <a:schemeClr val="bg1"/>
              </a:solidFill>
            </a:endParaRPr>
          </a:p>
        </p:txBody>
      </p:sp>
      <p:pic>
        <p:nvPicPr>
          <p:cNvPr id="136885142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826558" y="1848970"/>
            <a:ext cx="10523470" cy="6249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012788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71794" y="2490477"/>
            <a:ext cx="11295529" cy="5488110"/>
          </a:xfrm>
          <a:prstGeom prst="rect">
            <a:avLst/>
          </a:prstGeom>
        </p:spPr>
      </p:pic>
      <p:sp>
        <p:nvSpPr>
          <p:cNvPr id="2071078340" name=""/>
          <p:cNvSpPr txBox="1"/>
          <p:nvPr/>
        </p:nvSpPr>
        <p:spPr bwMode="auto">
          <a:xfrm flipH="0" flipV="0">
            <a:off x="785558" y="560293"/>
            <a:ext cx="11760046" cy="173739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 sz="3600" b="1">
                <a:solidFill>
                  <a:schemeClr val="bg1"/>
                </a:solidFill>
              </a:rPr>
              <a:t>ПЕРЕЯСЛАВСКАЯ РАДА 1654-Обращение запорожского казачества к Михаилу Романову о включении в Российское царство</a:t>
            </a:r>
            <a:endParaRPr sz="2400" b="1">
              <a:solidFill>
                <a:schemeClr val="bg1"/>
              </a:solidFill>
            </a:endParaRPr>
          </a:p>
        </p:txBody>
      </p:sp>
      <p:sp>
        <p:nvSpPr>
          <p:cNvPr id="303960046" name=""/>
          <p:cNvSpPr txBox="1"/>
          <p:nvPr/>
        </p:nvSpPr>
        <p:spPr bwMode="auto">
          <a:xfrm flipH="0" flipV="0">
            <a:off x="12069882" y="2566146"/>
            <a:ext cx="2142483" cy="14630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>
                <a:solidFill>
                  <a:schemeClr val="bg1"/>
                </a:solidFill>
              </a:rPr>
              <a:t>М.Хмелько. «Навеки с Москвой , навеки с русским народом...»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787102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13764" y="212911"/>
            <a:ext cx="7290486" cy="3429000"/>
          </a:xfrm>
          <a:prstGeom prst="rect">
            <a:avLst/>
          </a:prstGeom>
        </p:spPr>
      </p:pic>
      <p:pic>
        <p:nvPicPr>
          <p:cNvPr id="100148523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388499" y="3572936"/>
            <a:ext cx="7777485" cy="437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4730029" cy="82319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 flipH="0" flipV="0">
            <a:off x="5099823" y="544710"/>
            <a:ext cx="8738215" cy="117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  <a:defRPr/>
            </a:pPr>
            <a:r>
              <a:rPr lang="en-US" sz="37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Переяславская рада и новый этап</a:t>
            </a:r>
            <a:endParaRPr lang="en-US" sz="3700"/>
          </a:p>
        </p:txBody>
      </p:sp>
      <p:sp>
        <p:nvSpPr>
          <p:cNvPr id="4" name="Text 1"/>
          <p:cNvSpPr/>
          <p:nvPr/>
        </p:nvSpPr>
        <p:spPr bwMode="auto">
          <a:xfrm>
            <a:off x="6067781" y="1419938"/>
            <a:ext cx="3367671" cy="301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  <a:defRPr/>
            </a:pPr>
            <a:r>
              <a:rPr lang="en-US" sz="2600" b="1">
                <a:solidFill>
                  <a:srgbClr val="FFFF00"/>
                </a:solidFill>
                <a:latin typeface="Noto Serif HK"/>
                <a:ea typeface="Noto Serif HK"/>
                <a:cs typeface="Noto Serif HK"/>
              </a:rPr>
              <a:t>Ключевые события:</a:t>
            </a:r>
            <a:endParaRPr sz="2600" b="1">
              <a:solidFill>
                <a:srgbClr val="FFFF00"/>
              </a:solidFill>
            </a:endParaRPr>
          </a:p>
        </p:txBody>
      </p:sp>
      <p:sp>
        <p:nvSpPr>
          <p:cNvPr id="5" name="Shape 2"/>
          <p:cNvSpPr/>
          <p:nvPr/>
        </p:nvSpPr>
        <p:spPr bwMode="auto">
          <a:xfrm>
            <a:off x="6278761" y="2516148"/>
            <a:ext cx="3685579" cy="1598295"/>
          </a:xfrm>
          <a:prstGeom prst="roundRect">
            <a:avLst>
              <a:gd name="adj" fmla="val 6865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6" name="Shape 3"/>
          <p:cNvSpPr/>
          <p:nvPr/>
        </p:nvSpPr>
        <p:spPr bwMode="auto">
          <a:xfrm>
            <a:off x="6255901" y="2516148"/>
            <a:ext cx="91440" cy="1598295"/>
          </a:xfrm>
          <a:prstGeom prst="roundRect">
            <a:avLst>
              <a:gd name="adj" fmla="val 30873"/>
            </a:avLst>
          </a:prstGeom>
          <a:solidFill>
            <a:srgbClr val="E2C2B3"/>
          </a:solidFill>
          <a:ln/>
        </p:spPr>
      </p:sp>
      <p:sp>
        <p:nvSpPr>
          <p:cNvPr id="7" name="Text 4"/>
          <p:cNvSpPr/>
          <p:nvPr/>
        </p:nvSpPr>
        <p:spPr bwMode="auto">
          <a:xfrm>
            <a:off x="6558320" y="2727127"/>
            <a:ext cx="3195042" cy="882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1652–1653 гг.: Хмельницкий обратился к России за помощью</a:t>
            </a:r>
            <a:endParaRPr lang="en-US" sz="2400"/>
          </a:p>
        </p:txBody>
      </p:sp>
      <p:sp>
        <p:nvSpPr>
          <p:cNvPr id="8" name="Shape 5"/>
          <p:cNvSpPr/>
          <p:nvPr/>
        </p:nvSpPr>
        <p:spPr bwMode="auto">
          <a:xfrm>
            <a:off x="10152459" y="2516148"/>
            <a:ext cx="3685579" cy="1598295"/>
          </a:xfrm>
          <a:prstGeom prst="roundRect">
            <a:avLst>
              <a:gd name="adj" fmla="val 6865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 bwMode="auto">
          <a:xfrm>
            <a:off x="10129599" y="2516148"/>
            <a:ext cx="91440" cy="1598295"/>
          </a:xfrm>
          <a:prstGeom prst="roundRect">
            <a:avLst>
              <a:gd name="adj" fmla="val 30873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 bwMode="auto">
          <a:xfrm flipH="0" flipV="0">
            <a:off x="10432017" y="2727126"/>
            <a:ext cx="3509246" cy="117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1654 г. — Переяславская рада: принятие казаков в российское подданство</a:t>
            </a:r>
            <a:endParaRPr lang="en-US" sz="2200"/>
          </a:p>
        </p:txBody>
      </p:sp>
      <p:sp>
        <p:nvSpPr>
          <p:cNvPr id="11" name="Shape 8"/>
          <p:cNvSpPr/>
          <p:nvPr/>
        </p:nvSpPr>
        <p:spPr bwMode="auto">
          <a:xfrm flipH="0" flipV="0">
            <a:off x="6177907" y="4114442"/>
            <a:ext cx="3841297" cy="1974531"/>
          </a:xfrm>
          <a:prstGeom prst="roundRect">
            <a:avLst>
              <a:gd name="adj" fmla="val 6865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2" name="Shape 9"/>
          <p:cNvSpPr/>
          <p:nvPr/>
        </p:nvSpPr>
        <p:spPr bwMode="auto">
          <a:xfrm>
            <a:off x="6255901" y="4302562"/>
            <a:ext cx="91440" cy="1598295"/>
          </a:xfrm>
          <a:prstGeom prst="roundRect">
            <a:avLst>
              <a:gd name="adj" fmla="val 30873"/>
            </a:avLst>
          </a:prstGeom>
          <a:solidFill>
            <a:srgbClr val="E2C2B3"/>
          </a:solidFill>
          <a:ln/>
        </p:spPr>
      </p:sp>
      <p:sp>
        <p:nvSpPr>
          <p:cNvPr id="13" name="Text 10"/>
          <p:cNvSpPr/>
          <p:nvPr/>
        </p:nvSpPr>
        <p:spPr bwMode="auto">
          <a:xfrm>
            <a:off x="6558320" y="4513540"/>
            <a:ext cx="3195042" cy="117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Лето 1655 г.: Под контролем России — почти вся Беларусь, включая Вильно</a:t>
            </a:r>
            <a:endParaRPr lang="en-US" sz="2400"/>
          </a:p>
        </p:txBody>
      </p:sp>
      <p:sp>
        <p:nvSpPr>
          <p:cNvPr id="14" name="Shape 11"/>
          <p:cNvSpPr/>
          <p:nvPr/>
        </p:nvSpPr>
        <p:spPr bwMode="auto">
          <a:xfrm>
            <a:off x="10152459" y="4302562"/>
            <a:ext cx="3685579" cy="1598295"/>
          </a:xfrm>
          <a:prstGeom prst="roundRect">
            <a:avLst>
              <a:gd name="adj" fmla="val 6865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5" name="Shape 12"/>
          <p:cNvSpPr/>
          <p:nvPr/>
        </p:nvSpPr>
        <p:spPr bwMode="auto">
          <a:xfrm>
            <a:off x="10129599" y="4302562"/>
            <a:ext cx="91440" cy="1598295"/>
          </a:xfrm>
          <a:prstGeom prst="roundRect">
            <a:avLst>
              <a:gd name="adj" fmla="val 30873"/>
            </a:avLst>
          </a:prstGeom>
          <a:solidFill>
            <a:srgbClr val="E2C2B3"/>
          </a:solidFill>
          <a:ln/>
        </p:spPr>
      </p:sp>
      <p:sp>
        <p:nvSpPr>
          <p:cNvPr id="16" name="Text 13"/>
          <p:cNvSpPr/>
          <p:nvPr/>
        </p:nvSpPr>
        <p:spPr bwMode="auto">
          <a:xfrm flipH="0" flipV="0">
            <a:off x="10299352" y="4513539"/>
            <a:ext cx="3327706" cy="8822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Украинские казаки овладели юго-восточной Беларусью</a:t>
            </a:r>
            <a:endParaRPr lang="en-US" sz="2400"/>
          </a:p>
        </p:txBody>
      </p:sp>
      <p:sp>
        <p:nvSpPr>
          <p:cNvPr id="17" name="Shape 14"/>
          <p:cNvSpPr/>
          <p:nvPr/>
        </p:nvSpPr>
        <p:spPr bwMode="auto">
          <a:xfrm>
            <a:off x="6278761" y="6088975"/>
            <a:ext cx="3685579" cy="1598295"/>
          </a:xfrm>
          <a:prstGeom prst="roundRect">
            <a:avLst>
              <a:gd name="adj" fmla="val 6865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8" name="Shape 15"/>
          <p:cNvSpPr/>
          <p:nvPr/>
        </p:nvSpPr>
        <p:spPr bwMode="auto">
          <a:xfrm>
            <a:off x="6255901" y="6088975"/>
            <a:ext cx="91440" cy="1598295"/>
          </a:xfrm>
          <a:prstGeom prst="roundRect">
            <a:avLst>
              <a:gd name="adj" fmla="val 30873"/>
            </a:avLst>
          </a:prstGeom>
          <a:solidFill>
            <a:srgbClr val="E2C2B3"/>
          </a:solidFill>
          <a:ln/>
        </p:spPr>
      </p:sp>
      <p:sp>
        <p:nvSpPr>
          <p:cNvPr id="19" name="Text 16"/>
          <p:cNvSpPr/>
          <p:nvPr/>
        </p:nvSpPr>
        <p:spPr bwMode="auto">
          <a:xfrm flipH="0" flipV="0">
            <a:off x="6558319" y="6299953"/>
            <a:ext cx="3662718" cy="117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Показачивание: создание Белорусского казацкого полка в Поднепровье</a:t>
            </a:r>
            <a:endParaRPr lang="en-US"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8590198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4470" y="246529"/>
            <a:ext cx="14337696" cy="3709146"/>
          </a:xfrm>
          <a:prstGeom prst="rect">
            <a:avLst/>
          </a:prstGeom>
        </p:spPr>
      </p:pic>
      <p:pic>
        <p:nvPicPr>
          <p:cNvPr id="6110453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9441" y="4280646"/>
            <a:ext cx="10893264" cy="384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 bwMode="auto">
          <a:xfrm>
            <a:off x="793790" y="689610"/>
            <a:ext cx="7556421" cy="1054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  <a:defRPr/>
            </a:pPr>
            <a:r>
              <a:rPr lang="en-US" sz="33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Андрусовское перемирие и Вечный мир</a:t>
            </a:r>
            <a:endParaRPr lang="en-US" sz="330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793789" y="1743788"/>
            <a:ext cx="3108629" cy="685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r>
              <a:rPr lang="en-US" sz="24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Ключевые события:</a:t>
            </a:r>
            <a:endParaRPr lang="en-US" sz="2400"/>
          </a:p>
        </p:txBody>
      </p:sp>
      <p:sp>
        <p:nvSpPr>
          <p:cNvPr id="5" name="Shape 2"/>
          <p:cNvSpPr/>
          <p:nvPr/>
        </p:nvSpPr>
        <p:spPr bwMode="auto">
          <a:xfrm>
            <a:off x="793790" y="2711410"/>
            <a:ext cx="84296" cy="84296"/>
          </a:xfrm>
          <a:prstGeom prst="roundRect">
            <a:avLst>
              <a:gd name="adj" fmla="val 542374"/>
            </a:avLst>
          </a:prstGeom>
          <a:solidFill>
            <a:srgbClr val="E2C2B3"/>
          </a:solidFill>
          <a:ln/>
        </p:spPr>
      </p:sp>
      <p:sp>
        <p:nvSpPr>
          <p:cNvPr id="6" name="Text 3"/>
          <p:cNvSpPr/>
          <p:nvPr/>
        </p:nvSpPr>
        <p:spPr bwMode="auto">
          <a:xfrm flipH="0" flipV="0">
            <a:off x="419148" y="2255877"/>
            <a:ext cx="3483270" cy="8053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1657 г.:</a:t>
            </a:r>
            <a:r>
              <a:rPr lang="en-US" sz="20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 Смерть Хмельницкого — раскол казацкой Украины</a:t>
            </a:r>
            <a:endParaRPr lang="en-US" sz="2000"/>
          </a:p>
        </p:txBody>
      </p:sp>
      <p:sp>
        <p:nvSpPr>
          <p:cNvPr id="7" name="Shape 4"/>
          <p:cNvSpPr/>
          <p:nvPr/>
        </p:nvSpPr>
        <p:spPr bwMode="auto">
          <a:xfrm>
            <a:off x="793790" y="3588544"/>
            <a:ext cx="84296" cy="84296"/>
          </a:xfrm>
          <a:prstGeom prst="roundRect">
            <a:avLst>
              <a:gd name="adj" fmla="val 542374"/>
            </a:avLst>
          </a:prstGeom>
          <a:solidFill>
            <a:srgbClr val="E2C2B3"/>
          </a:solidFill>
          <a:ln/>
        </p:spPr>
      </p:sp>
      <p:sp>
        <p:nvSpPr>
          <p:cNvPr id="8" name="Text 5"/>
          <p:cNvSpPr/>
          <p:nvPr/>
        </p:nvSpPr>
        <p:spPr bwMode="auto">
          <a:xfrm>
            <a:off x="419148" y="3402925"/>
            <a:ext cx="3319582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18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Война превратилась в затяжной конфликт на территории Беларуси</a:t>
            </a:r>
            <a:endParaRPr sz="1800" b="1"/>
          </a:p>
        </p:txBody>
      </p:sp>
      <p:sp>
        <p:nvSpPr>
          <p:cNvPr id="9" name="Shape 6"/>
          <p:cNvSpPr/>
          <p:nvPr/>
        </p:nvSpPr>
        <p:spPr bwMode="auto">
          <a:xfrm>
            <a:off x="793790" y="4465677"/>
            <a:ext cx="84296" cy="84296"/>
          </a:xfrm>
          <a:prstGeom prst="roundRect">
            <a:avLst>
              <a:gd name="adj" fmla="val 542374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 bwMode="auto">
          <a:xfrm>
            <a:off x="793789" y="5392663"/>
            <a:ext cx="5474242" cy="270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  <a:defRPr/>
            </a:pPr>
            <a:r>
              <a:rPr lang="en-US" sz="2400" b="1">
                <a:solidFill>
                  <a:srgbClr val="FFFF00"/>
                </a:solidFill>
                <a:latin typeface="Noto Serif HK"/>
                <a:ea typeface="Noto Serif HK"/>
                <a:cs typeface="Noto Serif HK"/>
              </a:rPr>
              <a:t>1667 г. — Андрусовское перемирие:</a:t>
            </a:r>
            <a:endParaRPr lang="en-US" sz="1300"/>
          </a:p>
        </p:txBody>
      </p:sp>
      <p:sp>
        <p:nvSpPr>
          <p:cNvPr id="11" name="Text 8"/>
          <p:cNvSpPr/>
          <p:nvPr/>
        </p:nvSpPr>
        <p:spPr bwMode="auto">
          <a:xfrm flipH="0" flipV="0">
            <a:off x="793789" y="5747146"/>
            <a:ext cx="6390327" cy="809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14999"/>
              </a:lnSpc>
              <a:buSzPct val="100000"/>
              <a:buChar char="•"/>
              <a:defRPr/>
            </a:pPr>
            <a:r>
              <a:rPr lang="en-US" sz="22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Смоленщина, Стародубщина, Левобережная Украина — за Россией</a:t>
            </a:r>
            <a:endParaRPr sz="1600" b="1"/>
          </a:p>
        </p:txBody>
      </p:sp>
      <p:sp>
        <p:nvSpPr>
          <p:cNvPr id="12" name="Text 9"/>
          <p:cNvSpPr/>
          <p:nvPr/>
        </p:nvSpPr>
        <p:spPr bwMode="auto">
          <a:xfrm flipH="0" flipV="0">
            <a:off x="793789" y="6739091"/>
            <a:ext cx="5474242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14999"/>
              </a:lnSpc>
              <a:buSzPct val="100000"/>
              <a:buChar char="•"/>
              <a:defRPr/>
            </a:pPr>
            <a:r>
              <a:rPr lang="en-US" sz="22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Белорусское Подвинье и Поднепровье — за ВКЛ</a:t>
            </a:r>
            <a:endParaRPr sz="2200" b="1"/>
          </a:p>
        </p:txBody>
      </p:sp>
      <p:sp>
        <p:nvSpPr>
          <p:cNvPr id="14" name="Text 11"/>
          <p:cNvSpPr/>
          <p:nvPr/>
        </p:nvSpPr>
        <p:spPr bwMode="auto">
          <a:xfrm flipH="0" flipV="0">
            <a:off x="7479348" y="5330224"/>
            <a:ext cx="5464592" cy="2200128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800" b="1">
                <a:solidFill>
                  <a:srgbClr val="FFFF00"/>
                </a:solidFill>
                <a:latin typeface="Noto Serif HK"/>
                <a:ea typeface="Noto Serif HK"/>
                <a:cs typeface="Noto Serif HK"/>
              </a:rPr>
              <a:t>1686 г. — Вечный мир:</a:t>
            </a:r>
            <a:r>
              <a:rPr lang="en-US" sz="2800" b="1">
                <a:solidFill>
                  <a:srgbClr val="FFFF00"/>
                </a:solidFill>
                <a:latin typeface="Noto Serif HK"/>
                <a:ea typeface="Noto Serif HK"/>
                <a:cs typeface="Noto Serif HK"/>
              </a:rPr>
              <a:t> окончательное утверждение итогов, передача Киева России</a:t>
            </a:r>
            <a:endParaRPr sz="2800" b="1">
              <a:solidFill>
                <a:srgbClr val="FFFF00"/>
              </a:solidFill>
            </a:endParaRPr>
          </a:p>
        </p:txBody>
      </p:sp>
      <p:sp>
        <p:nvSpPr>
          <p:cNvPr id="15" name="Text 12"/>
          <p:cNvSpPr/>
          <p:nvPr/>
        </p:nvSpPr>
        <p:spPr bwMode="auto">
          <a:xfrm>
            <a:off x="4785359" y="2165389"/>
            <a:ext cx="2279697" cy="263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r>
              <a:rPr lang="en-US" sz="26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Последствия:</a:t>
            </a:r>
            <a:endParaRPr lang="en-US" sz="2600"/>
          </a:p>
        </p:txBody>
      </p:sp>
      <p:sp>
        <p:nvSpPr>
          <p:cNvPr id="16" name="Text 13"/>
          <p:cNvSpPr/>
          <p:nvPr/>
        </p:nvSpPr>
        <p:spPr bwMode="auto">
          <a:xfrm>
            <a:off x="5054301" y="3061275"/>
            <a:ext cx="4084838" cy="270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Белорусские земли в руинах</a:t>
            </a:r>
            <a:endParaRPr lang="en-US" sz="2200"/>
          </a:p>
        </p:txBody>
      </p:sp>
      <p:sp>
        <p:nvSpPr>
          <p:cNvPr id="17" name="Text 14"/>
          <p:cNvSpPr/>
          <p:nvPr/>
        </p:nvSpPr>
        <p:spPr bwMode="auto">
          <a:xfrm>
            <a:off x="5054301" y="3495793"/>
            <a:ext cx="2710811" cy="270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0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Экономика в упадке</a:t>
            </a:r>
            <a:endParaRPr lang="en-US" sz="2000"/>
          </a:p>
        </p:txBody>
      </p:sp>
      <p:sp>
        <p:nvSpPr>
          <p:cNvPr id="18" name="Text 15"/>
          <p:cNvSpPr/>
          <p:nvPr/>
        </p:nvSpPr>
        <p:spPr bwMode="auto">
          <a:xfrm flipH="0" flipV="0">
            <a:off x="5132742" y="4035622"/>
            <a:ext cx="3572469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Численность населения сократилась вдвое</a:t>
            </a:r>
            <a:endParaRPr lang="en-US"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6280190" y="966311"/>
            <a:ext cx="7267099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  <a:defRPr/>
            </a:pPr>
            <a:r>
              <a:rPr lang="en-US" sz="37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Итоги столетия конфликтов</a:t>
            </a:r>
            <a:endParaRPr lang="en-US" sz="3700"/>
          </a:p>
        </p:txBody>
      </p:sp>
      <p:sp>
        <p:nvSpPr>
          <p:cNvPr id="4" name="Shape 1"/>
          <p:cNvSpPr/>
          <p:nvPr/>
        </p:nvSpPr>
        <p:spPr bwMode="auto">
          <a:xfrm>
            <a:off x="6280190" y="1838206"/>
            <a:ext cx="3683913" cy="3368993"/>
          </a:xfrm>
          <a:prstGeom prst="roundRect">
            <a:avLst>
              <a:gd name="adj" fmla="val 839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5" name="Text 2"/>
          <p:cNvSpPr/>
          <p:nvPr/>
        </p:nvSpPr>
        <p:spPr bwMode="auto">
          <a:xfrm>
            <a:off x="6491526" y="2049542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18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Экономические:</a:t>
            </a:r>
            <a:endParaRPr lang="en-US" sz="1850"/>
          </a:p>
        </p:txBody>
      </p:sp>
      <p:sp>
        <p:nvSpPr>
          <p:cNvPr id="6" name="Text 3"/>
          <p:cNvSpPr/>
          <p:nvPr/>
        </p:nvSpPr>
        <p:spPr bwMode="auto">
          <a:xfrm>
            <a:off x="6491526" y="2457331"/>
            <a:ext cx="326124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Полная разруха городов (Берестье, Пинск, Мозырь)</a:t>
            </a:r>
            <a:endParaRPr lang="en-US" sz="1450"/>
          </a:p>
        </p:txBody>
      </p:sp>
      <p:sp>
        <p:nvSpPr>
          <p:cNvPr id="7" name="Text 4"/>
          <p:cNvSpPr/>
          <p:nvPr/>
        </p:nvSpPr>
        <p:spPr bwMode="auto">
          <a:xfrm>
            <a:off x="6491526" y="3126700"/>
            <a:ext cx="3261241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Кризис хозяйства</a:t>
            </a:r>
            <a:endParaRPr lang="en-US" sz="1450"/>
          </a:p>
        </p:txBody>
      </p:sp>
      <p:sp>
        <p:nvSpPr>
          <p:cNvPr id="8" name="Text 5"/>
          <p:cNvSpPr/>
          <p:nvPr/>
        </p:nvSpPr>
        <p:spPr bwMode="auto">
          <a:xfrm>
            <a:off x="6491526" y="3494365"/>
            <a:ext cx="3261241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Сокращение населения в 2 раза (особенно Поднепровье, Подвинье)</a:t>
            </a:r>
            <a:endParaRPr lang="en-US" sz="1450"/>
          </a:p>
        </p:txBody>
      </p:sp>
      <p:sp>
        <p:nvSpPr>
          <p:cNvPr id="9" name="Shape 6"/>
          <p:cNvSpPr/>
          <p:nvPr/>
        </p:nvSpPr>
        <p:spPr bwMode="auto">
          <a:xfrm>
            <a:off x="10152578" y="1838206"/>
            <a:ext cx="3684032" cy="3368993"/>
          </a:xfrm>
          <a:prstGeom prst="roundRect">
            <a:avLst>
              <a:gd name="adj" fmla="val 839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0" name="Text 7"/>
          <p:cNvSpPr/>
          <p:nvPr/>
        </p:nvSpPr>
        <p:spPr bwMode="auto">
          <a:xfrm>
            <a:off x="10363914" y="2049542"/>
            <a:ext cx="3261360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18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Культурно-политические:</a:t>
            </a:r>
            <a:endParaRPr lang="en-US" sz="1850"/>
          </a:p>
        </p:txBody>
      </p:sp>
      <p:sp>
        <p:nvSpPr>
          <p:cNvPr id="11" name="Text 8"/>
          <p:cNvSpPr/>
          <p:nvPr/>
        </p:nvSpPr>
        <p:spPr bwMode="auto">
          <a:xfrm>
            <a:off x="10363914" y="2752011"/>
            <a:ext cx="3261360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Усиление полонизации среди шляхты, мещанства, униатского духовенства</a:t>
            </a:r>
            <a:endParaRPr lang="en-US" sz="1450"/>
          </a:p>
        </p:txBody>
      </p:sp>
      <p:sp>
        <p:nvSpPr>
          <p:cNvPr id="12" name="Text 9"/>
          <p:cNvSpPr/>
          <p:nvPr/>
        </p:nvSpPr>
        <p:spPr bwMode="auto">
          <a:xfrm>
            <a:off x="10363914" y="3723084"/>
            <a:ext cx="3261360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Проникновение польской культуры во все сферы жизни</a:t>
            </a:r>
            <a:endParaRPr lang="en-US" sz="1450"/>
          </a:p>
        </p:txBody>
      </p:sp>
      <p:sp>
        <p:nvSpPr>
          <p:cNvPr id="13" name="Text 10"/>
          <p:cNvSpPr/>
          <p:nvPr/>
        </p:nvSpPr>
        <p:spPr bwMode="auto">
          <a:xfrm>
            <a:off x="10363914" y="4392454"/>
            <a:ext cx="3261360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Усиление православного населения на востоке</a:t>
            </a:r>
            <a:endParaRPr lang="en-US" sz="1450"/>
          </a:p>
        </p:txBody>
      </p:sp>
      <p:sp>
        <p:nvSpPr>
          <p:cNvPr id="14" name="Shape 11"/>
          <p:cNvSpPr/>
          <p:nvPr/>
        </p:nvSpPr>
        <p:spPr bwMode="auto">
          <a:xfrm>
            <a:off x="6280190" y="5395674"/>
            <a:ext cx="7556421" cy="1867495"/>
          </a:xfrm>
          <a:prstGeom prst="roundRect">
            <a:avLst>
              <a:gd name="adj" fmla="val 1514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5" name="Text 12"/>
          <p:cNvSpPr/>
          <p:nvPr/>
        </p:nvSpPr>
        <p:spPr bwMode="auto">
          <a:xfrm>
            <a:off x="6491526" y="5607010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  <a:defRPr/>
            </a:pPr>
            <a:r>
              <a:rPr lang="en-US" sz="18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Геополитические:</a:t>
            </a:r>
            <a:endParaRPr lang="en-US" sz="1850"/>
          </a:p>
        </p:txBody>
      </p:sp>
      <p:sp>
        <p:nvSpPr>
          <p:cNvPr id="16" name="Text 13"/>
          <p:cNvSpPr/>
          <p:nvPr/>
        </p:nvSpPr>
        <p:spPr bwMode="auto">
          <a:xfrm>
            <a:off x="6491526" y="6014799"/>
            <a:ext cx="713374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Формирование Речи Посполитой</a:t>
            </a:r>
            <a:endParaRPr lang="en-US" sz="1450"/>
          </a:p>
        </p:txBody>
      </p:sp>
      <p:sp>
        <p:nvSpPr>
          <p:cNvPr id="17" name="Text 14"/>
          <p:cNvSpPr/>
          <p:nvPr/>
        </p:nvSpPr>
        <p:spPr bwMode="auto">
          <a:xfrm>
            <a:off x="6491526" y="6382464"/>
            <a:ext cx="713374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Усиление позиций Швеции и России</a:t>
            </a:r>
            <a:endParaRPr lang="en-US" sz="1450"/>
          </a:p>
        </p:txBody>
      </p:sp>
      <p:sp>
        <p:nvSpPr>
          <p:cNvPr id="18" name="Text 15"/>
          <p:cNvSpPr/>
          <p:nvPr/>
        </p:nvSpPr>
        <p:spPr bwMode="auto">
          <a:xfrm>
            <a:off x="6491526" y="6750129"/>
            <a:ext cx="7133749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  <a:defRPr/>
            </a:pPr>
            <a:r>
              <a:rPr lang="en-US" sz="14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Беларусь как арена военных действий</a:t>
            </a:r>
            <a:endParaRPr lang="en-US" sz="14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971074"/>
            <a:ext cx="49916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Ключевые выводы</a:t>
            </a:r>
            <a:endParaRPr lang="en-US" sz="3900"/>
          </a:p>
        </p:txBody>
      </p:sp>
      <p:sp>
        <p:nvSpPr>
          <p:cNvPr id="3" name="Text 1"/>
          <p:cNvSpPr/>
          <p:nvPr/>
        </p:nvSpPr>
        <p:spPr bwMode="auto">
          <a:xfrm>
            <a:off x="793789" y="1987986"/>
            <a:ext cx="108" cy="317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4" name="Shape 2"/>
          <p:cNvSpPr/>
          <p:nvPr/>
        </p:nvSpPr>
        <p:spPr bwMode="auto">
          <a:xfrm flipH="0" flipV="0">
            <a:off x="793789" y="2252382"/>
            <a:ext cx="4413646" cy="1671440"/>
          </a:xfrm>
          <a:prstGeom prst="roundRect">
            <a:avLst>
              <a:gd name="adj" fmla="val 0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5" name="Text 3"/>
          <p:cNvSpPr/>
          <p:nvPr/>
        </p:nvSpPr>
        <p:spPr bwMode="auto">
          <a:xfrm flipH="0" flipV="0">
            <a:off x="841588" y="2420470"/>
            <a:ext cx="4090146" cy="1282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Беларусь XVI–XVII вв. — объект и арена европейских войн</a:t>
            </a:r>
            <a:endParaRPr sz="2200" b="1">
              <a:solidFill>
                <a:schemeClr val="bg1"/>
              </a:solidFill>
            </a:endParaRPr>
          </a:p>
        </p:txBody>
      </p:sp>
      <p:sp>
        <p:nvSpPr>
          <p:cNvPr id="6" name="Shape 4"/>
          <p:cNvSpPr/>
          <p:nvPr/>
        </p:nvSpPr>
        <p:spPr bwMode="auto">
          <a:xfrm flipH="0" flipV="0">
            <a:off x="5207436" y="2252382"/>
            <a:ext cx="4475592" cy="1671440"/>
          </a:xfrm>
          <a:prstGeom prst="roundRect">
            <a:avLst>
              <a:gd name="adj" fmla="val 2134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7" name="Text 5"/>
          <p:cNvSpPr/>
          <p:nvPr/>
        </p:nvSpPr>
        <p:spPr bwMode="auto">
          <a:xfrm flipH="0" flipV="0">
            <a:off x="5267911" y="2420470"/>
            <a:ext cx="3933714" cy="1282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Ливонская война привела к созданию Речи Посполитой и изменила расстановку сил</a:t>
            </a:r>
            <a:endParaRPr sz="2200" b="1"/>
          </a:p>
        </p:txBody>
      </p:sp>
      <p:sp>
        <p:nvSpPr>
          <p:cNvPr id="8" name="Shape 6"/>
          <p:cNvSpPr/>
          <p:nvPr/>
        </p:nvSpPr>
        <p:spPr bwMode="auto">
          <a:xfrm flipH="0" flipV="0">
            <a:off x="9621202" y="2252382"/>
            <a:ext cx="4387296" cy="1671440"/>
          </a:xfrm>
          <a:prstGeom prst="roundRect">
            <a:avLst>
              <a:gd name="adj" fmla="val 2134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9" name="Text 7"/>
          <p:cNvSpPr/>
          <p:nvPr/>
        </p:nvSpPr>
        <p:spPr bwMode="auto">
          <a:xfrm>
            <a:off x="9786391" y="2503457"/>
            <a:ext cx="377285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4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Конфликты с Россией определили восточные границы ВКЛ</a:t>
            </a:r>
            <a:endParaRPr sz="2400" b="1">
              <a:solidFill>
                <a:schemeClr val="bg1"/>
              </a:solidFill>
            </a:endParaRPr>
          </a:p>
        </p:txBody>
      </p:sp>
      <p:sp>
        <p:nvSpPr>
          <p:cNvPr id="10" name="Shape 8"/>
          <p:cNvSpPr/>
          <p:nvPr/>
        </p:nvSpPr>
        <p:spPr bwMode="auto">
          <a:xfrm>
            <a:off x="793790" y="4122182"/>
            <a:ext cx="6422112" cy="1077516"/>
          </a:xfrm>
          <a:prstGeom prst="roundRect">
            <a:avLst>
              <a:gd name="adj" fmla="val 2763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1" name="Text 9"/>
          <p:cNvSpPr/>
          <p:nvPr/>
        </p:nvSpPr>
        <p:spPr bwMode="auto">
          <a:xfrm>
            <a:off x="1015008" y="4343400"/>
            <a:ext cx="597967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Казацкие войны вызваны социально-религиозным давлением</a:t>
            </a:r>
            <a:endParaRPr lang="en-US" sz="1550"/>
          </a:p>
        </p:txBody>
      </p:sp>
      <p:sp>
        <p:nvSpPr>
          <p:cNvPr id="12" name="Shape 10"/>
          <p:cNvSpPr/>
          <p:nvPr/>
        </p:nvSpPr>
        <p:spPr bwMode="auto">
          <a:xfrm>
            <a:off x="7445233" y="4066152"/>
            <a:ext cx="6422231" cy="1077516"/>
          </a:xfrm>
          <a:prstGeom prst="roundRect">
            <a:avLst>
              <a:gd name="adj" fmla="val 2763"/>
            </a:avLst>
          </a:prstGeom>
          <a:solidFill>
            <a:srgbClr val="403234"/>
          </a:solidFill>
          <a:ln w="22860">
            <a:solidFill>
              <a:srgbClr val="786A6C"/>
            </a:solidFill>
            <a:prstDash val="solid"/>
          </a:ln>
        </p:spPr>
      </p:sp>
      <p:sp>
        <p:nvSpPr>
          <p:cNvPr id="13" name="Text 11"/>
          <p:cNvSpPr/>
          <p:nvPr/>
        </p:nvSpPr>
        <p:spPr bwMode="auto">
          <a:xfrm>
            <a:off x="7635478" y="4343400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Последствия войн: демографическая катастрофа и полонизация</a:t>
            </a:r>
            <a:endParaRPr lang="en-US" sz="1550"/>
          </a:p>
        </p:txBody>
      </p:sp>
      <p:sp>
        <p:nvSpPr>
          <p:cNvPr id="14" name="Text 12"/>
          <p:cNvSpPr/>
          <p:nvPr/>
        </p:nvSpPr>
        <p:spPr bwMode="auto">
          <a:xfrm>
            <a:off x="793790" y="5497354"/>
            <a:ext cx="421588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  <a:defRPr/>
            </a:pPr>
            <a:r>
              <a:rPr lang="en-US" sz="23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Вопросы для обсуждения:</a:t>
            </a:r>
            <a:endParaRPr lang="en-US" sz="2300"/>
          </a:p>
        </p:txBody>
      </p:sp>
      <p:sp>
        <p:nvSpPr>
          <p:cNvPr id="15" name="Text 13"/>
          <p:cNvSpPr/>
          <p:nvPr/>
        </p:nvSpPr>
        <p:spPr bwMode="auto">
          <a:xfrm>
            <a:off x="793790" y="616708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15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Почему Беларусь стала ареной войн?</a:t>
            </a:r>
            <a:endParaRPr lang="en-US" sz="1550"/>
          </a:p>
        </p:txBody>
      </p:sp>
      <p:sp>
        <p:nvSpPr>
          <p:cNvPr id="16" name="Text 14"/>
          <p:cNvSpPr/>
          <p:nvPr/>
        </p:nvSpPr>
        <p:spPr bwMode="auto">
          <a:xfrm>
            <a:off x="793790" y="65540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15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Какие последствия были самыми тяжёлыми?</a:t>
            </a:r>
            <a:endParaRPr lang="en-US" sz="1550"/>
          </a:p>
        </p:txBody>
      </p:sp>
      <p:sp>
        <p:nvSpPr>
          <p:cNvPr id="17" name="Text 15"/>
          <p:cNvSpPr/>
          <p:nvPr/>
        </p:nvSpPr>
        <p:spPr bwMode="auto">
          <a:xfrm>
            <a:off x="793790" y="694098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15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Влияние войн на современную белорусскую идентичность?</a:t>
            </a:r>
            <a:endParaRPr lang="en-US" sz="15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0310966" name=""/>
          <p:cNvSpPr txBox="1"/>
          <p:nvPr/>
        </p:nvSpPr>
        <p:spPr bwMode="auto">
          <a:xfrm flipH="0" flipV="0">
            <a:off x="1032087" y="560293"/>
            <a:ext cx="11564866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Северная война (1700–1721)</a:t>
            </a:r>
            <a:endParaRPr sz="8000">
              <a:solidFill>
                <a:schemeClr val="bg1"/>
              </a:solidFill>
            </a:endParaRPr>
          </a:p>
        </p:txBody>
      </p:sp>
      <p:sp>
        <p:nvSpPr>
          <p:cNvPr id="953061470" name=""/>
          <p:cNvSpPr txBox="1"/>
          <p:nvPr/>
        </p:nvSpPr>
        <p:spPr bwMode="auto">
          <a:xfrm flipH="0" flipV="0">
            <a:off x="796764" y="1759323"/>
            <a:ext cx="12976735" cy="13716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Участники: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Северный союз</a:t>
            </a: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: Россия, Дания, Саксония, Речь Посполитая.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Противник</a:t>
            </a: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: Швеция. Практически сразу в 1700 Россия стала терпеть поражение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6914882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862852" y="3485029"/>
            <a:ext cx="9698460" cy="363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3924986" name=""/>
          <p:cNvSpPr txBox="1"/>
          <p:nvPr/>
        </p:nvSpPr>
        <p:spPr bwMode="auto">
          <a:xfrm flipH="0" flipV="0">
            <a:off x="471794" y="448235"/>
            <a:ext cx="12505764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1648436175" name=""/>
          <p:cNvSpPr/>
          <p:nvPr/>
        </p:nvSpPr>
        <p:spPr bwMode="auto">
          <a:xfrm flipH="0" flipV="0">
            <a:off x="471794" y="549088"/>
            <a:ext cx="13761147" cy="33528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  условиях вторжения шведов магнаты и  шляхта Речи Посполитой разделились на сторонников и  противников Швеции. </a:t>
            </a:r>
            <a:endParaRPr sz="2800" b="0" i="0" u="none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В 1706 г. монарх Речи Посполитой </a:t>
            </a:r>
            <a:r>
              <a:rPr sz="2800" b="1" i="0" u="none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Август  II Сильный</a:t>
            </a: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потерпев поражение от шведов, отрекся от трона. Новым королем стал сторонник Швеции </a:t>
            </a:r>
            <a:r>
              <a:rPr sz="2800" b="1" i="0" u="none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Times New Roman"/>
                <a:cs typeface="Times New Roman"/>
              </a:rPr>
              <a:t>Станислав Лещинский</a:t>
            </a: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а  Речь Посполитая формально стала союзницей шведов. </a:t>
            </a:r>
            <a:endParaRPr sz="2800" b="0" i="0" u="none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sz="2800" b="0" i="0" u="none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Однако смена власти привела к еще более глубокому кризису в стране, противники С.  Лещинского сплотились вокруг российского императора Петра I.</a:t>
            </a:r>
            <a:endParaRPr sz="7200">
              <a:solidFill>
                <a:schemeClr val="bg1"/>
              </a:solidFill>
            </a:endParaRPr>
          </a:p>
        </p:txBody>
      </p:sp>
      <p:pic>
        <p:nvPicPr>
          <p:cNvPr id="23479273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74911" y="3991728"/>
            <a:ext cx="4774852" cy="3859672"/>
          </a:xfrm>
          <a:prstGeom prst="rect">
            <a:avLst/>
          </a:prstGeom>
        </p:spPr>
      </p:pic>
      <p:sp>
        <p:nvSpPr>
          <p:cNvPr id="530351" name=""/>
          <p:cNvSpPr txBox="1"/>
          <p:nvPr/>
        </p:nvSpPr>
        <p:spPr bwMode="auto">
          <a:xfrm flipH="0" flipV="0">
            <a:off x="6590205" y="4616823"/>
            <a:ext cx="3373978" cy="5181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>
                <a:solidFill>
                  <a:schemeClr val="accent6">
                    <a:lumMod val="20000"/>
                    <a:lumOff val="80000"/>
                  </a:schemeClr>
                </a:solidFill>
              </a:rPr>
              <a:t>Битва у  Лесной 1708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5995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22411"/>
            <a:ext cx="5637204" cy="7885024"/>
          </a:xfrm>
          <a:prstGeom prst="rect">
            <a:avLst/>
          </a:prstGeom>
        </p:spPr>
      </p:pic>
      <p:sp>
        <p:nvSpPr>
          <p:cNvPr id="737321412" name=""/>
          <p:cNvSpPr txBox="1"/>
          <p:nvPr/>
        </p:nvSpPr>
        <p:spPr bwMode="auto">
          <a:xfrm flipH="0" flipV="0">
            <a:off x="6601411" y="930088"/>
            <a:ext cx="7429896" cy="35052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Причины: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1.Борьба за контроль над Балтийским морем 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2.Невыплата Ливонским орденом «юрьевской дани»(за пользование городом Юрьевом).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3.Препятствие ввозу европейских товаров в Россию.</a:t>
            </a:r>
            <a:endParaRPr sz="2800">
              <a:solidFill>
                <a:schemeClr val="bg1"/>
              </a:solidFill>
              <a:latin typeface="Times New Roman"/>
              <a:ea typeface="Arial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Ливонский орден находился в вассальной зависимости от ВКЛ</a:t>
            </a:r>
            <a:endParaRPr sz="4800">
              <a:solidFill>
                <a:schemeClr val="bg1"/>
              </a:solidFill>
            </a:endParaRPr>
          </a:p>
        </p:txBody>
      </p:sp>
      <p:pic>
        <p:nvPicPr>
          <p:cNvPr id="60624028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275293" y="4639235"/>
            <a:ext cx="2656941" cy="32607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0298613" name=""/>
          <p:cNvSpPr txBox="1"/>
          <p:nvPr/>
        </p:nvSpPr>
        <p:spPr bwMode="auto">
          <a:xfrm flipH="0" flipV="0">
            <a:off x="561440" y="504264"/>
            <a:ext cx="9547483" cy="64922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Основные события на территории Беларуси: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1701-1706</a:t>
            </a: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 – вторжение шведов → занятие Гродно, продвижение на Вильно. Раскол в шляхте. Много за союз со Швецией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1706</a:t>
            </a: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 – отречение Августа II, королём стал Станислав Лещинский.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1708</a:t>
            </a: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 – битва под Головчином → шведы заняли Могилёв.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1708</a:t>
            </a: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 – битва у д. Лесная → разгром шведского корпуса Левенгаупта.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1709</a:t>
            </a: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 – Полтавская битва → перелом в войне.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highlight>
                  <a:srgbClr val="00008B"/>
                </a:highlight>
                <a:latin typeface="Times New Roman"/>
                <a:ea typeface="Arial"/>
                <a:cs typeface="Times New Roman"/>
              </a:rPr>
              <a:t>1721</a:t>
            </a: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highlight>
                  <a:srgbClr val="00008B"/>
                </a:highlight>
                <a:latin typeface="Times New Roman"/>
                <a:ea typeface="Arial"/>
                <a:cs typeface="Times New Roman"/>
              </a:rPr>
              <a:t> – Ништадтский мир: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highlight>
                <a:srgbClr val="00008B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highlight>
                  <a:srgbClr val="00008B"/>
                </a:highlight>
                <a:latin typeface="Times New Roman"/>
                <a:ea typeface="Arial"/>
                <a:cs typeface="Times New Roman"/>
              </a:rPr>
              <a:t>Россия получила Эстляндию и Лифляндию → статус великой державы.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highlight>
                <a:srgbClr val="00008B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highlight>
                  <a:srgbClr val="00008B"/>
                </a:highlight>
                <a:latin typeface="Times New Roman"/>
                <a:ea typeface="Arial"/>
                <a:cs typeface="Times New Roman"/>
              </a:rPr>
              <a:t>Швеция утратила гегемонию.</a:t>
            </a:r>
            <a:endParaRPr sz="2800">
              <a:solidFill>
                <a:schemeClr val="accent6">
                  <a:lumMod val="20000"/>
                  <a:lumOff val="80000"/>
                </a:schemeClr>
              </a:solidFill>
              <a:highlight>
                <a:srgbClr val="00008B"/>
              </a:highlight>
              <a:latin typeface="Times New Roman"/>
              <a:cs typeface="Times New Roman"/>
            </a:endParaRPr>
          </a:p>
          <a:p>
            <a:pPr>
              <a:defRPr/>
            </a:pPr>
            <a:r>
              <a:rPr sz="2800">
                <a:solidFill>
                  <a:schemeClr val="accent6">
                    <a:lumMod val="20000"/>
                    <a:lumOff val="80000"/>
                  </a:schemeClr>
                </a:solidFill>
                <a:highlight>
                  <a:srgbClr val="00008B"/>
                </a:highlight>
                <a:latin typeface="Times New Roman"/>
                <a:ea typeface="Arial"/>
                <a:cs typeface="Times New Roman"/>
              </a:rPr>
              <a:t>Речь Посполитую ослабела, попала в зависимость от России.</a:t>
            </a:r>
            <a:endParaRPr sz="4800">
              <a:solidFill>
                <a:schemeClr val="accent6">
                  <a:lumMod val="20000"/>
                  <a:lumOff val="80000"/>
                </a:schemeClr>
              </a:solidFill>
              <a:highlight>
                <a:srgbClr val="00008B"/>
              </a:highlight>
            </a:endParaRPr>
          </a:p>
        </p:txBody>
      </p:sp>
      <p:pic>
        <p:nvPicPr>
          <p:cNvPr id="67682951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582176" y="2471401"/>
            <a:ext cx="4734191" cy="2975128"/>
          </a:xfrm>
          <a:prstGeom prst="rect">
            <a:avLst/>
          </a:prstGeom>
        </p:spPr>
      </p:pic>
      <p:sp>
        <p:nvSpPr>
          <p:cNvPr id="981005860" name=""/>
          <p:cNvSpPr txBox="1"/>
          <p:nvPr/>
        </p:nvSpPr>
        <p:spPr bwMode="auto">
          <a:xfrm flipH="0" flipV="0">
            <a:off x="10624323" y="5726205"/>
            <a:ext cx="3273089" cy="8839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 b="1">
                <a:solidFill>
                  <a:schemeClr val="accent6">
                    <a:lumMod val="20000"/>
                    <a:lumOff val="80000"/>
                  </a:schemeClr>
                </a:solidFill>
              </a:rPr>
              <a:t>Полтавская битва 1709</a:t>
            </a:r>
            <a:endParaRPr sz="2600" b="1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3537374" name=""/>
          <p:cNvSpPr txBox="1"/>
          <p:nvPr/>
        </p:nvSpPr>
        <p:spPr bwMode="auto">
          <a:xfrm flipH="0" flipV="0">
            <a:off x="382146" y="907676"/>
            <a:ext cx="11116739" cy="1950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>
              <a:spcBef>
                <a:spcPts val="2399"/>
              </a:spcBef>
              <a:spcAft>
                <a:spcPts val="1199"/>
              </a:spcAft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Последствия для Беларуси:</a:t>
            </a:r>
            <a:endParaRPr sz="2800" b="1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Разрушение городов (Мир, Клецк, Несвиж, Гродно, Минск и др.).</a:t>
            </a:r>
            <a:endParaRPr sz="2800" b="1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Сокращение населения на треть.</a:t>
            </a:r>
            <a:endParaRPr sz="2800" b="1">
              <a:solidFill>
                <a:schemeClr val="accent6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800" b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Экономический упадок.</a:t>
            </a:r>
            <a:endParaRPr sz="4800" b="1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375941282" name=""/>
          <p:cNvGraphicFramePr>
            <a:graphicFrameLocks xmlns:a="http://schemas.openxmlformats.org/drawingml/2006/main"/>
          </p:cNvGraphicFramePr>
          <p:nvPr/>
        </p:nvGraphicFramePr>
        <p:xfrm>
          <a:off x="964852" y="1748117"/>
          <a:ext cx="8223708" cy="4598221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{82643480-30C2-E97C-6983-65FFB451F585}</a:tableStyleId>
              </a:tblPr>
              <a:tblGrid>
                <a:gridCol w="1620000"/>
                <a:gridCol w="4031079"/>
                <a:gridCol w="2907369"/>
                <a:gridCol w="4091497"/>
              </a:tblGrid>
              <a:tr h="842916"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Дата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Противоборствующие стороны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Крупнейшие сражения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 b="1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Мирный договор и его итоги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49693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1600–1629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Речь Посполитая vs Швеция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Кирхгольм (1605)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Альтмаркское перемирие (1629) – уступки Швеции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153327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1609–1618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Речь Посполитая vs Россия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Осада Смоленска, Москвы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Деулинское перемирие (1618) – территориальные приобретения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830216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1632–1634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Речь Посполитая vs Россия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Осада Смоленска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Поляновский мир (1634) – статус-кво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153327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1654–1667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Речь Посполитая vs Россия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Битвы на территории Беларуси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Андрусовское перемирие (1667) – раздел Украины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  <a:tr h="1476439"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1700–1721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Речь Посполитая (союзник России) vs Швеция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Лесная (1708), Полтава (1709)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2200">
                          <a:solidFill>
                            <a:srgbClr val="000000"/>
                          </a:solidFill>
                          <a:latin typeface="Times New Roman"/>
                          <a:ea typeface="Arial"/>
                          <a:cs typeface="Times New Roman"/>
                        </a:rPr>
                        <a:t>Ништадтский мир (1721) – усиление России, ослабление Речи Посполитой</a:t>
                      </a: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  <p:sp>
        <p:nvSpPr>
          <p:cNvPr id="92639965" name=""/>
          <p:cNvSpPr txBox="1"/>
          <p:nvPr/>
        </p:nvSpPr>
        <p:spPr bwMode="auto">
          <a:xfrm flipH="0" flipV="0">
            <a:off x="5115307" y="3916679"/>
            <a:ext cx="4399855" cy="3962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 algn="l">
              <a:spcBef>
                <a:spcPts val="2399"/>
              </a:spcBef>
              <a:spcAft>
                <a:spcPts val="1199"/>
              </a:spcAft>
              <a:defRPr/>
            </a:pPr>
            <a:endParaRPr sz="1400">
              <a:latin typeface="Times New Roman"/>
              <a:cs typeface="Times New Roman"/>
            </a:endParaRPr>
          </a:p>
        </p:txBody>
      </p:sp>
      <p:sp>
        <p:nvSpPr>
          <p:cNvPr id="2034867857" name=""/>
          <p:cNvSpPr txBox="1"/>
          <p:nvPr/>
        </p:nvSpPr>
        <p:spPr bwMode="auto">
          <a:xfrm flipH="0" flipV="0">
            <a:off x="1211382" y="358588"/>
            <a:ext cx="9166699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3600" b="1" i="0" u="none" strike="noStrike" cap="none" spc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/>
                <a:ea typeface="Arial"/>
                <a:cs typeface="Times New Roman"/>
              </a:rPr>
              <a:t>Таблица: Войны Речи Посполитой в XVII–XVIII вв</a:t>
            </a:r>
            <a:endParaRPr sz="360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7064742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60293" y="728382"/>
            <a:ext cx="13785354" cy="6757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783882" y="0"/>
            <a:ext cx="484651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1196102"/>
            <a:ext cx="72629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Борьба за Балтийское море</a:t>
            </a:r>
            <a:endParaRPr lang="en-US" sz="3900"/>
          </a:p>
        </p:txBody>
      </p:sp>
      <p:sp>
        <p:nvSpPr>
          <p:cNvPr id="4" name="Text 1"/>
          <p:cNvSpPr/>
          <p:nvPr/>
        </p:nvSpPr>
        <p:spPr bwMode="auto">
          <a:xfrm>
            <a:off x="793789" y="2113835"/>
            <a:ext cx="4785248" cy="317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36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Ключевые моменты:</a:t>
            </a:r>
            <a:endParaRPr sz="3600" b="1"/>
          </a:p>
        </p:txBody>
      </p:sp>
      <p:sp>
        <p:nvSpPr>
          <p:cNvPr id="5" name="Shape 2"/>
          <p:cNvSpPr/>
          <p:nvPr/>
        </p:nvSpPr>
        <p:spPr bwMode="auto">
          <a:xfrm>
            <a:off x="793790" y="2760047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2C2B3"/>
          </a:solidFill>
          <a:ln/>
        </p:spPr>
      </p:sp>
      <p:sp>
        <p:nvSpPr>
          <p:cNvPr id="6" name="Text 3"/>
          <p:cNvSpPr/>
          <p:nvPr/>
        </p:nvSpPr>
        <p:spPr bwMode="auto">
          <a:xfrm>
            <a:off x="1091327" y="2654617"/>
            <a:ext cx="725888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Вторая половина XVI в.: обострение борьбы за контроль над Балтикой</a:t>
            </a:r>
            <a:endParaRPr lang="en-US" sz="2400"/>
          </a:p>
        </p:txBody>
      </p:sp>
      <p:sp>
        <p:nvSpPr>
          <p:cNvPr id="7" name="Shape 4"/>
          <p:cNvSpPr/>
          <p:nvPr/>
        </p:nvSpPr>
        <p:spPr bwMode="auto">
          <a:xfrm>
            <a:off x="793790" y="3777198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2C2B3"/>
          </a:solidFill>
          <a:ln/>
        </p:spPr>
      </p:sp>
      <p:sp>
        <p:nvSpPr>
          <p:cNvPr id="8" name="Text 5"/>
          <p:cNvSpPr/>
          <p:nvPr/>
        </p:nvSpPr>
        <p:spPr bwMode="auto">
          <a:xfrm>
            <a:off x="1091326" y="3671767"/>
            <a:ext cx="8130708" cy="310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6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Участники: Россия, Швеция, Дания, Польша, ВКЛ</a:t>
            </a:r>
            <a:endParaRPr lang="en-US" sz="2600"/>
          </a:p>
        </p:txBody>
      </p:sp>
      <p:sp>
        <p:nvSpPr>
          <p:cNvPr id="9" name="Shape 6"/>
          <p:cNvSpPr/>
          <p:nvPr/>
        </p:nvSpPr>
        <p:spPr bwMode="auto">
          <a:xfrm>
            <a:off x="793790" y="4484191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 bwMode="auto">
          <a:xfrm>
            <a:off x="1091327" y="4378762"/>
            <a:ext cx="725888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Главная причина: невыплата Ливонским орденом «юрьевской дани» России</a:t>
            </a:r>
            <a:endParaRPr lang="en-US" sz="2400"/>
          </a:p>
        </p:txBody>
      </p:sp>
      <p:sp>
        <p:nvSpPr>
          <p:cNvPr id="11" name="Shape 8"/>
          <p:cNvSpPr/>
          <p:nvPr/>
        </p:nvSpPr>
        <p:spPr bwMode="auto">
          <a:xfrm>
            <a:off x="793790" y="5501342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2C2B3"/>
          </a:solidFill>
          <a:ln/>
        </p:spPr>
      </p:sp>
      <p:sp>
        <p:nvSpPr>
          <p:cNvPr id="12" name="Text 9"/>
          <p:cNvSpPr/>
          <p:nvPr/>
        </p:nvSpPr>
        <p:spPr bwMode="auto">
          <a:xfrm>
            <a:off x="1091327" y="5395913"/>
            <a:ext cx="725888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Повод: препят</a:t>
            </a:r>
            <a:r>
              <a:rPr lang="ru-RU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ствие</a:t>
            </a: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 ввозу европейских товаров в Россию</a:t>
            </a:r>
            <a:endParaRPr lang="en-US" sz="2400"/>
          </a:p>
        </p:txBody>
      </p:sp>
      <p:sp>
        <p:nvSpPr>
          <p:cNvPr id="13" name="Shape 10"/>
          <p:cNvSpPr/>
          <p:nvPr/>
        </p:nvSpPr>
        <p:spPr bwMode="auto">
          <a:xfrm>
            <a:off x="793790" y="6518493"/>
            <a:ext cx="99179" cy="99179"/>
          </a:xfrm>
          <a:prstGeom prst="roundRect">
            <a:avLst>
              <a:gd name="adj" fmla="val 460985"/>
            </a:avLst>
          </a:prstGeom>
          <a:solidFill>
            <a:srgbClr val="E2C2B3"/>
          </a:solidFill>
          <a:ln/>
        </p:spPr>
      </p:sp>
      <p:sp>
        <p:nvSpPr>
          <p:cNvPr id="14" name="Text 11"/>
          <p:cNvSpPr/>
          <p:nvPr/>
        </p:nvSpPr>
        <p:spPr bwMode="auto">
          <a:xfrm>
            <a:off x="1091327" y="6413063"/>
            <a:ext cx="725888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Начало: январь 1558 г. — российские войска вторглись в Ливонию</a:t>
            </a:r>
            <a:endParaRPr lang="en-US" sz="19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 bwMode="auto">
          <a:xfrm>
            <a:off x="6280190" y="953929"/>
            <a:ext cx="7206853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  <a:defRPr/>
            </a:pPr>
            <a:r>
              <a:rPr lang="en-US" sz="33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Первый этап войны (1558–1561)</a:t>
            </a:r>
            <a:endParaRPr lang="en-US" sz="330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5178264" y="1734025"/>
            <a:ext cx="9076764" cy="4104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4999"/>
              </a:lnSpc>
              <a:defRPr/>
            </a:pPr>
            <a:r>
              <a:rPr sz="30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1558</a:t>
            </a:r>
            <a:r>
              <a:rPr sz="30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 – начало войны, взятие Нарвы и Дерита.</a:t>
            </a:r>
            <a:endParaRPr sz="3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defRPr/>
            </a:pPr>
            <a:r>
              <a:rPr sz="30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1561</a:t>
            </a:r>
            <a:r>
              <a:rPr sz="30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 – Виленский договор: Ливонский орден упразднён, часть земель перешла к ВКЛ, образовано Курляндское герцогство. Часть земель отошла Дании и Швеции.</a:t>
            </a:r>
            <a:endParaRPr sz="3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114999"/>
              </a:lnSpc>
              <a:defRPr/>
            </a:pPr>
            <a:r>
              <a:rPr sz="30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1563</a:t>
            </a:r>
            <a:r>
              <a:rPr sz="30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 – взятие Полоцка российскими войсками.</a:t>
            </a:r>
            <a:endParaRPr sz="3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r>
              <a:rPr sz="30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1564</a:t>
            </a:r>
            <a:r>
              <a:rPr sz="30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 – битва на р. Улла (Чашники) – победа ВКЛ под командованием Николая Радзивилла Рыжего.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6" name="Text 2"/>
          <p:cNvSpPr/>
          <p:nvPr/>
        </p:nvSpPr>
        <p:spPr bwMode="auto">
          <a:xfrm>
            <a:off x="6828352" y="2193726"/>
            <a:ext cx="108" cy="2635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8" name="Text 3"/>
          <p:cNvSpPr/>
          <p:nvPr/>
        </p:nvSpPr>
        <p:spPr bwMode="auto">
          <a:xfrm>
            <a:off x="6828352" y="3042284"/>
            <a:ext cx="108" cy="263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  <a:defRPr/>
            </a:pPr>
            <a:endParaRPr lang="en-US" sz="1650"/>
          </a:p>
        </p:txBody>
      </p:sp>
      <p:pic>
        <p:nvPicPr>
          <p:cNvPr id="155260739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68806" y="303898"/>
            <a:ext cx="4696854" cy="6964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6915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Конфликт ВКЛ и России (1562–1583)</a:t>
            </a:r>
            <a:endParaRPr lang="en-US" sz="3900"/>
          </a:p>
        </p:txBody>
      </p:sp>
      <p:sp>
        <p:nvSpPr>
          <p:cNvPr id="4" name="Text 1"/>
          <p:cNvSpPr/>
          <p:nvPr/>
        </p:nvSpPr>
        <p:spPr bwMode="auto">
          <a:xfrm>
            <a:off x="793789" y="2229325"/>
            <a:ext cx="108" cy="317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  <p:sp>
        <p:nvSpPr>
          <p:cNvPr id="5" name="Shape 2"/>
          <p:cNvSpPr/>
          <p:nvPr/>
        </p:nvSpPr>
        <p:spPr bwMode="auto">
          <a:xfrm>
            <a:off x="942618" y="2770108"/>
            <a:ext cx="22860" cy="4767976"/>
          </a:xfrm>
          <a:prstGeom prst="roundRect">
            <a:avLst>
              <a:gd name="adj" fmla="val 130232"/>
            </a:avLst>
          </a:prstGeom>
          <a:solidFill>
            <a:srgbClr val="786A6C"/>
          </a:solidFill>
          <a:ln/>
        </p:spPr>
      </p:sp>
      <p:sp>
        <p:nvSpPr>
          <p:cNvPr id="6" name="Shape 3"/>
          <p:cNvSpPr/>
          <p:nvPr/>
        </p:nvSpPr>
        <p:spPr bwMode="auto">
          <a:xfrm>
            <a:off x="919758" y="2981920"/>
            <a:ext cx="396835" cy="22860"/>
          </a:xfrm>
          <a:prstGeom prst="roundRect">
            <a:avLst>
              <a:gd name="adj" fmla="val 130232"/>
            </a:avLst>
          </a:prstGeom>
          <a:solidFill>
            <a:srgbClr val="786A6C"/>
          </a:solidFill>
          <a:ln/>
        </p:spPr>
      </p:sp>
      <p:sp>
        <p:nvSpPr>
          <p:cNvPr id="7" name="Shape 4"/>
          <p:cNvSpPr/>
          <p:nvPr/>
        </p:nvSpPr>
        <p:spPr bwMode="auto">
          <a:xfrm>
            <a:off x="868204" y="2918936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E2C2B3"/>
          </a:solidFill>
          <a:ln/>
        </p:spPr>
      </p:sp>
      <p:sp>
        <p:nvSpPr>
          <p:cNvPr id="8" name="Text 5"/>
          <p:cNvSpPr/>
          <p:nvPr/>
        </p:nvSpPr>
        <p:spPr bwMode="auto">
          <a:xfrm>
            <a:off x="1736526" y="2838330"/>
            <a:ext cx="1055640" cy="310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6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1562 г.</a:t>
            </a:r>
            <a:endParaRPr lang="en-US" sz="2600"/>
          </a:p>
        </p:txBody>
      </p:sp>
      <p:sp>
        <p:nvSpPr>
          <p:cNvPr id="9" name="Text 6"/>
          <p:cNvSpPr/>
          <p:nvPr/>
        </p:nvSpPr>
        <p:spPr bwMode="auto">
          <a:xfrm>
            <a:off x="1736526" y="3267550"/>
            <a:ext cx="7212719" cy="317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Война переросла в конфликт между ВКЛ и Россией</a:t>
            </a:r>
            <a:endParaRPr sz="2200" b="1"/>
          </a:p>
        </p:txBody>
      </p:sp>
      <p:sp>
        <p:nvSpPr>
          <p:cNvPr id="10" name="Shape 7"/>
          <p:cNvSpPr/>
          <p:nvPr/>
        </p:nvSpPr>
        <p:spPr bwMode="auto">
          <a:xfrm>
            <a:off x="919758" y="4193738"/>
            <a:ext cx="396835" cy="22860"/>
          </a:xfrm>
          <a:prstGeom prst="roundRect">
            <a:avLst>
              <a:gd name="adj" fmla="val 130232"/>
            </a:avLst>
          </a:prstGeom>
          <a:solidFill>
            <a:srgbClr val="786A6C"/>
          </a:solidFill>
          <a:ln/>
        </p:spPr>
      </p:sp>
      <p:sp>
        <p:nvSpPr>
          <p:cNvPr id="11" name="Shape 8"/>
          <p:cNvSpPr/>
          <p:nvPr/>
        </p:nvSpPr>
        <p:spPr bwMode="auto">
          <a:xfrm>
            <a:off x="868204" y="4130754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E2C2B3"/>
          </a:solidFill>
          <a:ln/>
        </p:spPr>
      </p:sp>
      <p:sp>
        <p:nvSpPr>
          <p:cNvPr id="12" name="Text 9"/>
          <p:cNvSpPr/>
          <p:nvPr/>
        </p:nvSpPr>
        <p:spPr bwMode="auto">
          <a:xfrm>
            <a:off x="1736526" y="4050148"/>
            <a:ext cx="2192747" cy="310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Январь 1563 г.</a:t>
            </a:r>
            <a:endParaRPr lang="en-US" sz="2400"/>
          </a:p>
        </p:txBody>
      </p:sp>
      <p:sp>
        <p:nvSpPr>
          <p:cNvPr id="13" name="Text 10"/>
          <p:cNvSpPr/>
          <p:nvPr/>
        </p:nvSpPr>
        <p:spPr bwMode="auto">
          <a:xfrm>
            <a:off x="1736526" y="4479368"/>
            <a:ext cx="3607419" cy="317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Россия захватила Полоцк</a:t>
            </a:r>
            <a:endParaRPr lang="en-US" sz="1550"/>
          </a:p>
        </p:txBody>
      </p:sp>
      <p:sp>
        <p:nvSpPr>
          <p:cNvPr id="14" name="Shape 11"/>
          <p:cNvSpPr/>
          <p:nvPr/>
        </p:nvSpPr>
        <p:spPr bwMode="auto">
          <a:xfrm>
            <a:off x="919758" y="5405557"/>
            <a:ext cx="396835" cy="22860"/>
          </a:xfrm>
          <a:prstGeom prst="roundRect">
            <a:avLst>
              <a:gd name="adj" fmla="val 130232"/>
            </a:avLst>
          </a:prstGeom>
          <a:solidFill>
            <a:srgbClr val="786A6C"/>
          </a:solidFill>
          <a:ln/>
        </p:spPr>
      </p:sp>
      <p:sp>
        <p:nvSpPr>
          <p:cNvPr id="15" name="Shape 12"/>
          <p:cNvSpPr/>
          <p:nvPr/>
        </p:nvSpPr>
        <p:spPr bwMode="auto">
          <a:xfrm>
            <a:off x="868204" y="5342573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E2C2B3"/>
          </a:solidFill>
          <a:ln/>
        </p:spPr>
      </p:sp>
      <p:sp>
        <p:nvSpPr>
          <p:cNvPr id="16" name="Text 13"/>
          <p:cNvSpPr/>
          <p:nvPr/>
        </p:nvSpPr>
        <p:spPr bwMode="auto">
          <a:xfrm>
            <a:off x="1736526" y="5261967"/>
            <a:ext cx="2001194" cy="310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Январь 1564 г</a:t>
            </a:r>
            <a:r>
              <a:rPr lang="en-US" sz="19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.</a:t>
            </a:r>
            <a:endParaRPr lang="en-US" sz="1950"/>
          </a:p>
        </p:txBody>
      </p:sp>
      <p:sp>
        <p:nvSpPr>
          <p:cNvPr id="17" name="Text 14"/>
          <p:cNvSpPr/>
          <p:nvPr/>
        </p:nvSpPr>
        <p:spPr bwMode="auto">
          <a:xfrm>
            <a:off x="1736527" y="5691188"/>
            <a:ext cx="66136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Битва на реке Улла (около Чашников) — победа ВКЛ под командованием гетмана Николая Радзивилла Рыжего</a:t>
            </a:r>
            <a:endParaRPr lang="en-US" sz="2200"/>
          </a:p>
        </p:txBody>
      </p:sp>
      <p:sp>
        <p:nvSpPr>
          <p:cNvPr id="18" name="Shape 15"/>
          <p:cNvSpPr/>
          <p:nvPr/>
        </p:nvSpPr>
        <p:spPr bwMode="auto">
          <a:xfrm>
            <a:off x="919758" y="6934914"/>
            <a:ext cx="396835" cy="22860"/>
          </a:xfrm>
          <a:prstGeom prst="roundRect">
            <a:avLst>
              <a:gd name="adj" fmla="val 130232"/>
            </a:avLst>
          </a:prstGeom>
          <a:solidFill>
            <a:srgbClr val="786A6C"/>
          </a:solidFill>
          <a:ln/>
        </p:spPr>
      </p:sp>
      <p:sp>
        <p:nvSpPr>
          <p:cNvPr id="19" name="Shape 16"/>
          <p:cNvSpPr/>
          <p:nvPr/>
        </p:nvSpPr>
        <p:spPr bwMode="auto">
          <a:xfrm>
            <a:off x="868204" y="6871930"/>
            <a:ext cx="148828" cy="148828"/>
          </a:xfrm>
          <a:prstGeom prst="roundRect">
            <a:avLst>
              <a:gd name="adj" fmla="val 307200"/>
            </a:avLst>
          </a:prstGeom>
          <a:solidFill>
            <a:srgbClr val="E2C2B3"/>
          </a:solidFill>
          <a:ln/>
        </p:spPr>
      </p:sp>
      <p:sp>
        <p:nvSpPr>
          <p:cNvPr id="21" name="Text 18"/>
          <p:cNvSpPr/>
          <p:nvPr/>
        </p:nvSpPr>
        <p:spPr bwMode="auto">
          <a:xfrm>
            <a:off x="1736526" y="7220544"/>
            <a:ext cx="5626493" cy="317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  <a:defRPr/>
            </a:pPr>
            <a:r>
              <a:rPr lang="en-US" sz="24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Война приобрела затяжной характер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6280190" y="59614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  <a:defRPr/>
            </a:pPr>
            <a:r>
              <a:rPr lang="en-US" sz="39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Формирование Речи Посполитой</a:t>
            </a:r>
            <a:endParaRPr lang="en-US" sz="3900"/>
          </a:p>
        </p:txBody>
      </p:sp>
      <p:sp>
        <p:nvSpPr>
          <p:cNvPr id="4" name="Text 1"/>
          <p:cNvSpPr/>
          <p:nvPr/>
        </p:nvSpPr>
        <p:spPr bwMode="auto">
          <a:xfrm>
            <a:off x="6280190" y="2332315"/>
            <a:ext cx="26820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9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Ключевые события:</a:t>
            </a:r>
            <a:endParaRPr lang="en-US" sz="1950"/>
          </a:p>
        </p:txBody>
      </p:sp>
      <p:sp>
        <p:nvSpPr>
          <p:cNvPr id="5" name="Text 2"/>
          <p:cNvSpPr/>
          <p:nvPr/>
        </p:nvSpPr>
        <p:spPr bwMode="auto">
          <a:xfrm flipH="0" flipV="0">
            <a:off x="5581676" y="2840830"/>
            <a:ext cx="4234669" cy="952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000" b="1">
                <a:solidFill>
                  <a:schemeClr val="bg1"/>
                </a:solidFill>
                <a:latin typeface="Noto Serif HK"/>
                <a:ea typeface="Noto Serif HK"/>
                <a:cs typeface="Noto Serif HK"/>
              </a:rPr>
              <a:t>1569 г. — Люблинская уния: образование Речи Посполитой (Польша + ВКЛ)</a:t>
            </a:r>
            <a:endParaRPr lang="en-US" sz="1550"/>
          </a:p>
        </p:txBody>
      </p:sp>
      <p:sp>
        <p:nvSpPr>
          <p:cNvPr id="6" name="Text 3"/>
          <p:cNvSpPr/>
          <p:nvPr/>
        </p:nvSpPr>
        <p:spPr bwMode="auto">
          <a:xfrm flipH="0" flipV="0">
            <a:off x="5794588" y="3862863"/>
            <a:ext cx="4021757" cy="317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Союзник: Швеция</a:t>
            </a:r>
            <a:endParaRPr lang="en-US" sz="2200"/>
          </a:p>
        </p:txBody>
      </p:sp>
      <p:sp>
        <p:nvSpPr>
          <p:cNvPr id="7" name="Text 4"/>
          <p:cNvSpPr/>
          <p:nvPr/>
        </p:nvSpPr>
        <p:spPr bwMode="auto">
          <a:xfrm flipH="0" flipV="0">
            <a:off x="5794588" y="4441844"/>
            <a:ext cx="4717676" cy="760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1579–1581 гг.: Король Стефан Баторий отвоевал Полоцк, начал наступление на Псков</a:t>
            </a:r>
            <a:endParaRPr lang="en-US" sz="1550"/>
          </a:p>
        </p:txBody>
      </p:sp>
      <p:sp>
        <p:nvSpPr>
          <p:cNvPr id="8" name="Text 5"/>
          <p:cNvSpPr/>
          <p:nvPr/>
        </p:nvSpPr>
        <p:spPr bwMode="auto">
          <a:xfrm flipH="0" flipV="0">
            <a:off x="5581676" y="5502088"/>
            <a:ext cx="4234669" cy="1039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1582 г. — Ям-Запольское перемирие: Речь Посполитая получила южную Ливонию с Ригой</a:t>
            </a:r>
            <a:endParaRPr sz="2000" b="1"/>
          </a:p>
        </p:txBody>
      </p:sp>
      <p:sp>
        <p:nvSpPr>
          <p:cNvPr id="9" name="Text 6"/>
          <p:cNvSpPr/>
          <p:nvPr/>
        </p:nvSpPr>
        <p:spPr bwMode="auto">
          <a:xfrm flipH="0" flipV="0">
            <a:off x="7139293" y="6947598"/>
            <a:ext cx="4740087" cy="952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000" b="1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1583 г. — Плюсское перемирие: Швеция получила северную Эстонию с Ревелем</a:t>
            </a:r>
            <a:endParaRPr sz="2000" b="1"/>
          </a:p>
        </p:txBody>
      </p:sp>
      <p:sp>
        <p:nvSpPr>
          <p:cNvPr id="10" name="Text 7"/>
          <p:cNvSpPr/>
          <p:nvPr/>
        </p:nvSpPr>
        <p:spPr bwMode="auto">
          <a:xfrm>
            <a:off x="10308074" y="2332315"/>
            <a:ext cx="353615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  <a:defRPr/>
            </a:pPr>
            <a:r>
              <a:rPr lang="en-US" sz="19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Последствия для Беларуси:</a:t>
            </a:r>
            <a:endParaRPr lang="en-US" sz="1950"/>
          </a:p>
        </p:txBody>
      </p:sp>
      <p:sp>
        <p:nvSpPr>
          <p:cNvPr id="11" name="Text 8"/>
          <p:cNvSpPr/>
          <p:nvPr/>
        </p:nvSpPr>
        <p:spPr bwMode="auto">
          <a:xfrm>
            <a:off x="10229632" y="2999601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Устранены препятствия для торговли по Западной Двине</a:t>
            </a:r>
            <a:endParaRPr lang="en-US" sz="1550"/>
          </a:p>
        </p:txBody>
      </p:sp>
      <p:sp>
        <p:nvSpPr>
          <p:cNvPr id="12" name="Text 9"/>
          <p:cNvSpPr/>
          <p:nvPr/>
        </p:nvSpPr>
        <p:spPr bwMode="auto">
          <a:xfrm>
            <a:off x="10512264" y="4441844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  <a:defRPr/>
            </a:pPr>
            <a:r>
              <a:rPr lang="en-US" sz="24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Рост внешней торговли и экономического развития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861781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4154176" cy="828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5466400" name=""/>
          <p:cNvSpPr txBox="1"/>
          <p:nvPr/>
        </p:nvSpPr>
        <p:spPr bwMode="auto">
          <a:xfrm flipH="0" flipV="0">
            <a:off x="485353" y="874058"/>
            <a:ext cx="7115744" cy="39319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2800" b="1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Итоги: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Создано новое государство – Речь Посполитая.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Усиление Швеции.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Россия не получила выхода к Балтийскому морю.</a:t>
            </a:r>
            <a:endParaRPr sz="28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800">
                <a:solidFill>
                  <a:schemeClr val="bg1"/>
                </a:solidFill>
                <a:latin typeface="Times New Roman"/>
                <a:ea typeface="Arial"/>
                <a:cs typeface="Times New Roman"/>
              </a:rPr>
              <a:t>Увеличение внешней торговли через Западную Двину → экономический рост белорусских земель.</a:t>
            </a:r>
            <a:endParaRPr sz="2800">
              <a:solidFill>
                <a:schemeClr val="bg1"/>
              </a:solidFill>
              <a:latin typeface="Times New Roman"/>
              <a:ea typeface="Arial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33</Slides>
  <Notes>33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2025-12-12T15:17:09Z</dcterms:created>
  <dcterms:modified xsi:type="dcterms:W3CDTF">2025-12-14T17:30:12Z</dcterms:modified>
  <cp:category/>
  <cp:contentStatus/>
  <cp:version/>
</cp:coreProperties>
</file>