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99"/>
    <p:restoredTop sz="94762"/>
  </p:normalViewPr>
  <p:slideViewPr>
    <p:cSldViewPr snapToGrid="0" snapToObjects="1">
      <p:cViewPr varScale="1">
        <p:scale>
          <a:sx n="111" d="100"/>
          <a:sy n="111" d="100"/>
        </p:scale>
        <p:origin x="-3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75621021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971984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86648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851680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38875657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91763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325860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869844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769875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33624390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9789682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20391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825121-3882-614A-85EE-B0E3DEAC2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628" y="1986108"/>
            <a:ext cx="8410744" cy="2885783"/>
          </a:xfrm>
        </p:spPr>
        <p:txBody>
          <a:bodyPr/>
          <a:lstStyle/>
          <a:p>
            <a:r>
              <a:rPr lang="ru-RU" dirty="0"/>
              <a:t>БЕЛАРУСЬ В ГОДЫ ПЕРВОЙ МИРОВОЙ ВОЙНЫ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422366-C0C3-134D-AAEE-F78A59B69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607276" y="5042516"/>
            <a:ext cx="6904303" cy="34503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0107475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495B9-56D2-FB4D-A188-FAB2CFA6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58" y="411480"/>
            <a:ext cx="4541520" cy="1950720"/>
          </a:xfrm>
        </p:spPr>
        <p:txBody>
          <a:bodyPr>
            <a:normAutofit/>
          </a:bodyPr>
          <a:lstStyle/>
          <a:p>
            <a:r>
              <a:rPr lang="ru-RU" sz="2400" dirty="0"/>
              <a:t>Генерал</a:t>
            </a:r>
            <a:r>
              <a:rPr lang="ru-RU" sz="2400" b="1" dirty="0"/>
              <a:t> Платон Алексеевич </a:t>
            </a:r>
            <a:r>
              <a:rPr lang="ru-RU" sz="2400" b="1" dirty="0" err="1"/>
              <a:t>Лечицкий</a:t>
            </a:r>
            <a:r>
              <a:rPr lang="ru-RU" sz="2400" b="1" dirty="0"/>
              <a:t> </a:t>
            </a:r>
            <a:r>
              <a:rPr lang="ru-RU" sz="2400" dirty="0"/>
              <a:t>– уроженец </a:t>
            </a:r>
            <a:r>
              <a:rPr lang="ru-RU" sz="2400" dirty="0" err="1"/>
              <a:t>Гродненщины</a:t>
            </a:r>
            <a:r>
              <a:rPr lang="ru-RU" sz="2400" dirty="0"/>
              <a:t>, был награжден орденом Святого Георгия 3-й степени.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DD6A248-CBEF-C646-8840-4BA2CC1F7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7964110" y="1985073"/>
            <a:ext cx="3465195" cy="451491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BBBEA-D139-1D41-8770-E23CA6B0C58B}"/>
              </a:ext>
            </a:extLst>
          </p:cNvPr>
          <p:cNvSpPr txBox="1"/>
          <p:nvPr/>
        </p:nvSpPr>
        <p:spPr>
          <a:xfrm>
            <a:off x="6675124" y="377128"/>
            <a:ext cx="52730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Прапорщик </a:t>
            </a:r>
            <a:r>
              <a:rPr lang="ru-RU" sz="2400" b="1" dirty="0"/>
              <a:t>Петр Иванович </a:t>
            </a:r>
            <a:r>
              <a:rPr lang="ru-RU" sz="2400" b="1" dirty="0" err="1"/>
              <a:t>Козятников</a:t>
            </a:r>
            <a:r>
              <a:rPr lang="ru-RU" sz="2400" b="1" dirty="0"/>
              <a:t> - </a:t>
            </a:r>
            <a:r>
              <a:rPr lang="ru-RU" sz="2400" dirty="0"/>
              <a:t>уроженец </a:t>
            </a:r>
            <a:r>
              <a:rPr lang="ru-RU" sz="2400" dirty="0" err="1"/>
              <a:t>Рогачевщины</a:t>
            </a:r>
            <a:r>
              <a:rPr lang="ru-RU" sz="2400" dirty="0"/>
              <a:t>, был награждён четырьмя крестами за мужество и героизм, проявленные в боях. 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5180B1-11D6-744F-AC2D-24E89605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92" y="1985073"/>
            <a:ext cx="335507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991469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64EF6-FB17-784B-BCBA-6CDA0AD3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11480"/>
            <a:ext cx="9601200" cy="1485900"/>
          </a:xfrm>
        </p:spPr>
        <p:txBody>
          <a:bodyPr>
            <a:normAutofit/>
          </a:bodyPr>
          <a:lstStyle/>
          <a:p>
            <a:r>
              <a:rPr lang="ru-RU" sz="4000" b="1" dirty="0"/>
              <a:t>Положение населения на оккупированной территории: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B4447E-1AFA-DB42-AEB3-86DC3344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691640"/>
            <a:ext cx="5516880" cy="51663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Собственные законы, режим грабежа и насилия</a:t>
            </a:r>
          </a:p>
          <a:p>
            <a:r>
              <a:rPr lang="ru-RU" dirty="0"/>
              <a:t>Жесткая система налогов, штрафов, принудительных работ</a:t>
            </a:r>
          </a:p>
          <a:p>
            <a:r>
              <a:rPr lang="ru-RU" dirty="0"/>
              <a:t>Реквизиции — принудительное отчуждение имущества и продуктов для обеспечения германской армии</a:t>
            </a:r>
          </a:p>
          <a:p>
            <a:r>
              <a:rPr lang="ru-RU" dirty="0"/>
              <a:t>Население в возрасте от 16 до 60 лет платило подушный налог</a:t>
            </a:r>
          </a:p>
          <a:p>
            <a:r>
              <a:rPr lang="ru-RU" dirty="0"/>
              <a:t>Отбирали продукты питания, лошадей и скот</a:t>
            </a:r>
          </a:p>
          <a:p>
            <a:r>
              <a:rPr lang="ru-RU" dirty="0"/>
              <a:t>Немецкие солдаты занимали дома и квартиры мирных жителей</a:t>
            </a:r>
          </a:p>
          <a:p>
            <a:r>
              <a:rPr lang="ru-RU" dirty="0"/>
              <a:t>В школах обязательно изучение немецкого языка.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096B3-4FCF-AF44-90AC-F610BB1B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1897380"/>
            <a:ext cx="5395868" cy="41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478739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96D183-1EF5-7340-8F3D-5E5490E0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260" y="411480"/>
            <a:ext cx="931164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Восточная часть Беларуси в условиях Первой мировой войны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79A0A8C-1C9D-3B41-A3E3-4F72963A7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176" y="3001845"/>
            <a:ext cx="5981824" cy="34751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CCA475-CE9F-EC45-8B2F-FBB21CBA6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002507"/>
            <a:ext cx="4953000" cy="3474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FE9620-5593-E04F-B584-66806D52FAE4}"/>
              </a:ext>
            </a:extLst>
          </p:cNvPr>
          <p:cNvSpPr txBox="1"/>
          <p:nvPr/>
        </p:nvSpPr>
        <p:spPr>
          <a:xfrm>
            <a:off x="5298677" y="1910673"/>
            <a:ext cx="311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Беженство:</a:t>
            </a:r>
          </a:p>
        </p:txBody>
      </p:sp>
    </p:spTree>
    <p:extLst>
      <p:ext uri="{BB962C8B-B14F-4D97-AF65-F5344CB8AC3E}">
        <p14:creationId xmlns:p14="http://schemas.microsoft.com/office/powerpoint/2010/main" xmlns="" val="3859504947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0B60A9-7693-EA4B-85B6-417EA668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005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Белорусское национальное движение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FEB14E-121C-F443-AA1A-8BC64FA0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17320"/>
            <a:ext cx="5273040" cy="5440680"/>
          </a:xfrm>
        </p:spPr>
        <p:txBody>
          <a:bodyPr/>
          <a:lstStyle/>
          <a:p>
            <a:r>
              <a:rPr lang="ru-RU" dirty="0"/>
              <a:t>1915 г. -- создано благотворительное Белорусское общество помощи потерпевшим от войны</a:t>
            </a:r>
          </a:p>
          <a:p>
            <a:r>
              <a:rPr lang="ru-RU" dirty="0"/>
              <a:t>1915 г. – идея возрождения ВКЛ (БНК)</a:t>
            </a:r>
          </a:p>
          <a:p>
            <a:r>
              <a:rPr lang="ru-RU" dirty="0"/>
              <a:t>1916 г. -- идея создания союза независимых государств: Соединенных штатов Беларуси, Литвы, Латвии и Украины от Балтийского до Черного моря </a:t>
            </a:r>
          </a:p>
          <a:p>
            <a:r>
              <a:rPr lang="ru-RU" dirty="0"/>
              <a:t>июнь 1917 г. - группа деятелей белорусского национального движения во главе с В. </a:t>
            </a:r>
            <a:r>
              <a:rPr lang="ru-RU" dirty="0" err="1"/>
              <a:t>Ластовским</a:t>
            </a:r>
            <a:r>
              <a:rPr lang="ru-RU" dirty="0"/>
              <a:t> выступила за полную государственную независимость и территориальную целостность Беларуси в ее этнографических пределах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5CE56E-33C3-9E4B-8024-815F0408F128}"/>
              </a:ext>
            </a:extLst>
          </p:cNvPr>
          <p:cNvSpPr txBox="1"/>
          <p:nvPr/>
        </p:nvSpPr>
        <p:spPr>
          <a:xfrm>
            <a:off x="8824293" y="617220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В.Ластовский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FB3737-6D0A-524C-AAD6-8A39F84B4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376" y="1417320"/>
            <a:ext cx="3632213" cy="47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649044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EC7860-BDA9-5842-AFB9-6B11A14F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Итоги Первой мировой войны: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230457-EC46-8D4A-8D8F-380CD64A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300"/>
            <a:ext cx="6743700" cy="4640580"/>
          </a:xfrm>
        </p:spPr>
        <p:txBody>
          <a:bodyPr>
            <a:noAutofit/>
          </a:bodyPr>
          <a:lstStyle/>
          <a:p>
            <a:r>
              <a:rPr lang="ru-RU" sz="2800" dirty="0"/>
              <a:t>США - ведущая роль в мире</a:t>
            </a:r>
          </a:p>
          <a:p>
            <a:r>
              <a:rPr lang="ru-RU" sz="2800" dirty="0"/>
              <a:t>Возникновение новых государств</a:t>
            </a:r>
          </a:p>
          <a:p>
            <a:r>
              <a:rPr lang="ru-RU" sz="2800" dirty="0"/>
              <a:t>Падение огромных империй: Австро-Венгерская, Российская, Османская, Германская</a:t>
            </a:r>
          </a:p>
          <a:p>
            <a:r>
              <a:rPr lang="ru-RU" sz="2800" dirty="0"/>
              <a:t>Упал жизненный уровень большинства населения</a:t>
            </a:r>
          </a:p>
          <a:p>
            <a:r>
              <a:rPr lang="ru-RU" sz="2800" dirty="0"/>
              <a:t>Рост беспризорных сирот</a:t>
            </a:r>
          </a:p>
          <a:p>
            <a:r>
              <a:rPr lang="ru-RU" sz="2800" dirty="0"/>
              <a:t>Ущемлены интересы Германии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F96258-4E7C-404C-80DB-4E2C35391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1638300"/>
            <a:ext cx="4073398" cy="4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122411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E5A96F-2D58-6D44-8504-E255098A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2" y="507654"/>
            <a:ext cx="10664188" cy="889038"/>
          </a:xfrm>
        </p:spPr>
        <p:txBody>
          <a:bodyPr>
            <a:noAutofit/>
          </a:bodyPr>
          <a:lstStyle/>
          <a:p>
            <a:r>
              <a:rPr lang="ru-RU" sz="2800" dirty="0"/>
              <a:t>3 марта 1918 г. – подписание </a:t>
            </a:r>
            <a:r>
              <a:rPr lang="ru-RU" sz="2800" b="1" dirty="0"/>
              <a:t>Брестского мира</a:t>
            </a:r>
            <a:r>
              <a:rPr lang="ru-RU" sz="2800" dirty="0"/>
              <a:t> представителями Советской России и Центральных держав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4D3F5DD-76FD-A044-A57F-0EEBA615A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01" y="1747867"/>
            <a:ext cx="5269231" cy="39423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A99077-C584-744E-9C9D-AADA76FFAF16}"/>
              </a:ext>
            </a:extLst>
          </p:cNvPr>
          <p:cNvSpPr txBox="1"/>
          <p:nvPr/>
        </p:nvSpPr>
        <p:spPr>
          <a:xfrm>
            <a:off x="1162052" y="1627524"/>
            <a:ext cx="47777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Условия: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Земли западнее Двинск -- Лида – Пружаны – Брест-</a:t>
            </a:r>
            <a:r>
              <a:rPr lang="ru-RU" sz="2400" dirty="0" err="1"/>
              <a:t>Литовск</a:t>
            </a:r>
            <a:r>
              <a:rPr lang="ru-RU" sz="2400" dirty="0"/>
              <a:t> отходили Германии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Часть Беларуси южнее </a:t>
            </a:r>
            <a:r>
              <a:rPr lang="ru-RU" sz="2400" dirty="0" err="1"/>
              <a:t>Полесской</a:t>
            </a:r>
            <a:r>
              <a:rPr lang="ru-RU" sz="2400" dirty="0"/>
              <a:t> железной дороги передавалась Украинской Народной Республике. 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Остальные земли -- территория Советской России.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C7786E-CA09-FA4F-B6BE-604171723229}"/>
              </a:ext>
            </a:extLst>
          </p:cNvPr>
          <p:cNvSpPr/>
          <p:nvPr/>
        </p:nvSpPr>
        <p:spPr>
          <a:xfrm>
            <a:off x="1162052" y="5921008"/>
            <a:ext cx="11010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 Neue" panose="02000503000000020004" pitchFamily="2" charset="0"/>
              </a:rPr>
              <a:t>Интересы Беларуси ни одним из участников переговоров не учитывались</a:t>
            </a:r>
            <a:endParaRPr lang="ru-RU" sz="24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106154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7DAF6-DCD9-274B-9E19-97F02066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93419"/>
            <a:ext cx="9601200" cy="1485900"/>
          </a:xfrm>
        </p:spPr>
        <p:txBody>
          <a:bodyPr>
            <a:normAutofit/>
          </a:bodyPr>
          <a:lstStyle/>
          <a:p>
            <a:r>
              <a:rPr lang="ru-RU" sz="5400" b="1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436509-7C20-914F-8B83-5B8CF6C4A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74519"/>
            <a:ext cx="10441876" cy="4530098"/>
          </a:xfrm>
        </p:spPr>
      </p:pic>
    </p:spTree>
    <p:extLst>
      <p:ext uri="{BB962C8B-B14F-4D97-AF65-F5344CB8AC3E}">
        <p14:creationId xmlns:p14="http://schemas.microsoft.com/office/powerpoint/2010/main" xmlns="" val="1101155438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57BD9-9309-764B-AE61-020BB64B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248" y="502920"/>
            <a:ext cx="10730080" cy="1539240"/>
          </a:xfrm>
        </p:spPr>
        <p:txBody>
          <a:bodyPr>
            <a:normAutofit/>
          </a:bodyPr>
          <a:lstStyle/>
          <a:p>
            <a:r>
              <a:rPr lang="ru-RU" b="1" dirty="0"/>
              <a:t>1 августа 1914 </a:t>
            </a:r>
            <a:r>
              <a:rPr lang="ru-RU" sz="3600" dirty="0"/>
              <a:t>– начало войны для Российской    империи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568BD3-6A69-FE49-85AD-0929345C9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240" y="2301240"/>
            <a:ext cx="4846320" cy="4053840"/>
          </a:xfrm>
        </p:spPr>
        <p:txBody>
          <a:bodyPr>
            <a:normAutofit/>
          </a:bodyPr>
          <a:lstStyle/>
          <a:p>
            <a:r>
              <a:rPr lang="ru-RU" sz="3200" dirty="0"/>
              <a:t>Мобилизация</a:t>
            </a:r>
          </a:p>
          <a:p>
            <a:r>
              <a:rPr lang="ru-RU" sz="3200" dirty="0"/>
              <a:t>Сбор денег на защиту Отечества</a:t>
            </a:r>
          </a:p>
          <a:p>
            <a:r>
              <a:rPr lang="ru-RU" sz="3200" dirty="0"/>
              <a:t>Манифестации и </a:t>
            </a:r>
            <a:r>
              <a:rPr lang="ru-RU" sz="3200" dirty="0" err="1"/>
              <a:t>молебены</a:t>
            </a:r>
            <a:r>
              <a:rPr lang="ru-RU" sz="3200" dirty="0"/>
              <a:t> за победу славянского оружия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13A312F-2751-C048-93F5-A261975D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332" y="1897380"/>
            <a:ext cx="6265596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14536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D9B8F1-AC91-0643-AAC3-29B858B2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485900"/>
          </a:xfrm>
        </p:spPr>
        <p:txBody>
          <a:bodyPr/>
          <a:lstStyle/>
          <a:p>
            <a:r>
              <a:rPr lang="ru-RU" b="1" dirty="0"/>
              <a:t>Причины Первой мировой войны: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060772-2A1C-0C47-8771-A4FF01908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198962"/>
            <a:ext cx="9601200" cy="3581400"/>
          </a:xfrm>
        </p:spPr>
        <p:txBody>
          <a:bodyPr>
            <a:normAutofit/>
          </a:bodyPr>
          <a:lstStyle/>
          <a:p>
            <a:r>
              <a:rPr lang="ru-RU" sz="2800" dirty="0"/>
              <a:t>Стремление к ослаблению стран-конкурентов в экономическом и военном развитии</a:t>
            </a:r>
          </a:p>
          <a:p>
            <a:r>
              <a:rPr lang="ru-RU" sz="2800" dirty="0"/>
              <a:t>Противоречия из-за колоний, сфер влияния и рынков сбыта</a:t>
            </a:r>
          </a:p>
          <a:p>
            <a:r>
              <a:rPr lang="ru-RU" sz="2800" dirty="0"/>
              <a:t>Стремление разрешить внутренние проблемы с помощью войны</a:t>
            </a:r>
          </a:p>
          <a:p>
            <a:r>
              <a:rPr lang="ru-RU" sz="2800" dirty="0"/>
              <a:t>Повсеместное усиление националистических партий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30A2AC-892C-8543-B249-9AD1267E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4780362"/>
            <a:ext cx="10622280" cy="1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87226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9798F-9EF2-6C43-A1A6-94CF8840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27681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Западная часть Беларуси в условиях Первой мировой войны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0BB01A7-2366-ED41-9C66-B014083CE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40" y="1943637"/>
            <a:ext cx="9479280" cy="4486682"/>
          </a:xfrm>
        </p:spPr>
      </p:pic>
    </p:spTree>
    <p:extLst>
      <p:ext uri="{BB962C8B-B14F-4D97-AF65-F5344CB8AC3E}">
        <p14:creationId xmlns:p14="http://schemas.microsoft.com/office/powerpoint/2010/main" xmlns="" val="728564057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48FA6C-538A-8F43-8373-B176239E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550090"/>
            <a:ext cx="5897880" cy="5532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С начала 1915 года российские войска потерпели ряд поражений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Август - сентябрь 1915 г. - захвачены Брест, Гродно и другие </a:t>
            </a:r>
            <a:r>
              <a:rPr lang="ru-RU" sz="3200" dirty="0" err="1"/>
              <a:t>западнобелорусские</a:t>
            </a:r>
            <a:r>
              <a:rPr lang="ru-RU" sz="3200" dirty="0"/>
              <a:t> города. 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Ставка Верховного главнокомандующего была переведена из Барановичей в Могилев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578BE14-4F7C-6247-BD57-E5A182B1A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480" y="198120"/>
            <a:ext cx="4711253" cy="6236060"/>
          </a:xfrm>
        </p:spPr>
      </p:pic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xmlns="" id="{E134281B-4491-6244-B94E-2CE7802A491D}"/>
              </a:ext>
            </a:extLst>
          </p:cNvPr>
          <p:cNvSpPr/>
          <p:nvPr/>
        </p:nvSpPr>
        <p:spPr>
          <a:xfrm>
            <a:off x="3756660" y="1461590"/>
            <a:ext cx="39624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xmlns="" id="{AA0703E9-0628-4D46-BACE-2A0DB0303102}"/>
              </a:ext>
            </a:extLst>
          </p:cNvPr>
          <p:cNvSpPr/>
          <p:nvPr/>
        </p:nvSpPr>
        <p:spPr>
          <a:xfrm>
            <a:off x="3756660" y="3429000"/>
            <a:ext cx="39624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0068162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70837E-655C-6D43-AD7B-458F9078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60" y="485046"/>
            <a:ext cx="10256520" cy="20808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Свенцянский</a:t>
            </a:r>
            <a:r>
              <a:rPr lang="ru-RU" b="1" dirty="0"/>
              <a:t> прорыв» </a:t>
            </a:r>
            <a:r>
              <a:rPr lang="ru-RU" sz="2700" dirty="0"/>
              <a:t>- наступательная операция германской армии. Враг прорвал фронт около города </a:t>
            </a:r>
            <a:r>
              <a:rPr lang="ru-RU" sz="2700" dirty="0" err="1"/>
              <a:t>Свенцяны</a:t>
            </a:r>
            <a:r>
              <a:rPr lang="ru-RU" sz="2700" dirty="0"/>
              <a:t> и начал действовать в тылу российской армии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4D6CC8C7-153A-9242-A85F-82E3A77E8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6764282" y="2407657"/>
            <a:ext cx="5323316" cy="3444503"/>
          </a:xfrm>
        </p:spPr>
      </p:pic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xmlns="" id="{7B81F507-207A-4C4E-A9EB-993596AB9150}"/>
              </a:ext>
            </a:extLst>
          </p:cNvPr>
          <p:cNvSpPr/>
          <p:nvPr/>
        </p:nvSpPr>
        <p:spPr>
          <a:xfrm>
            <a:off x="3550920" y="1932267"/>
            <a:ext cx="243840" cy="625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xmlns="" id="{0FA9D9DE-6894-6C4D-9CCB-6EF5CFE3F455}"/>
              </a:ext>
            </a:extLst>
          </p:cNvPr>
          <p:cNvSpPr/>
          <p:nvPr/>
        </p:nvSpPr>
        <p:spPr>
          <a:xfrm>
            <a:off x="3550920" y="3659848"/>
            <a:ext cx="243840" cy="625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C6F941-0B33-5C4F-9F2A-2ED8F8E040E6}"/>
              </a:ext>
            </a:extLst>
          </p:cNvPr>
          <p:cNvSpPr/>
          <p:nvPr/>
        </p:nvSpPr>
        <p:spPr>
          <a:xfrm>
            <a:off x="1188720" y="428549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"/>
              </a:rPr>
              <a:t>Фронт на долгое время установился по линии Двинск — </a:t>
            </a:r>
            <a:r>
              <a:rPr lang="ru-RU" sz="2400" dirty="0" err="1">
                <a:latin typeface="Newton"/>
              </a:rPr>
              <a:t>Поставы</a:t>
            </a:r>
            <a:r>
              <a:rPr lang="ru-RU" sz="2400" dirty="0">
                <a:latin typeface="Newton"/>
              </a:rPr>
              <a:t> — Сморгонь — Барановичи — Пинск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55432C-1943-EE46-B65A-2F40916DFEDF}"/>
              </a:ext>
            </a:extLst>
          </p:cNvPr>
          <p:cNvSpPr/>
          <p:nvPr/>
        </p:nvSpPr>
        <p:spPr>
          <a:xfrm>
            <a:off x="1188720" y="2624130"/>
            <a:ext cx="5775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Удалось отбросить противника в район озер Свирь и Нарочь и ликвидировать прорыв.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22868577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7D57E3-65D2-EF41-8849-A9286E0C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85800"/>
            <a:ext cx="9616440" cy="147732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Наступательные операции российской армии в марте 1916 г. в районе озера Нарочь и в июле в районе город Барановичи потерпели неудачу. 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C6759F9-72F4-F346-B70B-6AD49FC84A9C}"/>
              </a:ext>
            </a:extLst>
          </p:cNvPr>
          <p:cNvSpPr/>
          <p:nvPr/>
        </p:nvSpPr>
        <p:spPr>
          <a:xfrm>
            <a:off x="6604083" y="3501687"/>
            <a:ext cx="2316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Helios"/>
              </a:rPr>
              <a:t>Скульптурная композиция «Солдаты Первой мировой войны» в Сморгони 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445236F-8D69-CB4B-B3FD-91FC3D259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125" y="2461021"/>
            <a:ext cx="4918875" cy="368694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60585A-1CF7-3D4F-B694-9A39C68A30C1}"/>
              </a:ext>
            </a:extLst>
          </p:cNvPr>
          <p:cNvSpPr txBox="1"/>
          <p:nvPr/>
        </p:nvSpPr>
        <p:spPr>
          <a:xfrm>
            <a:off x="6604083" y="2601575"/>
            <a:ext cx="423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Защита Сморгони – 810 дней</a:t>
            </a:r>
          </a:p>
        </p:txBody>
      </p:sp>
    </p:spTree>
    <p:extLst>
      <p:ext uri="{BB962C8B-B14F-4D97-AF65-F5344CB8AC3E}">
        <p14:creationId xmlns:p14="http://schemas.microsoft.com/office/powerpoint/2010/main" xmlns="" val="64345143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BE5EAE-20E4-B84B-AEAB-F7F26BD0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0060"/>
            <a:ext cx="9601200" cy="1485900"/>
          </a:xfrm>
        </p:spPr>
        <p:txBody>
          <a:bodyPr/>
          <a:lstStyle/>
          <a:p>
            <a:r>
              <a:rPr lang="ru-RU" b="1" dirty="0"/>
              <a:t>Оборона крепости </a:t>
            </a:r>
            <a:r>
              <a:rPr lang="ru-RU" b="1" dirty="0" err="1"/>
              <a:t>Осовец</a:t>
            </a:r>
            <a:r>
              <a:rPr lang="ru-RU" b="1" dirty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7DEF38-F534-AB4D-8B72-E4B5CC3F2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360" y="1436446"/>
            <a:ext cx="5090160" cy="398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Генерал</a:t>
            </a:r>
            <a:r>
              <a:rPr lang="ru-RU" sz="2400" b="1" dirty="0"/>
              <a:t> Николай Александрович Бржозовский </a:t>
            </a:r>
            <a:r>
              <a:rPr lang="ru-RU" sz="2400" dirty="0"/>
              <a:t>(выпускник Полоцкого кадетского корпуса) руководил защитой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A940D5-C68B-754F-9F94-EB938C40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1023365"/>
            <a:ext cx="3916680" cy="55225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542C96-104F-3947-A630-984B83A2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" y="3051002"/>
            <a:ext cx="5262880" cy="34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71111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7ACCB4-FF53-AB41-BD23-9F9BA003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12222480" y="-274320"/>
            <a:ext cx="45719" cy="16306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3C8BBA-C8EC-D14C-8F9F-077B02D1A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541020"/>
            <a:ext cx="10576560" cy="16306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 время третьего по счету штурма германские войска применили ядовитые газы. Окопы защитников накрыла волна газа высотой в 15 метров. Враг не ожидал увидеть кого-нибудь в живых. Однако уцелевшие солдаты поднялись в атаку. Взять крепость враг тогда так и не сумел.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185BAF-B4EF-DB47-B36E-2E7A98CD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369" y="1772869"/>
            <a:ext cx="8446302" cy="45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86732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{AEE0B425-1A36-DB4A-BF8F-C8EAF3F92950}tf10001072</Template>
  <TotalTime>959</TotalTime>
  <Words>509</Words>
  <Application>Microsoft Macintosh PowerPoint</Application>
  <PresentationFormat>Произвольный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Уголки</vt:lpstr>
      <vt:lpstr>БЕЛАРУСЬ В ГОДЫ ПЕРВОЙ МИРОВОЙ ВОЙНЫ</vt:lpstr>
      <vt:lpstr>1 августа 1914 – начало войны для Российской    империи</vt:lpstr>
      <vt:lpstr>Причины Первой мировой войны:</vt:lpstr>
      <vt:lpstr>Западная часть Беларуси в условиях Первой мировой войны</vt:lpstr>
      <vt:lpstr>С начала 1915 года российские войска потерпели ряд поражений   Август - сентябрь 1915 г. - захвачены Брест, Гродно и другие западнобелорусские города.    Ставка Верховного главнокомандующего была переведена из Барановичей в Могилев  </vt:lpstr>
      <vt:lpstr>«Свенцянский прорыв» - наступательная операция германской армии. Враг прорвал фронт около города Свенцяны и начал действовать в тылу российской армии   </vt:lpstr>
      <vt:lpstr>Наступательные операции российской армии в марте 1916 г. в районе озера Нарочь и в июле в районе город Барановичи потерпели неудачу.   </vt:lpstr>
      <vt:lpstr>Оборона крепости Осовец   </vt:lpstr>
      <vt:lpstr>Слайд 9</vt:lpstr>
      <vt:lpstr>Генерал Платон Алексеевич Лечицкий – уроженец Гродненщины, был награжден орденом Святого Георгия 3-й степени.</vt:lpstr>
      <vt:lpstr>Положение населения на оккупированной территории:</vt:lpstr>
      <vt:lpstr>Восточная часть Беларуси в условиях Первой мировой войны</vt:lpstr>
      <vt:lpstr>Белорусское национальное движение  </vt:lpstr>
      <vt:lpstr>Итоги Первой мировой войны:</vt:lpstr>
      <vt:lpstr>3 марта 1918 г. – подписание Брестского мира представителями Советской России и Центральных держав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БЕЛАРУСЬ В ГОДЫ ПЕРВОЙ МИРОВОЙ ВОЙНЫ</dc:title>
  <dc:creator>Microsoft Office User</dc:creator>
  <cp:lastModifiedBy>учитель</cp:lastModifiedBy>
  <cp:revision>19</cp:revision>
  <dcterms:created xsi:type="dcterms:W3CDTF">2022-10-24T13:33:46Z</dcterms:created>
  <dcterms:modified xsi:type="dcterms:W3CDTF">2022-10-25T06:22:10Z</dcterms:modified>
</cp:coreProperties>
</file>