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diagrams/quickStyle1.xml" ContentType="application/vnd.openxmlformats-officedocument.drawingml.diagramQuickStyle+xml"/>
  <Override PartName="/ppt/slides/slide5.xml" ContentType="application/vnd.openxmlformats-officedocument.presentationml.slid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diagrams/data1.xml" ContentType="application/vnd.openxmlformats-officedocument.drawingml.diagramData+xml"/>
  <Override PartName="/ppt/slideLayouts/slideLayout5.xml" ContentType="application/vnd.openxmlformats-officedocument.presentationml.slideLayout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diagrams/drawing1.xml" ContentType="application/vnd.openxmlformats-officedocument.drawingml.diagramDrawing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presProps" Target="presProps.xml" /><Relationship Id="rId23" Type="http://schemas.openxmlformats.org/officeDocument/2006/relationships/tableStyles" Target="tableStyles.xml" /><Relationship Id="rId24" Type="http://schemas.openxmlformats.org/officeDocument/2006/relationships/viewProps" Target="viewProps.xml" /></Relationships>
</file>

<file path=ppt/diagrams/_rels/data1.xml.rels><?xml version="1.0" encoding="UTF-8" standalone="yes"?>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microsoft.com/office/2007/relationships/diagramDrawing" Target="../diagrams/drawing1.xml" /></Relationships>
</file>

<file path=ppt/diagrams/_rels/drawing1.xml.rels><?xml version="1.0" encoding="UTF-8" standalone="yes"?>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732C4DCB-EF57-46BC-88B1-647CC7AAB7C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 bwMode="auto"/>
      <dgm:t>
        <a:bodyPr/>
        <a:lstStyle/>
        <a:p>
          <a:pPr>
            <a:defRPr/>
          </a:pPr>
          <a:endParaRPr lang="en-US"/>
        </a:p>
      </dgm:t>
    </dgm:pt>
    <dgm:pt modelId="{0165B80B-0363-48F1-B60F-6EB52E96DBA3}">
      <dgm:prSet phldrT="[Text]"/>
      <dgm:spPr bwMode="auto"/>
      <dgm:t>
        <a:bodyPr/>
        <a:lstStyle/>
        <a:p>
          <a:pPr>
            <a:defRPr/>
          </a:pPr>
          <a:r>
            <a:rPr lang="ru-RU"/>
            <a:t>Здесь не сложились предпосылки для формирования устойчивой частной собственности на землю и, как следствие, не получило развития индивидуальное сельское хозяйство</a:t>
          </a:r>
          <a:endParaRPr lang="en-US"/>
        </a:p>
      </dgm:t>
    </dgm:pt>
    <dgm:pt modelId="{BC0A5C3F-1FF5-4C27-B250-0D248C6D3C5D}" type="parTrans" cxnId="{B2357567-AE60-4984-A7CB-7C69F371A2A4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D7F1579A-E84E-47B8-97DF-B5030FB0D66A}" type="sibTrans" cxnId="{B2357567-AE60-4984-A7CB-7C69F371A2A4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ADE9BC4E-AD07-4F12-854E-F9EEE2907022}">
      <dgm:prSet phldrT="[Text]"/>
      <dgm:spPr bwMode="auto"/>
      <dgm:t>
        <a:bodyPr/>
        <a:lstStyle/>
        <a:p>
          <a:pPr>
            <a:defRPr/>
          </a:pPr>
          <a:r>
            <a:rPr lang="ru-RU"/>
            <a:t>Города Востока не смогли добиться прав на самоуправление, как это произошло в Европе</a:t>
          </a:r>
          <a:endParaRPr lang="en-US"/>
        </a:p>
      </dgm:t>
    </dgm:pt>
    <dgm:pt modelId="{FDB033D9-3AAF-4A18-B676-C90E1253BFDB}" type="parTrans" cxnId="{E10AAC83-D074-4E91-B9D6-E6CC41175220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74FD405C-A8E1-49FF-8F73-A11E1CB2B740}" type="sibTrans" cxnId="{E10AAC83-D074-4E91-B9D6-E6CC41175220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E4209B3B-32C3-4EC0-AAA5-ECD04C0E4AA0}">
      <dgm:prSet phldrT="[Text]"/>
      <dgm:spPr bwMode="auto"/>
      <dgm:t>
        <a:bodyPr/>
        <a:lstStyle/>
        <a:p>
          <a:pPr>
            <a:defRPr/>
          </a:pPr>
          <a:r>
            <a:rPr lang="ru-RU"/>
            <a:t>К XV в. развитие восточных цивилизаций замедлилось: снизился объем производства железа, приходило в упадок сельское хозяйство, сократилась международная торговля по Великому шелковому пути</a:t>
          </a:r>
          <a:endParaRPr lang="en-US"/>
        </a:p>
      </dgm:t>
    </dgm:pt>
    <dgm:pt modelId="{24778CA9-2688-4534-94E4-189B7B350B70}" type="parTrans" cxnId="{273CB056-29C4-4C56-8034-B56F242C40AD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9F83ED09-0004-42FB-84FA-72B79D475E09}" type="sibTrans" cxnId="{273CB056-29C4-4C56-8034-B56F242C40AD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5B77E85D-EACF-4A2C-AE3C-C2FC9AE9486D}" type="pres">
      <dgm:prSet presAssocID="{732C4DCB-EF57-46BC-88B1-647CC7AAB7C9}" presName="root" presStyleCnt="0">
        <dgm:presLayoutVars>
          <dgm:dir val="norm"/>
          <dgm:resizeHandles val="exact"/>
        </dgm:presLayoutVars>
      </dgm:prSet>
      <dgm:spPr bwMode="auto"/>
    </dgm:pt>
    <dgm:pt modelId="{2D9C1931-CFA7-40DD-AC7F-DD990CC43348}" type="pres">
      <dgm:prSet presAssocID="{0165B80B-0363-48F1-B60F-6EB52E96DBA3}" presName="compNode" presStyleCnt="0"/>
      <dgm:spPr bwMode="auto"/>
    </dgm:pt>
    <dgm:pt modelId="{15F82FCF-3558-4773-ABA3-07FC619E00BD}" type="pres">
      <dgm:prSet presAssocID="{0165B80B-0363-48F1-B60F-6EB52E96DBA3}" presName="bgRect" presStyleLbl="bgShp" presStyleIdx="0" presStyleCnt="3"/>
      <dgm:spPr bwMode="auto"/>
    </dgm:pt>
    <dgm:pt modelId="{D7C9B906-CB0D-4943-AFCD-0D32EBEB0104}" type="pres">
      <dgm:prSet presAssocID="{0165B80B-0363-48F1-B60F-6EB52E96DBA3}" presName="iconRect" presStyleLbl="node1" presStyleIdx="0" presStyleCnt="3"/>
      <dgm:spPr bwMode="auto">
        <a:blipFill>
          <a:blip r:embed="rId1"/>
          <a:stretch/>
        </a:blipFill>
        <a:ln>
          <a:noFill/>
        </a:ln>
      </dgm:spPr>
    </dgm:pt>
    <dgm:pt modelId="{A511F660-FC3F-4AF9-816A-4DEA9B6FE8E9}" type="pres">
      <dgm:prSet presAssocID="{0165B80B-0363-48F1-B60F-6EB52E96DBA3}" presName="spaceRect" presStyleCnt="0"/>
      <dgm:spPr bwMode="auto"/>
    </dgm:pt>
    <dgm:pt modelId="{7D0D557C-B430-40D4-A37F-E765D1882830}" type="pres">
      <dgm:prSet presAssocID="{0165B80B-0363-48F1-B60F-6EB52E96DBA3}" presName="parTx" presStyleLbl="revTx" presStyleIdx="0" presStyleCnt="3">
        <dgm:presLayoutVars>
          <dgm:chMax val="0"/>
          <dgm:chPref val="0"/>
        </dgm:presLayoutVars>
      </dgm:prSet>
      <dgm:spPr bwMode="auto"/>
    </dgm:pt>
    <dgm:pt modelId="{528BB6E9-4D41-4B08-81E6-FC51FFE8CEA9}" type="pres">
      <dgm:prSet presAssocID="{D7F1579A-E84E-47B8-97DF-B5030FB0D66A}" presName="sibTrans" presStyleCnt="0"/>
      <dgm:spPr bwMode="auto"/>
    </dgm:pt>
    <dgm:pt modelId="{7964F25F-0AB4-449C-B081-F98F60F6704B}" type="pres">
      <dgm:prSet presAssocID="{ADE9BC4E-AD07-4F12-854E-F9EEE2907022}" presName="compNode" presStyleCnt="0"/>
      <dgm:spPr bwMode="auto"/>
    </dgm:pt>
    <dgm:pt modelId="{26D2B9DB-14FA-43DF-A953-C7532E3197E9}" type="pres">
      <dgm:prSet presAssocID="{ADE9BC4E-AD07-4F12-854E-F9EEE2907022}" presName="bgRect" presStyleLbl="bgShp" presStyleIdx="1" presStyleCnt="3"/>
      <dgm:spPr bwMode="auto"/>
    </dgm:pt>
    <dgm:pt modelId="{FF7E92C2-53A3-4009-828B-1BA1CF973A40}" type="pres">
      <dgm:prSet presAssocID="{ADE9BC4E-AD07-4F12-854E-F9EEE2907022}" presName="iconRect" presStyleLbl="node1" presStyleIdx="1" presStyleCnt="3"/>
      <dgm:spPr bwMode="auto">
        <a:blipFill>
          <a:blip r:embed="rId2"/>
          <a:stretch/>
        </a:blipFill>
        <a:ln>
          <a:noFill/>
        </a:ln>
      </dgm:spPr>
    </dgm:pt>
    <dgm:pt modelId="{6E314F6E-003A-40D0-BF0D-28630167F649}" type="pres">
      <dgm:prSet presAssocID="{ADE9BC4E-AD07-4F12-854E-F9EEE2907022}" presName="spaceRect" presStyleCnt="0"/>
      <dgm:spPr bwMode="auto"/>
    </dgm:pt>
    <dgm:pt modelId="{D4BD40F6-A78C-4731-BBD9-6C3D3CEE6C36}" type="pres">
      <dgm:prSet presAssocID="{ADE9BC4E-AD07-4F12-854E-F9EEE2907022}" presName="parTx" presStyleLbl="revTx" presStyleIdx="1" presStyleCnt="3">
        <dgm:presLayoutVars>
          <dgm:chMax val="0"/>
          <dgm:chPref val="0"/>
        </dgm:presLayoutVars>
      </dgm:prSet>
      <dgm:spPr bwMode="auto"/>
    </dgm:pt>
    <dgm:pt modelId="{7E7C67EA-0334-40E1-9D4A-C72CFB8050A5}" type="pres">
      <dgm:prSet presAssocID="{74FD405C-A8E1-49FF-8F73-A11E1CB2B740}" presName="sibTrans" presStyleCnt="0"/>
      <dgm:spPr bwMode="auto"/>
    </dgm:pt>
    <dgm:pt modelId="{080D974F-1D5B-431D-878D-CE54764AD79A}" type="pres">
      <dgm:prSet presAssocID="{E4209B3B-32C3-4EC0-AAA5-ECD04C0E4AA0}" presName="compNode" presStyleCnt="0"/>
      <dgm:spPr bwMode="auto"/>
    </dgm:pt>
    <dgm:pt modelId="{69B9E2AB-C6E6-4D56-8156-F288B1AB9AF0}" type="pres">
      <dgm:prSet presAssocID="{E4209B3B-32C3-4EC0-AAA5-ECD04C0E4AA0}" presName="bgRect" presStyleLbl="bgShp" presStyleIdx="2" presStyleCnt="3"/>
      <dgm:spPr bwMode="auto"/>
    </dgm:pt>
    <dgm:pt modelId="{53EE51C6-DBEB-4B43-9A0A-36EFBDD7AADA}" type="pres">
      <dgm:prSet presAssocID="{E4209B3B-32C3-4EC0-AAA5-ECD04C0E4AA0}" presName="iconRect" presStyleLbl="node1" presStyleIdx="2" presStyleCnt="3"/>
      <dgm:spPr bwMode="auto">
        <a:blipFill>
          <a:blip r:embed="rId3"/>
          <a:stretch/>
        </a:blipFill>
        <a:ln>
          <a:noFill/>
        </a:ln>
      </dgm:spPr>
    </dgm:pt>
    <dgm:pt modelId="{FC6339F7-9BED-4BC9-9A40-C7E545321E63}" type="pres">
      <dgm:prSet presAssocID="{E4209B3B-32C3-4EC0-AAA5-ECD04C0E4AA0}" presName="spaceRect" presStyleCnt="0"/>
      <dgm:spPr bwMode="auto"/>
    </dgm:pt>
    <dgm:pt modelId="{DDD8C93A-8879-4AE1-9127-28EE26B5FAF2}" type="pres">
      <dgm:prSet presAssocID="{E4209B3B-32C3-4EC0-AAA5-ECD04C0E4AA0}" presName="parTx" presStyleLbl="revTx" presStyleIdx="2" presStyleCnt="3">
        <dgm:presLayoutVars>
          <dgm:chMax val="0"/>
          <dgm:chPref val="0"/>
        </dgm:presLayoutVars>
      </dgm:prSet>
      <dgm:spPr bwMode="auto"/>
    </dgm:pt>
  </dgm:ptLst>
  <dgm:cxnLst>
    <dgm:cxn modelId="{B9F5240F-0B46-4C4C-B571-504DDF5C1B5B}" type="presOf" srcId="{ADE9BC4E-AD07-4F12-854E-F9EEE2907022}" destId="{D4BD40F6-A78C-4731-BBD9-6C3D3CEE6C36}" srcOrd="0" destOrd="0" presId="urn:microsoft.com/office/officeart/2018/2/layout/IconVerticalSolidList"/>
    <dgm:cxn modelId="{B2357567-AE60-4984-A7CB-7C69F371A2A4}" srcId="{732C4DCB-EF57-46BC-88B1-647CC7AAB7C9}" destId="{0165B80B-0363-48F1-B60F-6EB52E96DBA3}" srcOrd="0" destOrd="0" parTransId="{BC0A5C3F-1FF5-4C27-B250-0D248C6D3C5D}" sibTransId="{D7F1579A-E84E-47B8-97DF-B5030FB0D66A}"/>
    <dgm:cxn modelId="{273CB056-29C4-4C56-8034-B56F242C40AD}" srcId="{732C4DCB-EF57-46BC-88B1-647CC7AAB7C9}" destId="{E4209B3B-32C3-4EC0-AAA5-ECD04C0E4AA0}" srcOrd="2" destOrd="0" parTransId="{24778CA9-2688-4534-94E4-189B7B350B70}" sibTransId="{9F83ED09-0004-42FB-84FA-72B79D475E09}"/>
    <dgm:cxn modelId="{E10AAC83-D074-4E91-B9D6-E6CC41175220}" srcId="{732C4DCB-EF57-46BC-88B1-647CC7AAB7C9}" destId="{ADE9BC4E-AD07-4F12-854E-F9EEE2907022}" srcOrd="1" destOrd="0" parTransId="{FDB033D9-3AAF-4A18-B676-C90E1253BFDB}" sibTransId="{74FD405C-A8E1-49FF-8F73-A11E1CB2B740}"/>
    <dgm:cxn modelId="{8FA562BB-85A2-40F0-97A0-5C39569B7C3F}" type="presOf" srcId="{E4209B3B-32C3-4EC0-AAA5-ECD04C0E4AA0}" destId="{DDD8C93A-8879-4AE1-9127-28EE26B5FAF2}" srcOrd="0" destOrd="0" presId="urn:microsoft.com/office/officeart/2018/2/layout/IconVerticalSolidList"/>
    <dgm:cxn modelId="{98EC54D9-5B0A-4F27-8A28-C84DF991E134}" type="presOf" srcId="{732C4DCB-EF57-46BC-88B1-647CC7AAB7C9}" destId="{5B77E85D-EACF-4A2C-AE3C-C2FC9AE9486D}" srcOrd="0" destOrd="0" presId="urn:microsoft.com/office/officeart/2018/2/layout/IconVerticalSolidList"/>
    <dgm:cxn modelId="{47ADC3E6-72EA-4718-A571-DECDA907E130}" type="presOf" srcId="{0165B80B-0363-48F1-B60F-6EB52E96DBA3}" destId="{7D0D557C-B430-40D4-A37F-E765D1882830}" srcOrd="0" destOrd="0" presId="urn:microsoft.com/office/officeart/2018/2/layout/IconVerticalSolidList"/>
    <dgm:cxn modelId="{C5EEE737-25A3-4FFE-8690-3BA68DDDF16C}" type="presParOf" srcId="{5B77E85D-EACF-4A2C-AE3C-C2FC9AE9486D}" destId="{2D9C1931-CFA7-40DD-AC7F-DD990CC43348}" srcOrd="0" destOrd="0" presId="urn:microsoft.com/office/officeart/2018/2/layout/IconVerticalSolidList"/>
    <dgm:cxn modelId="{20613B28-82B6-4EAB-8ECB-0585CA120BD3}" type="presParOf" srcId="{2D9C1931-CFA7-40DD-AC7F-DD990CC43348}" destId="{15F82FCF-3558-4773-ABA3-07FC619E00BD}" srcOrd="0" destOrd="0" presId="urn:microsoft.com/office/officeart/2018/2/layout/IconVerticalSolidList"/>
    <dgm:cxn modelId="{013DEC60-C209-4C71-A04A-4434FD44DA74}" type="presParOf" srcId="{2D9C1931-CFA7-40DD-AC7F-DD990CC43348}" destId="{D7C9B906-CB0D-4943-AFCD-0D32EBEB0104}" srcOrd="1" destOrd="0" presId="urn:microsoft.com/office/officeart/2018/2/layout/IconVerticalSolidList"/>
    <dgm:cxn modelId="{0F7B14EA-6A5D-4008-8F5F-9B8E8D7CC255}" type="presParOf" srcId="{2D9C1931-CFA7-40DD-AC7F-DD990CC43348}" destId="{A511F660-FC3F-4AF9-816A-4DEA9B6FE8E9}" srcOrd="2" destOrd="0" presId="urn:microsoft.com/office/officeart/2018/2/layout/IconVerticalSolidList"/>
    <dgm:cxn modelId="{AC7FE385-6CBA-4FA8-B938-A10D27C9C388}" type="presParOf" srcId="{2D9C1931-CFA7-40DD-AC7F-DD990CC43348}" destId="{7D0D557C-B430-40D4-A37F-E765D1882830}" srcOrd="3" destOrd="0" presId="urn:microsoft.com/office/officeart/2018/2/layout/IconVerticalSolidList"/>
    <dgm:cxn modelId="{7E7A4497-9976-46AE-AA7E-EEBA0DD6B3FF}" type="presParOf" srcId="{5B77E85D-EACF-4A2C-AE3C-C2FC9AE9486D}" destId="{528BB6E9-4D41-4B08-81E6-FC51FFE8CEA9}" srcOrd="1" destOrd="0" presId="urn:microsoft.com/office/officeart/2018/2/layout/IconVerticalSolidList"/>
    <dgm:cxn modelId="{625C4678-0B6F-4146-AA6E-37F45C68BD82}" type="presParOf" srcId="{5B77E85D-EACF-4A2C-AE3C-C2FC9AE9486D}" destId="{7964F25F-0AB4-449C-B081-F98F60F6704B}" srcOrd="2" destOrd="0" presId="urn:microsoft.com/office/officeart/2018/2/layout/IconVerticalSolidList"/>
    <dgm:cxn modelId="{09303FDF-F625-4F2E-83F1-E4778873F403}" type="presParOf" srcId="{7964F25F-0AB4-449C-B081-F98F60F6704B}" destId="{26D2B9DB-14FA-43DF-A953-C7532E3197E9}" srcOrd="0" destOrd="0" presId="urn:microsoft.com/office/officeart/2018/2/layout/IconVerticalSolidList"/>
    <dgm:cxn modelId="{60EE895D-896C-4322-89BA-53C84E39915B}" type="presParOf" srcId="{7964F25F-0AB4-449C-B081-F98F60F6704B}" destId="{FF7E92C2-53A3-4009-828B-1BA1CF973A40}" srcOrd="1" destOrd="0" presId="urn:microsoft.com/office/officeart/2018/2/layout/IconVerticalSolidList"/>
    <dgm:cxn modelId="{A5541814-3706-4C8A-9CA5-D1C1ABFE5231}" type="presParOf" srcId="{7964F25F-0AB4-449C-B081-F98F60F6704B}" destId="{6E314F6E-003A-40D0-BF0D-28630167F649}" srcOrd="2" destOrd="0" presId="urn:microsoft.com/office/officeart/2018/2/layout/IconVerticalSolidList"/>
    <dgm:cxn modelId="{0052BA09-FEA0-45CB-88F6-7B2707ACD514}" type="presParOf" srcId="{7964F25F-0AB4-449C-B081-F98F60F6704B}" destId="{D4BD40F6-A78C-4731-BBD9-6C3D3CEE6C36}" srcOrd="3" destOrd="0" presId="urn:microsoft.com/office/officeart/2018/2/layout/IconVerticalSolidList"/>
    <dgm:cxn modelId="{8814B91A-6E0E-4ED3-9DD4-27087101BA11}" type="presParOf" srcId="{5B77E85D-EACF-4A2C-AE3C-C2FC9AE9486D}" destId="{7E7C67EA-0334-40E1-9D4A-C72CFB8050A5}" srcOrd="3" destOrd="0" presId="urn:microsoft.com/office/officeart/2018/2/layout/IconVerticalSolidList"/>
    <dgm:cxn modelId="{B4203F84-FE92-4CB6-B679-3F21B86A6722}" type="presParOf" srcId="{5B77E85D-EACF-4A2C-AE3C-C2FC9AE9486D}" destId="{080D974F-1D5B-431D-878D-CE54764AD79A}" srcOrd="4" destOrd="0" presId="urn:microsoft.com/office/officeart/2018/2/layout/IconVerticalSolidList"/>
    <dgm:cxn modelId="{CCD96F83-27ED-4079-9829-C0531C21CDF7}" type="presParOf" srcId="{080D974F-1D5B-431D-878D-CE54764AD79A}" destId="{69B9E2AB-C6E6-4D56-8156-F288B1AB9AF0}" srcOrd="0" destOrd="0" presId="urn:microsoft.com/office/officeart/2018/2/layout/IconVerticalSolidList"/>
    <dgm:cxn modelId="{8EF67AD3-9717-44FD-8382-BE4EFCDDA585}" type="presParOf" srcId="{080D974F-1D5B-431D-878D-CE54764AD79A}" destId="{53EE51C6-DBEB-4B43-9A0A-36EFBDD7AADA}" srcOrd="1" destOrd="0" presId="urn:microsoft.com/office/officeart/2018/2/layout/IconVerticalSolidList"/>
    <dgm:cxn modelId="{32C38009-BDDD-4605-8719-0D89D3EF1379}" type="presParOf" srcId="{080D974F-1D5B-431D-878D-CE54764AD79A}" destId="{FC6339F7-9BED-4BC9-9A40-C7E545321E63}" srcOrd="2" destOrd="0" presId="urn:microsoft.com/office/officeart/2018/2/layout/IconVerticalSolidList"/>
    <dgm:cxn modelId="{5E1744DC-8C3A-49D0-900D-3D078B1595B1}" type="presParOf" srcId="{080D974F-1D5B-431D-878D-CE54764AD79A}" destId="{DDD8C93A-8879-4AE1-9127-28EE26B5FAF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4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2050486072" name=""/>
      <dsp:cNvGrpSpPr/>
    </dsp:nvGrpSpPr>
    <dsp:grpSpPr bwMode="auto">
      <a:xfrm>
        <a:off x="0" y="0"/>
        <a:ext cx="10515600" cy="4357524"/>
        <a:chOff x="0" y="0"/>
        <a:chExt cx="10515600" cy="4357524"/>
      </a:xfrm>
    </dsp:grpSpPr>
    <dsp:sp modelId="{15F82FCF-3558-4773-ABA3-07FC619E00BD}">
      <dsp:nvSpPr>
        <dsp:cNvPr id="0" name=""/>
        <dsp:cNvSpPr/>
      </dsp:nvSpPr>
      <dsp:spPr bwMode="auto">
        <a:xfrm>
          <a:off x="0" y="531"/>
          <a:ext cx="105156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D7C9B906-CB0D-4943-AFCD-0D32EBEB0104}">
      <dsp:nvSpPr>
        <dsp:cNvPr id="0" name=""/>
        <dsp:cNvSpPr/>
      </dsp:nvSpPr>
      <dsp:spPr bwMode="auto">
        <a:xfrm>
          <a:off x="376522" y="280590"/>
          <a:ext cx="684586" cy="684586"/>
        </a:xfrm>
        <a:prstGeom prst="rect">
          <a:avLst/>
        </a:prstGeom>
        <a:blipFill>
          <a:blip r:embed="rId1"/>
          <a:stretch/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7D0D557C-B430-40D4-A37F-E765D1882830}">
      <dsp:nvSpPr>
        <dsp:cNvPr id="0" name=""/>
        <dsp:cNvSpPr/>
      </dsp:nvSpPr>
      <dsp:spPr bwMode="auto">
        <a:xfrm>
          <a:off x="1437631" y="531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100"/>
            <a:t>Здесь не сложились предпосылки для формирования устойчивой частной собственности на землю и, как следствие, не получило развития индивидуальное сельское хозяйство</a:t>
          </a:r>
          <a:endParaRPr lang="en-US" sz="2100"/>
        </a:p>
      </dsp:txBody>
      <dsp:txXfrm>
        <a:off x="1437631" y="531"/>
        <a:ext cx="9077968" cy="1244702"/>
      </dsp:txXfrm>
    </dsp:sp>
    <dsp:sp modelId="{26D2B9DB-14FA-43DF-A953-C7532E3197E9}">
      <dsp:nvSpPr>
        <dsp:cNvPr id="0" name=""/>
        <dsp:cNvSpPr/>
      </dsp:nvSpPr>
      <dsp:spPr bwMode="auto">
        <a:xfrm>
          <a:off x="0" y="1556410"/>
          <a:ext cx="105156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FF7E92C2-53A3-4009-828B-1BA1CF973A40}">
      <dsp:nvSpPr>
        <dsp:cNvPr id="0" name=""/>
        <dsp:cNvSpPr/>
      </dsp:nvSpPr>
      <dsp:spPr bwMode="auto">
        <a:xfrm>
          <a:off x="376522" y="1836468"/>
          <a:ext cx="684586" cy="684586"/>
        </a:xfrm>
        <a:prstGeom prst="rect">
          <a:avLst/>
        </a:prstGeom>
        <a:blipFill>
          <a:blip r:embed="rId2"/>
          <a:stretch/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D4BD40F6-A78C-4731-BBD9-6C3D3CEE6C36}">
      <dsp:nvSpPr>
        <dsp:cNvPr id="0" name=""/>
        <dsp:cNvSpPr/>
      </dsp:nvSpPr>
      <dsp:spPr bwMode="auto">
        <a:xfrm>
          <a:off x="1437631" y="1556410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100"/>
            <a:t>Города Востока не смогли добиться прав на самоуправление, как это произошло в Европе</a:t>
          </a:r>
          <a:endParaRPr lang="en-US" sz="2100"/>
        </a:p>
      </dsp:txBody>
      <dsp:txXfrm>
        <a:off x="1437631" y="1556410"/>
        <a:ext cx="9077968" cy="1244702"/>
      </dsp:txXfrm>
    </dsp:sp>
    <dsp:sp modelId="{69B9E2AB-C6E6-4D56-8156-F288B1AB9AF0}">
      <dsp:nvSpPr>
        <dsp:cNvPr id="0" name=""/>
        <dsp:cNvSpPr/>
      </dsp:nvSpPr>
      <dsp:spPr bwMode="auto">
        <a:xfrm>
          <a:off x="0" y="3112289"/>
          <a:ext cx="105156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53EE51C6-DBEB-4B43-9A0A-36EFBDD7AADA}">
      <dsp:nvSpPr>
        <dsp:cNvPr id="0" name=""/>
        <dsp:cNvSpPr/>
      </dsp:nvSpPr>
      <dsp:spPr bwMode="auto">
        <a:xfrm>
          <a:off x="376522" y="3392347"/>
          <a:ext cx="684586" cy="684586"/>
        </a:xfrm>
        <a:prstGeom prst="rect">
          <a:avLst/>
        </a:prstGeom>
        <a:blipFill>
          <a:blip r:embed="rId3"/>
          <a:stretch/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DDD8C93A-8879-4AE1-9127-28EE26B5FAF2}">
      <dsp:nvSpPr>
        <dsp:cNvPr id="0" name=""/>
        <dsp:cNvSpPr/>
      </dsp:nvSpPr>
      <dsp:spPr bwMode="auto">
        <a:xfrm>
          <a:off x="1437631" y="3112289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100"/>
            <a:t>К XV в. развитие восточных цивилизаций замедлилось: снизился объем производства железа, приходило в упадок сельское хозяйство, сократилась международная торговля по Великому шелковому пути</a:t>
          </a:r>
          <a:endParaRPr lang="en-US" sz="2100"/>
        </a:p>
      </dsp:txBody>
      <dsp:txXfrm>
        <a:off x="1437631" y="3112289"/>
        <a:ext cx="9077968" cy="1244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 val="norm"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00000"/>
          <dgm:constr type="w" for="ch" forName="compNode" refType="w"/>
          <dgm:constr type="h" for="ch" forName="sibTrans" refType="h" refFor="ch" refForName="compNode" fact="0.250000"/>
          <dgm:constr type="primFontSz" for="des" forName="parTx" val="25"/>
          <dgm:constr type="primFontSz" for="des" forName="desTx" refType="primFontSz" refFor="des" refForName="parTx" op="lte" fact="0.750000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00000"/>
          <dgm:constr type="w" for="ch" forName="compNode" refType="w"/>
          <dgm:constr type="h" for="ch" forName="sibTrans" refType="h" refFor="ch" refForName="compNode" fact="0.250000"/>
          <dgm:constr type="primFontSz" for="des" forName="parTx" val="22"/>
          <dgm:constr type="primFontSz" for="des" forName="desTx" refType="primFontSz" refFor="des" refForName="parTx" op="lte" fact="0.750000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00000"/>
          <dgm:constr type="w" for="ch" forName="compNode" refType="w"/>
          <dgm:constr type="h" for="ch" forName="sibTrans" refType="h" refFor="ch" refForName="compNode" fact="0.250000"/>
          <dgm:constr type="primFontSz" for="des" forName="parTx" val="19"/>
          <dgm:constr type="primFontSz" for="des" forName="desTx" refType="primFontSz" refFor="des" refForName="parTx" op="lte" fact="0.750000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00000"/>
          <dgm:constr type="w" for="ch" forName="compNode" refType="w"/>
          <dgm:constr type="h" for="ch" forName="sibTrans" refType="h" refFor="ch" refForName="compNode" fact="0.250000"/>
          <dgm:constr type="primFontSz" for="des" forName="parTx" val="16"/>
          <dgm:constr type="primFontSz" for="des" forName="desTx" refType="primFontSz" refFor="des" refForName="parTx" op="lte" fact="0.750000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0000"/>
              <dgm:constr type="w" for="ch" forName="iconRect" refType="h" refFor="ch" refForName="iconRect"/>
              <dgm:constr type="l" for="ch" forName="iconRect" refType="h" refFor="ch" refForName="iconRect" fact="0.550000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0000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0000"/>
              <dgm:constr type="w" for="ch" forName="iconRect" refType="h" refFor="ch" refForName="iconRect"/>
              <dgm:constr type="l" for="ch" forName="iconRect" refType="h" refFor="ch" refForName="iconRect" fact="0.550000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type="roundRect" r:blip="">
            <dgm:adjLst>
              <dgm:adj idx="1" val="0.100000"/>
            </dgm:adjLst>
          </dgm:shape>
          <dgm:presOf/>
          <dgm:constrLst/>
          <dgm:ruleLst/>
        </dgm:layoutNode>
        <dgm:layoutNode name="iconRect" styleLbl="node1">
          <dgm:alg type="sp"/>
          <dgm:shape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type="rect" r:blip="">
            <dgm:adjLst/>
          </dgm:shape>
          <dgm:presOf axis="self" ptType="node"/>
          <dgm:constrLst>
            <dgm:constr type="lMarg" refType="h" fact="0.300000"/>
            <dgm:constr type="rMarg" refType="h" fact="0.300000"/>
            <dgm:constr type="tMarg" refType="h" fact="0.300000"/>
            <dgm:constr type="bMarg" refType="h" fact="0.300000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00000"/>
                <dgm:constr type="rMarg" refType="h" fact="0.300000"/>
                <dgm:constr type="tMarg" refType="h" fact="0.300000"/>
                <dgm:constr type="bMarg" refType="h" fact="0.300000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2A190F-18BC-4EF0-A76A-ED7FB70290EF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E8F2F14-A0DD-46CD-B631-D52C3752F40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2A190F-18BC-4EF0-A76A-ED7FB70290EF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E8F2F14-A0DD-46CD-B631-D52C3752F40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2A190F-18BC-4EF0-A76A-ED7FB70290EF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E8F2F14-A0DD-46CD-B631-D52C3752F40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2A190F-18BC-4EF0-A76A-ED7FB70290EF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E8F2F14-A0DD-46CD-B631-D52C3752F40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2A190F-18BC-4EF0-A76A-ED7FB70290EF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E8F2F14-A0DD-46CD-B631-D52C3752F40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2A190F-18BC-4EF0-A76A-ED7FB70290EF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E8F2F14-A0DD-46CD-B631-D52C3752F40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2A190F-18BC-4EF0-A76A-ED7FB70290EF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E8F2F14-A0DD-46CD-B631-D52C3752F40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2A190F-18BC-4EF0-A76A-ED7FB70290EF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E8F2F14-A0DD-46CD-B631-D52C3752F40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2A190F-18BC-4EF0-A76A-ED7FB70290EF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E8F2F14-A0DD-46CD-B631-D52C3752F40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2A190F-18BC-4EF0-A76A-ED7FB70290EF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E8F2F14-A0DD-46CD-B631-D52C3752F40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2A190F-18BC-4EF0-A76A-ED7FB70290EF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E8F2F14-A0DD-46CD-B631-D52C3752F40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5D2A190F-18BC-4EF0-A76A-ED7FB70290EF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8E8F2F14-A0DD-46CD-B631-D52C3752F406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 /><Relationship Id="rId3" Type="http://schemas.microsoft.com/office/2007/relationships/diagramDrawing" Target="../diagrams/drawing1.xml" /><Relationship Id="rId4" Type="http://schemas.openxmlformats.org/officeDocument/2006/relationships/diagramColors" Target="../diagrams/colors1.xml" /><Relationship Id="rId5" Type="http://schemas.openxmlformats.org/officeDocument/2006/relationships/diagramLayout" Target="../diagrams/layout1.xml" /><Relationship Id="rId6" Type="http://schemas.openxmlformats.org/officeDocument/2006/relationships/diagramQuickStyle" Target="../diagrams/quickStyle1.xml" 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chemeClr val="accent6">
                <a:lumMod val="40000"/>
                <a:lumOff val="60000"/>
              </a:schemeClr>
            </a:gs>
            <a:gs pos="100000">
              <a:srgbClr val="FFFFFF"/>
            </a:gs>
          </a:gsLst>
          <a:lin ang="0" scaled="1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600200"/>
            <a:ext cx="9144000" cy="2387600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lang="ru-RU" sz="7200">
                <a:latin typeface="Times New Roman"/>
                <a:cs typeface="Times New Roman"/>
              </a:rPr>
              <a:t>§ 21. Социально-экономическое развитие цивилизаций в Позднем средневековье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3048" y="0"/>
            <a:ext cx="12188952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: Shape 9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 fill="norm" stroke="1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158155" y="1153571"/>
            <a:ext cx="3729078" cy="44611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100">
                <a:solidFill>
                  <a:srgbClr val="FFFFFF"/>
                </a:solidFill>
              </a:rPr>
              <a:t>Особенности Восточной Европы</a:t>
            </a:r>
            <a:endParaRPr/>
          </a:p>
        </p:txBody>
      </p:sp>
      <p:sp>
        <p:nvSpPr>
          <p:cNvPr id="12" name="Arc 11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 flipV="1">
            <a:off x="7550402" y="2455479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ru-RU"/>
              <a:t>Происходившие в  Западной Европе перемены не были характерны для Северо-Восточной и  Северо-Западной Руси </a:t>
            </a:r>
            <a:endParaRPr/>
          </a:p>
          <a:p>
            <a:pPr>
              <a:defRPr/>
            </a:pPr>
            <a:r>
              <a:rPr lang="ru-RU"/>
              <a:t>Здесь также складывались сословия, но все они без исключения оказались ограничены в своих правах государством</a:t>
            </a:r>
            <a:endParaRPr/>
          </a:p>
          <a:p>
            <a:pPr>
              <a:defRPr/>
            </a:pPr>
            <a:r>
              <a:rPr lang="ru-RU"/>
              <a:t>Эти сословия —«служилые люди» (боярство, дворянство), духовенство, крестьянство и  посадские люди (горожане)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3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608888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41486807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213133522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27488" y="129465"/>
            <a:ext cx="4644357" cy="3245897"/>
          </a:xfrm>
          <a:prstGeom prst="rect">
            <a:avLst/>
          </a:prstGeom>
        </p:spPr>
      </p:pic>
      <p:pic>
        <p:nvPicPr>
          <p:cNvPr id="181402683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494320" y="2765023"/>
            <a:ext cx="7497558" cy="37742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 fill="norm" stroke="1" extrusionOk="0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Oval 13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6" name="Arc 15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defRPr/>
            </a:pPr>
            <a:r>
              <a:rPr lang="en-US" sz="47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Экономические изменения в  средневековом городе</a:t>
            </a:r>
            <a:br>
              <a:rPr lang="en-US" sz="47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7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algn="r">
              <a:defRPr/>
            </a:pPr>
            <a:endParaRPr lang="en-US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3048" y="0"/>
            <a:ext cx="12188952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: Shape 9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 fill="norm" stroke="1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3047" y="961747"/>
            <a:ext cx="4164223" cy="46529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700" b="1">
                <a:solidFill>
                  <a:srgbClr val="002060"/>
                </a:solidFill>
              </a:rPr>
              <a:t>Основные противоречия </a:t>
            </a:r>
            <a:endParaRPr b="1">
              <a:solidFill>
                <a:srgbClr val="002060"/>
              </a:solidFill>
            </a:endParaRPr>
          </a:p>
        </p:txBody>
      </p:sp>
      <p:sp>
        <p:nvSpPr>
          <p:cNvPr id="12" name="Arc 11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 flipV="1">
            <a:off x="7550402" y="2455479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3986650" y="166456"/>
            <a:ext cx="7367148" cy="6010506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80000" lnSpcReduction="4000"/>
          </a:bodyPr>
          <a:lstStyle/>
          <a:p>
            <a:pPr>
              <a:defRPr/>
            </a:pPr>
            <a:r>
              <a:rPr lang="ru-RU" sz="3600">
                <a:latin typeface="Times New Roman"/>
                <a:cs typeface="Times New Roman"/>
              </a:rPr>
              <a:t>В  ХIV  в. объем продукции ремесленников (из-за увеличения их числа) обогнал медленно растущий спрос на товары</a:t>
            </a:r>
            <a:endParaRPr sz="48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3600">
                <a:latin typeface="Times New Roman"/>
                <a:cs typeface="Times New Roman"/>
              </a:rPr>
              <a:t>У  крестьян из-за выплат господствующему сословию практически не оставалось средств для покупок изделий городских ремесленников</a:t>
            </a:r>
            <a:endParaRPr sz="48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3600">
                <a:latin typeface="Times New Roman"/>
                <a:cs typeface="Times New Roman"/>
              </a:rPr>
              <a:t>Состоятельных горожан тоже было немного</a:t>
            </a:r>
            <a:endParaRPr sz="48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3600">
                <a:latin typeface="Times New Roman"/>
                <a:cs typeface="Times New Roman"/>
              </a:rPr>
              <a:t>С ХIV в. началось так называемое «замыкание цехов», т. е. доступ в них ограничили, а в ряде случаев и вовсе прекратили</a:t>
            </a:r>
            <a:endParaRPr sz="4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250630" y="639192"/>
            <a:ext cx="3960060" cy="170969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360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Средневековый цех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1" name="sketch line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stroke="1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fill="norm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Объект 3" descr="Изображение выглядит как искусство, рисунок, картина, зарисовка&#10;&#10;Автоматически созданное описание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4654296" y="818022"/>
            <a:ext cx="7214616" cy="51945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638881" y="639192"/>
            <a:ext cx="4015413" cy="14785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460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Мануфактура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 flipH="0" flipV="0">
            <a:off x="638881" y="2404368"/>
            <a:ext cx="3571809" cy="3462453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>
              <a:defRPr/>
            </a:pPr>
            <a:r>
              <a:rPr lang="en-US" sz="360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предприятие, основанное на разделении труда и использовании ручного труда наемных рабочих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2" name="sketch line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stroke="1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fill="norm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Объект 4" descr="Изображение выглядит как строительство, рисунок, зарисовка, черно-белый&#10;&#10;Автоматически созданное описание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4654296" y="781948"/>
            <a:ext cx="7214616" cy="52666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3048" y="0"/>
            <a:ext cx="12188952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: Shape 9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 fill="norm" stroke="1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686833" y="1153571"/>
            <a:ext cx="3678966" cy="4461162"/>
          </a:xfrm>
        </p:spPr>
        <p:txBody>
          <a:bodyPr>
            <a:normAutofit/>
          </a:bodyPr>
          <a:lstStyle/>
          <a:p>
            <a:pPr>
              <a:defRPr/>
            </a:pPr>
            <a:br>
              <a:rPr lang="ru-RU" sz="3700">
                <a:solidFill>
                  <a:srgbClr val="FFFFFF"/>
                </a:solidFill>
              </a:rPr>
            </a:br>
            <a:r>
              <a:rPr lang="ru-RU" sz="3700" b="1">
                <a:solidFill>
                  <a:srgbClr val="FFFFFF"/>
                </a:solidFill>
                <a:latin typeface="Times New Roman"/>
                <a:cs typeface="Times New Roman"/>
              </a:rPr>
              <a:t>Мануфактуры</a:t>
            </a:r>
            <a:endParaRPr b="1">
              <a:latin typeface="Times New Roman"/>
              <a:cs typeface="Times New Roman"/>
            </a:endParaRPr>
          </a:p>
        </p:txBody>
      </p:sp>
      <p:sp>
        <p:nvSpPr>
          <p:cNvPr id="12" name="Arc 11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 flipV="1">
            <a:off x="7550402" y="2455479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ru-RU" sz="2400"/>
              <a:t>Мастера или купцы объединяли ремесленников близких специальностей, каждый из которых выполнял отдельную операцию в  общей цепочке производства</a:t>
            </a:r>
            <a:endParaRPr/>
          </a:p>
          <a:p>
            <a:pPr>
              <a:defRPr/>
            </a:pPr>
            <a:r>
              <a:rPr lang="ru-RU" sz="2400"/>
              <a:t>Мануфактура, построенная по принципу разделения труда, не имела внутренних ограничений, как цех, и была нацелена на массовое производство продукции, которая пользовалась спросом</a:t>
            </a:r>
            <a:endParaRPr/>
          </a:p>
          <a:p>
            <a:pPr>
              <a:defRPr/>
            </a:pPr>
            <a:r>
              <a:rPr lang="ru-RU" sz="2400"/>
              <a:t>Мануфактуры заложили основу капиталистического производства, ориентированного на снижение себестоимости товаров путем технических усовершенствований и экономного использования труда работников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 fill="norm" stroke="1" extrusionOk="0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Oval 13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6" name="Arc 15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defRPr/>
            </a:pPr>
            <a:r>
              <a:rPr lang="en-US" sz="470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3. Особенности социально-экономического развития стран Востока</a:t>
            </a:r>
            <a:br>
              <a:rPr lang="en-US" sz="470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</a:br>
            <a:endParaRPr lang="en-US" sz="47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algn="r">
              <a:defRPr/>
            </a:pPr>
            <a:endParaRPr lang="en-US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6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ru-RU" b="1">
                <a:latin typeface="Times New Roman"/>
                <a:cs typeface="Times New Roman"/>
              </a:rPr>
              <a:t>Основные положения</a:t>
            </a:r>
            <a:endParaRPr b="1"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5" name="Объект 2"/>
          <p:cNvGraphicFramePr>
            <a:graphicFrameLocks xmlns:a="http://schemas.openxmlformats.org/drawingml/2006/main" noGrp="1"/>
          </p:cNvGraphicFramePr>
          <p:nvPr>
            <p:ph idx="1"/>
          </p:nvPr>
        </p:nvGraphicFramePr>
        <p:xfrm>
          <a:off x="838199" y="1926265"/>
          <a:ext cx="10515600" cy="4357523"/>
          <a:chOff x="0" y="0"/>
          <a:chExt cx="10515600" cy="4357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выглядит как картина, рисунок, зарисовка, мультфильм&#10;&#10;Автоматически созданное описание"/>
          <p:cNvPicPr>
            <a:picLocks noChangeAspect="1" noGrp="1"/>
          </p:cNvPicPr>
          <p:nvPr>
            <p:ph idx="1"/>
          </p:nvPr>
        </p:nvPicPr>
        <p:blipFill>
          <a:blip r:embed="rId2"/>
          <a:srcRect l="0" t="21096" r="-1" b="-1"/>
          <a:stretch/>
        </p:blipFill>
        <p:spPr bwMode="auto">
          <a:xfrm>
            <a:off x="-6588" y="10"/>
            <a:ext cx="12198588" cy="6857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3048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: Shape 9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 fill="norm" stroke="1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83436" y="1329275"/>
            <a:ext cx="3200400" cy="4461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>
                <a:solidFill>
                  <a:srgbClr val="FFFFFF"/>
                </a:solidFill>
                <a:latin typeface="Times New Roman"/>
                <a:cs typeface="Times New Roman"/>
              </a:rPr>
              <a:t>План урока</a:t>
            </a:r>
            <a:endParaRPr/>
          </a:p>
        </p:txBody>
      </p:sp>
      <p:sp>
        <p:nvSpPr>
          <p:cNvPr id="12" name="Arc 11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 flipV="1">
            <a:off x="7550402" y="2455479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4310315" y="591343"/>
            <a:ext cx="7043483" cy="5585618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ru-RU" sz="3600">
                <a:latin typeface="Times New Roman"/>
                <a:cs typeface="Times New Roman"/>
              </a:rPr>
              <a:t>Социальная структура европейского общества</a:t>
            </a:r>
            <a:endParaRPr sz="36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3600">
                <a:latin typeface="Times New Roman"/>
                <a:cs typeface="Times New Roman"/>
              </a:rPr>
              <a:t>Экономические изменения в  средневековом городе</a:t>
            </a:r>
            <a:endParaRPr sz="36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3600">
                <a:latin typeface="Times New Roman"/>
                <a:cs typeface="Times New Roman"/>
              </a:rPr>
              <a:t>Особенности социально-экономического развития стран Востока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475209596" name=""/>
          <p:cNvSpPr/>
          <p:nvPr/>
        </p:nvSpPr>
        <p:spPr bwMode="auto">
          <a:xfrm flipH="0" flipV="0">
            <a:off x="5966148" y="1443139"/>
            <a:ext cx="45720" cy="4572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 fill="norm" stroke="1" extrusionOk="0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Oval 13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6" name="Arc 15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038600" y="1939159"/>
            <a:ext cx="7644627" cy="2751086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95000" lnSpcReduction="1000"/>
          </a:bodyPr>
          <a:lstStyle/>
          <a:p>
            <a:pPr algn="r">
              <a:defRPr/>
            </a:pPr>
            <a:r>
              <a:rPr lang="en-US" sz="560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1. Социальная структура европейского общества</a:t>
            </a:r>
            <a:br>
              <a:rPr lang="en-US" sz="560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</a:br>
            <a:endParaRPr lang="en-US" sz="56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algn="r">
              <a:defRPr/>
            </a:pPr>
            <a:endParaRPr lang="en-US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3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7051693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УСЛОВИЯ</a:t>
            </a:r>
            <a:endParaRPr/>
          </a:p>
        </p:txBody>
      </p:sp>
      <p:sp>
        <p:nvSpPr>
          <p:cNvPr id="2080461302" name="Объект 2"/>
          <p:cNvSpPr>
            <a:spLocks noGrp="1"/>
          </p:cNvSpPr>
          <p:nvPr>
            <p:ph sz="half" idx="1"/>
          </p:nvPr>
        </p:nvSpPr>
        <p:spPr bwMode="auto">
          <a:xfrm flipH="0" flipV="0">
            <a:off x="500315" y="1562839"/>
            <a:ext cx="5317354" cy="50306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80000" lnSpcReduction="4000"/>
          </a:bodyPr>
          <a:lstStyle/>
          <a:p>
            <a:pPr>
              <a:defRPr/>
            </a:pPr>
            <a:r>
              <a:rPr sz="4800">
                <a:latin typeface="Times New Roman"/>
                <a:cs typeface="Times New Roman"/>
              </a:rPr>
              <a:t>Активизация торговли и рост городов в 14-15 веке. </a:t>
            </a:r>
            <a:endParaRPr sz="4800">
              <a:latin typeface="Times New Roman"/>
              <a:cs typeface="Times New Roman"/>
            </a:endParaRPr>
          </a:p>
          <a:p>
            <a:pPr>
              <a:defRPr/>
            </a:pPr>
            <a:r>
              <a:rPr sz="4800">
                <a:latin typeface="Times New Roman"/>
                <a:cs typeface="Times New Roman"/>
              </a:rPr>
              <a:t>Изменяется сословная структура. </a:t>
            </a:r>
            <a:endParaRPr sz="4800">
              <a:latin typeface="Times New Roman"/>
              <a:cs typeface="Times New Roman"/>
            </a:endParaRPr>
          </a:p>
          <a:p>
            <a:pPr>
              <a:defRPr/>
            </a:pPr>
            <a:r>
              <a:rPr sz="4800">
                <a:latin typeface="Times New Roman"/>
                <a:cs typeface="Times New Roman"/>
              </a:rPr>
              <a:t>Феодал</a:t>
            </a:r>
            <a:r>
              <a:rPr sz="4800">
                <a:latin typeface="Times New Roman"/>
                <a:cs typeface="Times New Roman"/>
              </a:rPr>
              <a:t>ы</a:t>
            </a:r>
            <a:r>
              <a:rPr sz="14000">
                <a:latin typeface="Times New Roman"/>
                <a:cs typeface="Times New Roman"/>
              </a:rPr>
              <a:t> </a:t>
            </a:r>
            <a:r>
              <a:rPr sz="4800">
                <a:latin typeface="Times New Roman"/>
                <a:cs typeface="Times New Roman"/>
              </a:rPr>
              <a:t>все подчинены королю. Титул играет малую роль. Все - дворяне</a:t>
            </a:r>
            <a:endParaRPr sz="14000"/>
          </a:p>
        </p:txBody>
      </p:sp>
      <p:sp>
        <p:nvSpPr>
          <p:cNvPr id="1804607926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4"/>
            <a:ext cx="5181599" cy="4351338"/>
          </a:xfrm>
        </p:spPr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71307052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6095999" y="314417"/>
            <a:ext cx="5903670" cy="42407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3048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: Shape 9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 fill="norm" stroke="1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Основные положения</a:t>
            </a:r>
            <a:endParaRPr/>
          </a:p>
        </p:txBody>
      </p:sp>
      <p:sp>
        <p:nvSpPr>
          <p:cNvPr id="12" name="Arc 11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 flipV="1">
            <a:off x="7550402" y="2455479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4338057" y="360655"/>
            <a:ext cx="7015740" cy="5816307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ru-RU" sz="2600"/>
              <a:t>В  ХIV–ХV  вв. феодалы продолжали составлять основу европейского общества</a:t>
            </a:r>
            <a:endParaRPr/>
          </a:p>
          <a:p>
            <a:pPr>
              <a:defRPr/>
            </a:pPr>
            <a:r>
              <a:rPr lang="ru-RU" sz="2600"/>
              <a:t>Форма ренты изменилась: сократилась и почти исчезла барщина, феодалы стали переводить крестьян на денежный оброк (чинш)</a:t>
            </a:r>
            <a:endParaRPr/>
          </a:p>
          <a:p>
            <a:pPr>
              <a:defRPr/>
            </a:pPr>
            <a:r>
              <a:rPr lang="ru-RU" sz="2600"/>
              <a:t>Заинтересованные в  получении денег феодалы не только увеличивали денежные поборы с  крестьян, но и стали практиковать выкуп ими личной свободы</a:t>
            </a:r>
            <a:endParaRPr/>
          </a:p>
          <a:p>
            <a:pPr>
              <a:defRPr/>
            </a:pPr>
            <a:r>
              <a:rPr lang="ru-RU" sz="2600"/>
              <a:t>ХIV– ХV  вв. стали временем массового освобождения западноевропейских крестьян от личной зависимости</a:t>
            </a:r>
            <a:endParaRPr/>
          </a:p>
        </p:txBody>
      </p:sp>
      <p:sp>
        <p:nvSpPr>
          <p:cNvPr id="808035696" name=""/>
          <p:cNvSpPr txBox="1"/>
          <p:nvPr/>
        </p:nvSpPr>
        <p:spPr bwMode="auto">
          <a:xfrm flipH="0" flipV="0">
            <a:off x="555800" y="499368"/>
            <a:ext cx="2636206" cy="3657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6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4601091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6233810" y="365124"/>
            <a:ext cx="5119989" cy="5656847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>
              <a:defRPr/>
            </a:pPr>
            <a:r>
              <a:rPr/>
              <a:t>Как на положение простого народа повлияли чума, войны, эпидемии?</a:t>
            </a:r>
            <a:endParaRPr/>
          </a:p>
        </p:txBody>
      </p:sp>
      <p:sp>
        <p:nvSpPr>
          <p:cNvPr id="697344412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4943392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887766" y="175703"/>
            <a:ext cx="4921804" cy="66212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30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3" name="Rectangle 1032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685799" y="685800"/>
            <a:ext cx="5421703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668426" y="1254763"/>
            <a:ext cx="3444948" cy="24817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sz="3200">
                <a:solidFill>
                  <a:srgbClr val="595959"/>
                </a:solidFill>
              </a:rPr>
              <a:t>Феодалы и крестьяне</a:t>
            </a:r>
            <a:endParaRPr/>
          </a:p>
        </p:txBody>
      </p:sp>
      <p:pic>
        <p:nvPicPr>
          <p:cNvPr id="1026" name="Picture 2" descr="Средние века — Википедия"/>
          <p:cNvPicPr>
            <a:picLocks noChangeAspect="1" noChangeArrowheads="1" noGrp="1"/>
          </p:cNvPicPr>
          <p:nvPr>
            <p:ph idx="1"/>
          </p:nvPr>
        </p:nvPicPr>
        <p:blipFill>
          <a:blip r:embed="rId2"/>
          <a:srcRect l="0" t="0" r="2131" b="3"/>
          <a:stretch/>
        </p:blipFill>
        <p:spPr bwMode="auto">
          <a:xfrm>
            <a:off x="6107503" y="685799"/>
            <a:ext cx="5410200" cy="5486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3048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: Shape 9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 fill="norm" stroke="1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700">
                <a:solidFill>
                  <a:srgbClr val="FFFFFF"/>
                </a:solidFill>
              </a:rPr>
              <a:t>Рост противоречий </a:t>
            </a:r>
            <a:endParaRPr/>
          </a:p>
        </p:txBody>
      </p:sp>
      <p:sp>
        <p:nvSpPr>
          <p:cNvPr id="12" name="Arc 11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 flipV="1">
            <a:off x="7550402" y="2455479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ru-RU" sz="2200"/>
              <a:t>Крестьянство начало борьбу с помещиками за полную отмену личной зависимости, против помещичьего произвола, за снижение ренты и получение в собственность земли</a:t>
            </a:r>
            <a:endParaRPr/>
          </a:p>
          <a:p>
            <a:pPr>
              <a:defRPr/>
            </a:pPr>
            <a:r>
              <a:rPr lang="ru-RU" sz="2200"/>
              <a:t>В Позднем средневековье крестьяне, получившие личную свободу, были включены вместе с  горожанами в  податное сословие</a:t>
            </a:r>
            <a:endParaRPr/>
          </a:p>
          <a:p>
            <a:pPr>
              <a:defRPr/>
            </a:pPr>
            <a:r>
              <a:rPr lang="ru-RU" sz="2200"/>
              <a:t>Особое место среди горожан занимали купцы. В  условиях развития рыночных связей их роль возрастала, они превращались в  необходимых посредников между производителями и потребителями</a:t>
            </a:r>
            <a:endParaRPr/>
          </a:p>
          <a:p>
            <a:pPr>
              <a:defRPr/>
            </a:pPr>
            <a:r>
              <a:rPr lang="ru-RU" sz="2200"/>
              <a:t>В результате всех изменений в европейском обществе ХIV–ХV вв. сформировались три сословия: дворянство, духовенство, податное сословие («третье сословие»)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643277" y="639192"/>
            <a:ext cx="4721260" cy="35735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5600" b="0" i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«Я из третьего сословия!» (1790)</a:t>
            </a:r>
            <a:endParaRPr lang="en-US" sz="56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ketch line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stroke="1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fill="norm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Объект 3" descr="Изображение выглядит как обувь, одежда, мальчик, человек&#10;&#10;Автоматически созданное описание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6402217" y="640080"/>
            <a:ext cx="3718773" cy="5550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ONLYOFFICE/7.2.1.36</Application>
  <DocSecurity>0</DocSecurity>
  <PresentationFormat>Широкоэкранный</PresentationFormat>
  <Paragraphs>0</Paragraphs>
  <Slides>19</Slides>
  <Notes>19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Роман Жигалов</dc:creator>
  <cp:keywords/>
  <dc:description/>
  <dc:identifier/>
  <dc:language/>
  <cp:lastModifiedBy/>
  <cp:revision>3</cp:revision>
  <dcterms:created xsi:type="dcterms:W3CDTF">2024-12-13T18:17:40Z</dcterms:created>
  <dcterms:modified xsi:type="dcterms:W3CDTF">2025-10-02T18:57:24Z</dcterms:modified>
  <cp:category/>
  <cp:contentStatus/>
  <cp:version/>
</cp:coreProperties>
</file>