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08000" cy="6840000" type="screen4x3"/>
  <p:notesSz cx="9108000" cy="6840000"/>
  <p:defaultTextStyle>
    <a:lvl1pPr marL="0" indent="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1pPr>
    <a:lvl2pPr marL="457200" indent="4572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2pPr>
    <a:lvl3pPr marL="914400" indent="9144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3pPr>
    <a:lvl4pPr marL="1371600" indent="13716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4pPr>
    <a:lvl5pPr marL="1828800" indent="18288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5pPr>
    <a:lvl6pPr>
      <a:defRPr lang="ru-RU" sz="1800">
        <a:latin typeface="Arial"/>
      </a:defRPr>
    </a:lvl6pPr>
    <a:lvl7pPr>
      <a:defRPr lang="ru-RU" sz="1800">
        <a:latin typeface="Arial"/>
      </a:defRPr>
    </a:lvl7pPr>
    <a:lvl8pPr>
      <a:defRPr lang="ru-RU" sz="1800">
        <a:latin typeface="Arial"/>
      </a:defRPr>
    </a:lvl8pPr>
    <a:lvl9pPr>
      <a:defRPr lang="ru-RU" sz="1800">
        <a:latin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8833"/>
            <a:ext cx="2125199" cy="475000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idx="0" hasCustomPrompt="0"/>
          </p:nvPr>
        </p:nvSpPr>
        <p:spPr bwMode="auto">
          <a:xfrm>
            <a:off x="455399" y="273916"/>
            <a:ext cx="8197200" cy="1140000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455399" y="1596000"/>
            <a:ext cx="8197200" cy="4514083"/>
          </a:xfrm>
          <a:prstGeom prst="rect">
            <a:avLst/>
          </a:prstGeom>
          <a:noFill/>
        </p:spPr>
        <p:txBody>
          <a:bodyPr lIns="91439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>
              <a:spcBef>
                <a:spcPts val="0"/>
              </a:spcBef>
              <a:buFontTx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FontTx/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FontTx/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FontTx/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" name="Rectangle 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8833"/>
            <a:ext cx="2125199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400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28833"/>
            <a:ext cx="2884199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400"/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6527400" y="6228833"/>
            <a:ext cx="2125200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400"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fld id="{FFBE5930-4BDE-4B01-96ED-1C725B401314}" type="slidenum">
              <a:rPr/>
              <a:t/>
            </a:fld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1" ftr="0" hdr="0" sldNum="0"/>
  <p:txStyles>
    <p:titleStyle>
      <a:lvl1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1pPr>
      <a:lvl2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2pPr>
      <a:lvl3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3pPr>
      <a:lvl4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4pPr>
      <a:lvl5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titleStyle>
    <p:bodyStyle>
      <a:lvl1pPr marL="342900" indent="0" algn="l" defTabSz="914400">
        <a:lnSpc>
          <a:spcPct val="100000"/>
        </a:lnSpc>
        <a:spcBef>
          <a:spcPts val="0"/>
        </a:spcBef>
        <a:buChar char="•"/>
        <a:defRPr lang="ru-RU" sz="3200">
          <a:solidFill>
            <a:schemeClr val="dk1"/>
          </a:solidFill>
          <a:latin typeface="+mj-lt"/>
        </a:defRPr>
      </a:lvl1pPr>
      <a:lvl2pPr marL="742950" indent="457200" algn="l" defTabSz="914400">
        <a:lnSpc>
          <a:spcPct val="100000"/>
        </a:lnSpc>
        <a:spcBef>
          <a:spcPts val="0"/>
        </a:spcBef>
        <a:buChar char="–"/>
        <a:defRPr lang="ru-RU" sz="2800">
          <a:solidFill>
            <a:schemeClr val="dk1"/>
          </a:solidFill>
          <a:latin typeface="+mj-lt"/>
        </a:defRPr>
      </a:lvl2pPr>
      <a:lvl3pPr marL="1143000" indent="914400" algn="l" defTabSz="914400">
        <a:lnSpc>
          <a:spcPct val="100000"/>
        </a:lnSpc>
        <a:spcBef>
          <a:spcPts val="0"/>
        </a:spcBef>
        <a:buChar char="•"/>
        <a:defRPr lang="ru-RU" sz="2400">
          <a:solidFill>
            <a:schemeClr val="dk1"/>
          </a:solidFill>
          <a:latin typeface="+mj-lt"/>
        </a:defRPr>
      </a:lvl3pPr>
      <a:lvl4pPr marL="1600200" indent="1371600" algn="l" defTabSz="914400">
        <a:lnSpc>
          <a:spcPct val="100000"/>
        </a:lnSpc>
        <a:spcBef>
          <a:spcPts val="0"/>
        </a:spcBef>
        <a:buChar char="–"/>
        <a:defRPr lang="ru-RU" sz="2000">
          <a:solidFill>
            <a:schemeClr val="dk1"/>
          </a:solidFill>
          <a:latin typeface="+mj-lt"/>
        </a:defRPr>
      </a:lvl4pPr>
      <a:lvl5pPr marL="2057400" indent="1828800" algn="l" defTabSz="914400">
        <a:lnSpc>
          <a:spcPct val="100000"/>
        </a:lnSpc>
        <a:spcBef>
          <a:spcPts val="0"/>
        </a:spcBef>
        <a:buChar char="»"/>
        <a:defRPr lang="ru-RU" sz="2000">
          <a:solidFill>
            <a:schemeClr val="dk1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bodyStyle>
    <p:otherStyle>
      <a:lvl1pPr marL="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1pPr>
      <a:lvl2pPr marL="457200" indent="4572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2pPr>
      <a:lvl3pPr marL="914400" indent="9144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3pPr>
      <a:lvl4pPr marL="1371600" indent="13716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4pPr>
      <a:lvl5pPr marL="1828800" indent="18288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earningapps.org/8577456" TargetMode="External"/><Relationship Id="rId3" Type="http://schemas.openxmlformats.org/officeDocument/2006/relationships/hyperlink" Target="https://learningapps.org/8336559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900112" y="981073"/>
            <a:ext cx="7416799" cy="3095624"/>
          </a:xfrm>
          <a:prstGeom prst="rect">
            <a:avLst/>
          </a:prstGeom>
          <a:noFill/>
        </p:spPr>
        <p:txBody>
          <a:bodyPr lIns="91439" tIns="45719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be-BY" sz="4800" b="1">
                <a:solidFill>
                  <a:srgbClr val="003300"/>
                </a:solidFill>
                <a:latin typeface="Monotype Corsiva"/>
              </a:rPr>
              <a:t>Полоцкое княжество</a:t>
            </a:r>
            <a:endParaRPr sz="4800"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be-BY" sz="4800" b="1">
                <a:solidFill>
                  <a:srgbClr val="003300"/>
                </a:solidFill>
                <a:latin typeface="Monotype Corsiva"/>
              </a:rPr>
              <a:t>в </a:t>
            </a:r>
            <a:r>
              <a:rPr lang="en-US" sz="4800" b="1">
                <a:solidFill>
                  <a:srgbClr val="003300"/>
                </a:solidFill>
                <a:latin typeface="Monotype Corsiva"/>
              </a:rPr>
              <a:t>I</a:t>
            </a:r>
            <a:r>
              <a:rPr lang="be-BY" sz="4800" b="1">
                <a:solidFill>
                  <a:srgbClr val="003300"/>
                </a:solidFill>
                <a:latin typeface="Monotype Corsiva"/>
              </a:rPr>
              <a:t>X-XI вв.</a:t>
            </a:r>
            <a:r>
              <a:rPr lang="ru-RU" sz="4800" b="1">
                <a:solidFill>
                  <a:srgbClr val="003300"/>
                </a:solidFill>
                <a:latin typeface="Monotype Corsiva"/>
              </a:rPr>
              <a:t>:</a:t>
            </a:r>
            <a:endParaRPr sz="4800"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sz="4800" b="1">
                <a:solidFill>
                  <a:srgbClr val="003300"/>
                </a:solidFill>
                <a:latin typeface="Monotype Corsiva"/>
              </a:rPr>
              <a:t>возникновение государства, полоцкие князья и их деятельность</a:t>
            </a:r>
            <a:endParaRPr/>
          </a:p>
        </p:txBody>
      </p:sp>
      <p:pic>
        <p:nvPicPr>
          <p:cNvPr id="5" name="Picture 5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6846944" y="4520740"/>
            <a:ext cx="2016125" cy="2016125"/>
          </a:xfrm>
          <a:prstGeom prst="rect">
            <a:avLst/>
          </a:prstGeom>
          <a:noFill/>
        </p:spPr>
      </p:pic>
      <p:sp>
        <p:nvSpPr>
          <p:cNvPr id="6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919246" y="401656"/>
            <a:ext cx="7092107" cy="403951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Брячислав в 1021 отправился в поход на Новгород, чтобы захватить сухопутные пути между Западной Двиной и Днепром (волоки). Ему удалось  расширить границы княжества. К Полоцкому княжеству присоединили города Витебск и Усвяты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609916" y="3052590"/>
            <a:ext cx="6121398" cy="327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 hidden="0"/>
          <p:cNvSpPr>
            <a:spLocks noChangeArrowheads="1" noGrp="1"/>
          </p:cNvSpPr>
          <p:nvPr isPhoto="0" userDrawn="0"/>
        </p:nvSpPr>
        <p:spPr bwMode="auto">
          <a:xfrm>
            <a:off x="0" y="0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Rectangle 8" hidden="0"/>
          <p:cNvSpPr>
            <a:spLocks noChangeArrowheads="1" noGrp="1"/>
          </p:cNvSpPr>
          <p:nvPr isPhoto="0" userDrawn="0"/>
        </p:nvSpPr>
        <p:spPr bwMode="auto">
          <a:xfrm>
            <a:off x="250825" y="260349"/>
            <a:ext cx="8353425" cy="2447925"/>
          </a:xfrm>
          <a:prstGeom prst="rect">
            <a:avLst/>
          </a:prstGeom>
          <a:noFill/>
        </p:spPr>
        <p:txBody>
          <a:bodyPr lIns="91440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</a:rPr>
              <a:t>   Наивысшего могущества княжество достигло при князе </a:t>
            </a:r>
            <a:r>
              <a:rPr lang="be-BY" sz="2400" b="1">
                <a:latin typeface="Times New Roman"/>
              </a:rPr>
              <a:t>Всеславе Брячиславиче</a:t>
            </a:r>
            <a:r>
              <a:rPr lang="be-BY" sz="2400">
                <a:latin typeface="Times New Roman"/>
              </a:rPr>
              <a:t>, прозванном </a:t>
            </a:r>
            <a:r>
              <a:rPr lang="be-BY" sz="2400" b="1">
                <a:latin typeface="Times New Roman"/>
              </a:rPr>
              <a:t>Чародеем</a:t>
            </a:r>
            <a:r>
              <a:rPr lang="be-BY" sz="2400">
                <a:latin typeface="Times New Roman"/>
              </a:rPr>
              <a:t>. </a:t>
            </a:r>
            <a:endParaRPr/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</a:rPr>
              <a:t>Не сумев взять Псков, он захватил Новгород. В ответ три сына Ярослава Мудрого напали на </a:t>
            </a:r>
            <a:r>
              <a:rPr lang="be-BY" sz="2400" b="1">
                <a:latin typeface="Times New Roman"/>
              </a:rPr>
              <a:t>Менск</a:t>
            </a:r>
            <a:r>
              <a:rPr lang="be-BY" sz="2400">
                <a:latin typeface="Times New Roman"/>
              </a:rPr>
              <a:t>, сожгли город,захватили пленных. Всеслав с войском не успел на помощь. Произошла битва на </a:t>
            </a:r>
            <a:r>
              <a:rPr lang="be-BY" sz="2400" b="1">
                <a:latin typeface="Times New Roman"/>
              </a:rPr>
              <a:t>р. Немиге в 1067 г</a:t>
            </a:r>
            <a:r>
              <a:rPr lang="be-BY" sz="2400">
                <a:latin typeface="Times New Roman"/>
              </a:rPr>
              <a:t>., полоцкое войско было разбито.</a:t>
            </a:r>
            <a:endParaRPr/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/>
          </a:p>
        </p:txBody>
      </p:sp>
      <p:pic>
        <p:nvPicPr>
          <p:cNvPr id="6" name="Picture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55649" y="3190300"/>
            <a:ext cx="7292974" cy="3262885"/>
          </a:xfrm>
          <a:prstGeom prst="rect">
            <a:avLst/>
          </a:prstGeom>
          <a:noFill/>
        </p:spPr>
      </p:pic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 hidden="0"/>
          <p:cNvSpPr>
            <a:spLocks noChangeArrowheads="1" noGrp="1"/>
          </p:cNvSpPr>
          <p:nvPr isPhoto="0" userDrawn="0"/>
        </p:nvSpPr>
        <p:spPr bwMode="auto">
          <a:xfrm>
            <a:off x="0" y="0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Object 4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435600" y="908049"/>
            <a:ext cx="3146425" cy="4608512"/>
          </a:xfrm>
          <a:prstGeom prst="rect">
            <a:avLst/>
          </a:prstGeom>
          <a:noFill/>
        </p:spPr>
      </p:pic>
      <p:sp>
        <p:nvSpPr>
          <p:cNvPr id="6" name="Rectangle 7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5713412" y="5589587"/>
            <a:ext cx="2819400" cy="533399"/>
          </a:xfrm>
          <a:prstGeom prst="rect">
            <a:avLst/>
          </a:prstGeom>
          <a:noFill/>
        </p:spPr>
        <p:txBody>
          <a:bodyPr lIns="91439" tIns="45720" rIns="91439" bIns="45719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</a:rPr>
              <a:t>Всеслав Чародей</a:t>
            </a:r>
            <a:endParaRPr/>
          </a:p>
        </p:txBody>
      </p:sp>
      <p:sp>
        <p:nvSpPr>
          <p:cNvPr id="7" name="Rectangle 8" hidden="0"/>
          <p:cNvSpPr>
            <a:spLocks noChangeArrowheads="1" noGrp="1"/>
          </p:cNvSpPr>
          <p:nvPr isPhoto="0" userDrawn="0"/>
        </p:nvSpPr>
        <p:spPr bwMode="auto">
          <a:xfrm>
            <a:off x="539749" y="765174"/>
            <a:ext cx="4752975" cy="5975350"/>
          </a:xfrm>
          <a:prstGeom prst="rect">
            <a:avLst/>
          </a:prstGeom>
          <a:noFill/>
        </p:spPr>
        <p:txBody>
          <a:bodyPr lIns="91439" tIns="45719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</a:rPr>
              <a:t>Киевские князья обманом захватили Всеслава с сыновьями в плен и вывезли в Киев. </a:t>
            </a:r>
            <a:endParaRPr/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</a:rPr>
              <a:t>Захваченный князь был освобожден из тюрьмы во время восстания и стал великим князем киевским. Через 7 месяцев вернулся в Полоцк. После его смерти Полоцкое княжество распалось на ряд отдельных княжеств.</a:t>
            </a:r>
            <a:endParaRPr/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627312" y="2492375"/>
            <a:ext cx="3960812" cy="3960812"/>
          </a:xfrm>
          <a:prstGeom prst="rect">
            <a:avLst/>
          </a:prstGeom>
          <a:noFill/>
        </p:spPr>
      </p:pic>
      <p:sp>
        <p:nvSpPr>
          <p:cNvPr id="5" name="Прямоугольник 2" hidden="0"/>
          <p:cNvSpPr>
            <a:spLocks noChangeArrowheads="1" noGrp="1"/>
          </p:cNvSpPr>
          <p:nvPr isPhoto="0" userDrawn="0"/>
        </p:nvSpPr>
        <p:spPr bwMode="auto">
          <a:xfrm>
            <a:off x="395287" y="582612"/>
            <a:ext cx="8480425" cy="1692275"/>
          </a:xfrm>
          <a:prstGeom prst="rect">
            <a:avLst/>
          </a:prstGeom>
          <a:noFill/>
        </p:spPr>
        <p:txBody>
          <a:bodyPr lIns="91440" tIns="45719" rIns="91440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en-US" sz="2800" i="1">
                <a:latin typeface="Times New Roman"/>
                <a:ea typeface="Times New Roman"/>
              </a:rPr>
              <a:t>Родовод полоцких князей</a:t>
            </a:r>
            <a:endParaRPr/>
          </a:p>
          <a:p>
            <a:pPr marL="0" lvl="0" indent="0" algn="ctr">
              <a:buNone/>
              <a:defRPr/>
            </a:pPr>
            <a:endParaRPr/>
          </a:p>
          <a:p>
            <a:pPr marL="0" lvl="0" indent="0">
              <a:buNone/>
              <a:defRPr/>
            </a:pPr>
            <a:r>
              <a:rPr sz="2400" b="1">
                <a:latin typeface="Times New Roman"/>
                <a:ea typeface="Times New Roman"/>
              </a:rPr>
              <a:t>Рогволод  =&gt; Изяслав  =&gt; Брячислав  =&gt;  Всеслав Чародей</a:t>
            </a:r>
            <a:endParaRPr/>
          </a:p>
          <a:p>
            <a:pPr marL="0" lvl="0" indent="0">
              <a:buNone/>
              <a:defRPr/>
            </a:pPr>
            <a:r>
              <a:rPr sz="2400" b="1">
                <a:latin typeface="Times New Roman"/>
                <a:ea typeface="Times New Roman"/>
              </a:rPr>
              <a:t>(? – 980)       (? – 1001)       (1003 – 1044)           (1044-1101)</a:t>
            </a:r>
            <a:endParaRPr/>
          </a:p>
        </p:txBody>
      </p:sp>
      <p:sp>
        <p:nvSpPr>
          <p:cNvPr id="6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68312" y="44449"/>
            <a:ext cx="8229600" cy="706437"/>
          </a:xfrm>
          <a:prstGeom prst="rect">
            <a:avLst/>
          </a:prstGeom>
          <a:noFill/>
        </p:spPr>
        <p:txBody>
          <a:bodyPr lIns="91439" tIns="45720" rIns="91439" bIns="45719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3600" b="1" i="1">
                <a:solidFill>
                  <a:srgbClr val="003300"/>
                </a:solidFill>
                <a:latin typeface="Times New Roman"/>
              </a:rPr>
              <a:t>Княжеско-вечевой строй - 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468312" y="692150"/>
            <a:ext cx="8229600" cy="1468437"/>
          </a:xfrm>
          <a:prstGeom prst="rect">
            <a:avLst/>
          </a:prstGeom>
          <a:noFill/>
        </p:spPr>
        <p:txBody>
          <a:bodyPr lIns="91439" tIns="45719" rIns="91439" bIns="45719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be-BY" sz="2000">
                <a:latin typeface="Times New Roman"/>
              </a:rPr>
              <a:t>способ государственного управления, при котором власть князя сочеталась с властью вече.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be-BY" sz="2000" b="1">
                <a:latin typeface="Times New Roman"/>
              </a:rPr>
              <a:t>   Вече</a:t>
            </a:r>
            <a:r>
              <a:rPr lang="be-BY" sz="2000">
                <a:latin typeface="Times New Roman"/>
              </a:rPr>
              <a:t> – общее собрание взрослых мужчин, которые созывались для решения важных дел. Рашение принималось по силе крика тех, кто его поддерживал.</a:t>
            </a:r>
            <a:endParaRPr/>
          </a:p>
        </p:txBody>
      </p:sp>
      <p:sp>
        <p:nvSpPr>
          <p:cNvPr id="6" name="Rectangle 4" hidden="0"/>
          <p:cNvSpPr>
            <a:spLocks noChangeArrowheads="1" noGrp="1"/>
          </p:cNvSpPr>
          <p:nvPr isPhoto="0" userDrawn="0"/>
        </p:nvSpPr>
        <p:spPr bwMode="auto">
          <a:xfrm>
            <a:off x="684212" y="2276474"/>
            <a:ext cx="7848600" cy="431799"/>
          </a:xfrm>
          <a:prstGeom prst="rect">
            <a:avLst/>
          </a:prstGeom>
          <a:solidFill>
            <a:srgbClr val="FFFF9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20" rIns="91440" bIns="45719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Обязанности князя и вече</a:t>
            </a:r>
            <a:endParaRPr/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/>
        </p:nvSpPr>
        <p:spPr bwMode="auto">
          <a:xfrm>
            <a:off x="350837" y="2781299"/>
            <a:ext cx="3097212" cy="574675"/>
          </a:xfrm>
          <a:prstGeom prst="rect">
            <a:avLst/>
          </a:prstGeom>
          <a:solidFill>
            <a:srgbClr val="FF99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Князь</a:t>
            </a:r>
            <a:endParaRPr/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/>
        </p:nvSpPr>
        <p:spPr bwMode="auto">
          <a:xfrm>
            <a:off x="5653087" y="2779712"/>
            <a:ext cx="2879725" cy="576262"/>
          </a:xfrm>
          <a:prstGeom prst="rect">
            <a:avLst/>
          </a:prstGeom>
          <a:solidFill>
            <a:srgbClr val="CC99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Вече</a:t>
            </a:r>
            <a:endParaRPr/>
          </a:p>
        </p:txBody>
      </p:sp>
      <p:sp>
        <p:nvSpPr>
          <p:cNvPr id="9" name="AutoShape 7" hidden="0"/>
          <p:cNvSpPr>
            <a:spLocks noChangeArrowheads="1" noGrp="1"/>
          </p:cNvSpPr>
          <p:nvPr isPhoto="0" userDrawn="0"/>
        </p:nvSpPr>
        <p:spPr bwMode="auto">
          <a:xfrm flipH="0" flipV="0">
            <a:off x="3760786" y="2724148"/>
            <a:ext cx="1695448" cy="102847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8" rIns="91438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>
                <a:latin typeface="Times New Roman"/>
              </a:rPr>
              <a:t>назначало,</a:t>
            </a:r>
            <a:endParaRPr/>
          </a:p>
          <a:p>
            <a:pPr marL="0" lvl="0" indent="0" algn="ctr">
              <a:buNone/>
              <a:defRPr/>
            </a:pPr>
            <a:r>
              <a:rPr lang="be-BY">
                <a:latin typeface="Times New Roman"/>
              </a:rPr>
              <a:t>снимало</a:t>
            </a:r>
            <a:endParaRPr/>
          </a:p>
        </p:txBody>
      </p:sp>
      <p:sp>
        <p:nvSpPr>
          <p:cNvPr id="10" name="Rectangle 8" hidden="0"/>
          <p:cNvSpPr>
            <a:spLocks noChangeArrowheads="1" noGrp="1"/>
          </p:cNvSpPr>
          <p:nvPr isPhoto="0" userDrawn="0"/>
        </p:nvSpPr>
        <p:spPr bwMode="auto">
          <a:xfrm>
            <a:off x="350837" y="3432175"/>
            <a:ext cx="3097212" cy="2736850"/>
          </a:xfrm>
          <a:prstGeom prst="rect">
            <a:avLst/>
          </a:prstGeom>
          <a:solidFill>
            <a:srgbClr val="FF99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261937">
              <a:buFontTx/>
              <a:buChar char="•"/>
              <a:defRPr/>
            </a:pPr>
            <a:r>
              <a:rPr lang="be-BY" sz="2000">
                <a:latin typeface="Times New Roman"/>
              </a:rPr>
              <a:t>сбор дани с населеления</a:t>
            </a:r>
            <a:endParaRPr/>
          </a:p>
          <a:p>
            <a:pPr marL="0" lvl="0" indent="261937">
              <a:buFontTx/>
              <a:buChar char="•"/>
              <a:defRPr/>
            </a:pPr>
            <a:r>
              <a:rPr lang="be-BY" sz="2000">
                <a:latin typeface="Times New Roman"/>
              </a:rPr>
              <a:t>осуществление суда</a:t>
            </a:r>
            <a:endParaRPr/>
          </a:p>
          <a:p>
            <a:pPr marL="0" lvl="0" indent="261937">
              <a:buFontTx/>
              <a:buChar char="•"/>
              <a:defRPr/>
            </a:pPr>
            <a:r>
              <a:rPr lang="be-BY" sz="2000">
                <a:latin typeface="Times New Roman"/>
              </a:rPr>
              <a:t>забота о гражданах</a:t>
            </a:r>
            <a:endParaRPr/>
          </a:p>
          <a:p>
            <a:pPr marL="0" lvl="0" indent="261937">
              <a:buFontTx/>
              <a:buChar char="•"/>
              <a:defRPr/>
            </a:pPr>
            <a:r>
              <a:rPr lang="be-BY" sz="2000">
                <a:latin typeface="Times New Roman"/>
              </a:rPr>
              <a:t>организация войска и </a:t>
            </a:r>
            <a:endParaRPr/>
          </a:p>
          <a:p>
            <a:pPr marL="0" lvl="0" indent="261937">
              <a:buNone/>
              <a:defRPr/>
            </a:pPr>
            <a:r>
              <a:rPr lang="be-BY" sz="2000">
                <a:latin typeface="Times New Roman"/>
              </a:rPr>
              <a:t>    командование им</a:t>
            </a:r>
            <a:endParaRPr/>
          </a:p>
        </p:txBody>
      </p:sp>
      <p:sp>
        <p:nvSpPr>
          <p:cNvPr id="11" name="Rectangle 9" hidden="0"/>
          <p:cNvSpPr>
            <a:spLocks noChangeArrowheads="1" noGrp="1"/>
          </p:cNvSpPr>
          <p:nvPr isPhoto="0" userDrawn="0"/>
        </p:nvSpPr>
        <p:spPr bwMode="auto">
          <a:xfrm>
            <a:off x="5653087" y="3432175"/>
            <a:ext cx="3022600" cy="2736850"/>
          </a:xfrm>
          <a:prstGeom prst="rect">
            <a:avLst/>
          </a:prstGeom>
          <a:solidFill>
            <a:srgbClr val="CC99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174625">
              <a:buFontTx/>
              <a:buChar char="•"/>
              <a:defRPr/>
            </a:pPr>
            <a:r>
              <a:rPr lang="be-BY" sz="2000">
                <a:latin typeface="Times New Roman"/>
              </a:rPr>
              <a:t>решение наиболее</a:t>
            </a:r>
            <a:endParaRPr/>
          </a:p>
          <a:p>
            <a:pPr marL="0" lvl="0" indent="174625">
              <a:buNone/>
              <a:defRPr/>
            </a:pPr>
            <a:r>
              <a:rPr lang="be-BY" sz="2000">
                <a:latin typeface="Times New Roman"/>
              </a:rPr>
              <a:t>важных  общественных </a:t>
            </a:r>
            <a:endParaRPr/>
          </a:p>
          <a:p>
            <a:pPr marL="0" lvl="0" indent="174625">
              <a:buNone/>
              <a:defRPr/>
            </a:pPr>
            <a:r>
              <a:rPr lang="be-BY" sz="2000">
                <a:latin typeface="Times New Roman"/>
              </a:rPr>
              <a:t>и государственных дел</a:t>
            </a:r>
            <a:endParaRPr/>
          </a:p>
          <a:p>
            <a:pPr marL="0" lvl="0" indent="174625">
              <a:buFontTx/>
              <a:buChar char="•"/>
              <a:defRPr/>
            </a:pPr>
            <a:r>
              <a:rPr lang="be-BY" sz="2000">
                <a:latin typeface="Times New Roman"/>
              </a:rPr>
              <a:t>заключение договоров с</a:t>
            </a:r>
            <a:endParaRPr/>
          </a:p>
          <a:p>
            <a:pPr marL="0" lvl="0" indent="174625">
              <a:buNone/>
              <a:defRPr/>
            </a:pPr>
            <a:r>
              <a:rPr lang="be-BY" sz="2000">
                <a:latin typeface="Times New Roman"/>
              </a:rPr>
              <a:t> другими городами и</a:t>
            </a:r>
            <a:endParaRPr/>
          </a:p>
          <a:p>
            <a:pPr marL="0" lvl="0" indent="174625">
              <a:buNone/>
              <a:defRPr/>
            </a:pPr>
            <a:r>
              <a:rPr lang="be-BY" sz="2000">
                <a:latin typeface="Times New Roman"/>
              </a:rPr>
              <a:t> государствами</a:t>
            </a:r>
            <a:endParaRPr/>
          </a:p>
        </p:txBody>
      </p:sp>
      <p:sp>
        <p:nvSpPr>
          <p:cNvPr id="12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468312" y="404812"/>
            <a:ext cx="8207375" cy="2276474"/>
          </a:xfrm>
          <a:prstGeom prst="rect">
            <a:avLst/>
          </a:prstGeom>
          <a:noFill/>
        </p:spPr>
        <p:txBody>
          <a:bodyPr lIns="91439" tIns="45719" rIns="91439" bIns="45719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271462" algn="just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</a:rPr>
              <a:t>   На восточнославянских землях действовали законы, которые назывались “правдами”. Наиболее известный сборник </a:t>
            </a:r>
            <a:r>
              <a:rPr lang="be-BY" sz="2400" b="1">
                <a:latin typeface="Times New Roman"/>
              </a:rPr>
              <a:t>“Русская</a:t>
            </a:r>
            <a:r>
              <a:rPr lang="be-BY" sz="2400">
                <a:latin typeface="Times New Roman"/>
              </a:rPr>
              <a:t> </a:t>
            </a:r>
            <a:r>
              <a:rPr lang="be-BY" sz="2400" b="1">
                <a:latin typeface="Times New Roman"/>
              </a:rPr>
              <a:t>правда”,</a:t>
            </a:r>
            <a:r>
              <a:rPr lang="be-BY" sz="2400">
                <a:latin typeface="Times New Roman"/>
              </a:rPr>
              <a:t> разработанный при Ярославе Мудром. Суд осуществлял князь или его представители. Доказательство вины зависело от “суда божьего”. Когда у обвиняемого оставались ожоги после держания руки над огнём, он считался виновным.</a:t>
            </a:r>
            <a:endParaRPr/>
          </a:p>
        </p:txBody>
      </p:sp>
      <p:pic>
        <p:nvPicPr>
          <p:cNvPr id="5" name="Picture 4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900112" y="3068637"/>
            <a:ext cx="4632324" cy="3473449"/>
          </a:xfrm>
          <a:prstGeom prst="rect">
            <a:avLst/>
          </a:prstGeom>
          <a:noFill/>
          <a:ln w="76200">
            <a:solidFill>
              <a:srgbClr val="000000"/>
            </a:solidFill>
            <a:miter/>
            <a:headEnd/>
            <a:tailEnd/>
          </a:ln>
        </p:spPr>
      </p:pic>
      <p:sp>
        <p:nvSpPr>
          <p:cNvPr id="6" name="Rectangle 7" hidden="0"/>
          <p:cNvSpPr>
            <a:spLocks noChangeArrowheads="1" noGrp="1"/>
          </p:cNvSpPr>
          <p:nvPr isPhoto="0" userDrawn="0"/>
        </p:nvSpPr>
        <p:spPr bwMode="auto">
          <a:xfrm>
            <a:off x="6130925" y="5732462"/>
            <a:ext cx="2303462" cy="533399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</a:rPr>
              <a:t>Княжеский суд</a:t>
            </a:r>
            <a:endParaRPr/>
          </a:p>
        </p:txBody>
      </p:sp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539749" y="125412"/>
            <a:ext cx="8229600" cy="777874"/>
          </a:xfrm>
          <a:prstGeom prst="rect">
            <a:avLst/>
          </a:prstGeom>
          <a:noFill/>
        </p:spPr>
        <p:txBody>
          <a:bodyPr lIns="91439" tIns="45720" rIns="91439" bIns="45719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3600" b="1" i="1">
                <a:solidFill>
                  <a:srgbClr val="003300"/>
                </a:solidFill>
                <a:latin typeface="Times New Roman"/>
              </a:rPr>
              <a:t>Полоцкие вооруженные силы</a:t>
            </a:r>
            <a:endParaRPr/>
          </a:p>
        </p:txBody>
      </p:sp>
      <p:sp>
        <p:nvSpPr>
          <p:cNvPr id="5" name="Rectangle 2" hidden="0"/>
          <p:cNvSpPr>
            <a:spLocks noChangeArrowheads="1" noGrp="1"/>
          </p:cNvSpPr>
          <p:nvPr isPhoto="0" userDrawn="0"/>
        </p:nvSpPr>
        <p:spPr bwMode="auto">
          <a:xfrm>
            <a:off x="3563937" y="908049"/>
            <a:ext cx="1922461" cy="288924"/>
          </a:xfrm>
          <a:prstGeom prst="rect">
            <a:avLst/>
          </a:prstGeom>
          <a:solidFill>
            <a:srgbClr val="FF99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91439" bIns="45719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Войско</a:t>
            </a:r>
            <a:endParaRPr/>
          </a:p>
        </p:txBody>
      </p:sp>
      <p:sp>
        <p:nvSpPr>
          <p:cNvPr id="6" name="Line 4" hidden="0"/>
          <p:cNvSpPr>
            <a:spLocks noChangeArrowheads="1" noGrp="1"/>
          </p:cNvSpPr>
          <p:nvPr isPhoto="0" userDrawn="0"/>
        </p:nvSpPr>
        <p:spPr bwMode="auto">
          <a:xfrm>
            <a:off x="4500562" y="1196974"/>
            <a:ext cx="0" cy="4317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-127440" bIns="45719"/>
          <a:lstStyle/>
          <a:p>
            <a:pPr>
              <a:defRPr/>
            </a:pPr>
            <a:endParaRPr/>
          </a:p>
        </p:txBody>
      </p:sp>
      <p:sp>
        <p:nvSpPr>
          <p:cNvPr id="7" name="Line 5" hidden="0"/>
          <p:cNvSpPr>
            <a:spLocks noChangeArrowheads="1" noGrp="1"/>
          </p:cNvSpPr>
          <p:nvPr isPhoto="0" userDrawn="0"/>
        </p:nvSpPr>
        <p:spPr bwMode="auto">
          <a:xfrm>
            <a:off x="2700336" y="1628775"/>
            <a:ext cx="3673474" cy="0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39" bIns="-81720"/>
          <a:lstStyle/>
          <a:p>
            <a:pPr>
              <a:defRPr/>
            </a:pPr>
            <a:endParaRPr/>
          </a:p>
        </p:txBody>
      </p:sp>
      <p:sp>
        <p:nvSpPr>
          <p:cNvPr id="8" name="Line 6" hidden="0"/>
          <p:cNvSpPr>
            <a:spLocks noChangeArrowheads="1" noGrp="1"/>
          </p:cNvSpPr>
          <p:nvPr isPhoto="0" userDrawn="0"/>
        </p:nvSpPr>
        <p:spPr bwMode="auto">
          <a:xfrm>
            <a:off x="2700336" y="1628775"/>
            <a:ext cx="0" cy="287337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-127440" bIns="45719"/>
          <a:lstStyle/>
          <a:p>
            <a:pPr>
              <a:defRPr/>
            </a:pPr>
            <a:endParaRPr/>
          </a:p>
        </p:txBody>
      </p:sp>
      <p:sp>
        <p:nvSpPr>
          <p:cNvPr id="9" name="Line 7" hidden="0"/>
          <p:cNvSpPr>
            <a:spLocks noChangeArrowheads="1" noGrp="1"/>
          </p:cNvSpPr>
          <p:nvPr isPhoto="0" userDrawn="0"/>
        </p:nvSpPr>
        <p:spPr bwMode="auto">
          <a:xfrm>
            <a:off x="6372225" y="1628775"/>
            <a:ext cx="0" cy="287337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20" rIns="-127439" bIns="45719"/>
          <a:lstStyle/>
          <a:p>
            <a:pPr>
              <a:defRPr/>
            </a:pPr>
            <a:endParaRPr/>
          </a:p>
        </p:txBody>
      </p:sp>
      <p:sp>
        <p:nvSpPr>
          <p:cNvPr id="10" name="Rectangle 8" hidden="0"/>
          <p:cNvSpPr>
            <a:spLocks noChangeArrowheads="1" noGrp="1"/>
          </p:cNvSpPr>
          <p:nvPr isPhoto="0" userDrawn="0"/>
        </p:nvSpPr>
        <p:spPr bwMode="auto">
          <a:xfrm>
            <a:off x="1187449" y="1916112"/>
            <a:ext cx="2809875" cy="1296987"/>
          </a:xfrm>
          <a:prstGeom prst="rect">
            <a:avLst/>
          </a:prstGeom>
          <a:solidFill>
            <a:srgbClr val="CC99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20" rIns="91440" bIns="45719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2000" b="1">
                <a:latin typeface="Times New Roman"/>
              </a:rPr>
              <a:t>Княжеская дружина</a:t>
            </a:r>
            <a:r>
              <a:rPr lang="be-BY" sz="2000">
                <a:latin typeface="Times New Roman"/>
              </a:rPr>
              <a:t> –</a:t>
            </a:r>
            <a:endParaRPr/>
          </a:p>
          <a:p>
            <a:pPr marL="0" lvl="0" indent="0">
              <a:buNone/>
              <a:defRPr/>
            </a:pPr>
            <a:r>
              <a:rPr lang="be-BY" sz="2000">
                <a:latin typeface="Times New Roman"/>
              </a:rPr>
              <a:t>отряд специально</a:t>
            </a:r>
            <a:endParaRPr/>
          </a:p>
          <a:p>
            <a:pPr marL="0" lvl="0" indent="0">
              <a:buNone/>
              <a:defRPr/>
            </a:pPr>
            <a:r>
              <a:rPr lang="be-BY" sz="2000">
                <a:latin typeface="Times New Roman"/>
              </a:rPr>
              <a:t>обученных военному</a:t>
            </a:r>
            <a:endParaRPr/>
          </a:p>
          <a:p>
            <a:pPr marL="0" lvl="0" indent="0">
              <a:buNone/>
              <a:defRPr/>
            </a:pPr>
            <a:r>
              <a:rPr lang="be-BY" sz="2000">
                <a:latin typeface="Times New Roman"/>
              </a:rPr>
              <a:t>делу людей</a:t>
            </a:r>
            <a:endParaRPr/>
          </a:p>
        </p:txBody>
      </p:sp>
      <p:sp>
        <p:nvSpPr>
          <p:cNvPr id="11" name="Rectangle 9" hidden="0"/>
          <p:cNvSpPr>
            <a:spLocks noChangeArrowheads="1" noGrp="1"/>
          </p:cNvSpPr>
          <p:nvPr isPhoto="0" userDrawn="0"/>
        </p:nvSpPr>
        <p:spPr bwMode="auto">
          <a:xfrm>
            <a:off x="4932362" y="1916112"/>
            <a:ext cx="2808287" cy="1296987"/>
          </a:xfrm>
          <a:prstGeom prst="rect">
            <a:avLst/>
          </a:prstGeom>
          <a:solidFill>
            <a:srgbClr val="FFFF9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20" rIns="91439" bIns="45719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2000" b="1">
                <a:latin typeface="Times New Roman"/>
              </a:rPr>
              <a:t>Ополчение</a:t>
            </a:r>
            <a:r>
              <a:rPr lang="be-BY" sz="2000">
                <a:latin typeface="Times New Roman"/>
              </a:rPr>
              <a:t> –</a:t>
            </a:r>
            <a:endParaRPr/>
          </a:p>
          <a:p>
            <a:pPr marL="0" lvl="0" indent="0">
              <a:buNone/>
              <a:defRPr/>
            </a:pPr>
            <a:r>
              <a:rPr lang="be-BY" sz="2000">
                <a:latin typeface="Times New Roman"/>
              </a:rPr>
              <a:t>военная сила из горожан</a:t>
            </a:r>
            <a:endParaRPr/>
          </a:p>
        </p:txBody>
      </p:sp>
      <p:sp>
        <p:nvSpPr>
          <p:cNvPr id="12" name="Line 10" hidden="0"/>
          <p:cNvSpPr>
            <a:spLocks noChangeArrowheads="1" noGrp="1"/>
          </p:cNvSpPr>
          <p:nvPr isPhoto="0" userDrawn="0"/>
        </p:nvSpPr>
        <p:spPr bwMode="auto">
          <a:xfrm>
            <a:off x="2627312" y="3213099"/>
            <a:ext cx="0" cy="287337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-127440" bIns="45720"/>
          <a:lstStyle/>
          <a:p>
            <a:pPr>
              <a:defRPr/>
            </a:pPr>
            <a:endParaRPr/>
          </a:p>
        </p:txBody>
      </p:sp>
      <p:sp>
        <p:nvSpPr>
          <p:cNvPr id="13" name="Line 11" hidden="0"/>
          <p:cNvSpPr>
            <a:spLocks noChangeArrowheads="1" noGrp="1"/>
          </p:cNvSpPr>
          <p:nvPr isPhoto="0" userDrawn="0"/>
        </p:nvSpPr>
        <p:spPr bwMode="auto">
          <a:xfrm>
            <a:off x="1258887" y="3500437"/>
            <a:ext cx="2592387" cy="0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19" rIns="91440" bIns="-81719"/>
          <a:lstStyle/>
          <a:p>
            <a:pPr>
              <a:defRPr/>
            </a:pPr>
            <a:endParaRPr/>
          </a:p>
        </p:txBody>
      </p:sp>
      <p:sp>
        <p:nvSpPr>
          <p:cNvPr id="14" name="Line 12" hidden="0"/>
          <p:cNvSpPr>
            <a:spLocks noChangeArrowheads="1" noGrp="1"/>
          </p:cNvSpPr>
          <p:nvPr isPhoto="0" userDrawn="0"/>
        </p:nvSpPr>
        <p:spPr bwMode="auto">
          <a:xfrm>
            <a:off x="1258887" y="3500437"/>
            <a:ext cx="0" cy="2158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39" tIns="45719" rIns="-127439" bIns="45720"/>
          <a:lstStyle/>
          <a:p>
            <a:pPr>
              <a:defRPr/>
            </a:pPr>
            <a:endParaRPr/>
          </a:p>
        </p:txBody>
      </p:sp>
      <p:sp>
        <p:nvSpPr>
          <p:cNvPr id="15" name="Line 13" hidden="0"/>
          <p:cNvSpPr>
            <a:spLocks noChangeArrowheads="1" noGrp="1"/>
          </p:cNvSpPr>
          <p:nvPr isPhoto="0" userDrawn="0"/>
        </p:nvSpPr>
        <p:spPr bwMode="auto">
          <a:xfrm>
            <a:off x="3851275" y="3500437"/>
            <a:ext cx="0" cy="2158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-127440" bIns="45720"/>
          <a:lstStyle/>
          <a:p>
            <a:pPr>
              <a:defRPr/>
            </a:pPr>
            <a:endParaRPr/>
          </a:p>
        </p:txBody>
      </p:sp>
      <p:sp>
        <p:nvSpPr>
          <p:cNvPr id="16" name="Rectangle 14" hidden="0"/>
          <p:cNvSpPr>
            <a:spLocks noChangeArrowheads="1" noGrp="1"/>
          </p:cNvSpPr>
          <p:nvPr isPhoto="0" userDrawn="0"/>
        </p:nvSpPr>
        <p:spPr bwMode="auto">
          <a:xfrm>
            <a:off x="2987673" y="3716337"/>
            <a:ext cx="1922461" cy="504825"/>
          </a:xfrm>
          <a:prstGeom prst="rect">
            <a:avLst/>
          </a:prstGeom>
          <a:solidFill>
            <a:srgbClr val="CC99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Младшая</a:t>
            </a:r>
            <a:endParaRPr/>
          </a:p>
        </p:txBody>
      </p:sp>
      <p:sp>
        <p:nvSpPr>
          <p:cNvPr id="17" name="Rectangle 15" hidden="0"/>
          <p:cNvSpPr>
            <a:spLocks noChangeArrowheads="1" noGrp="1"/>
          </p:cNvSpPr>
          <p:nvPr isPhoto="0" userDrawn="0"/>
        </p:nvSpPr>
        <p:spPr bwMode="auto">
          <a:xfrm>
            <a:off x="250825" y="3716337"/>
            <a:ext cx="1922461" cy="504825"/>
          </a:xfrm>
          <a:prstGeom prst="rect">
            <a:avLst/>
          </a:prstGeom>
          <a:solidFill>
            <a:srgbClr val="CC99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19" rIns="91439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>
                <a:latin typeface="Times New Roman"/>
              </a:rPr>
              <a:t>Старшая</a:t>
            </a:r>
            <a:endParaRPr/>
          </a:p>
        </p:txBody>
      </p:sp>
      <p:sp>
        <p:nvSpPr>
          <p:cNvPr id="18" name="Rectangle 19" hidden="0"/>
          <p:cNvSpPr>
            <a:spLocks noChangeArrowheads="1" noGrp="1"/>
          </p:cNvSpPr>
          <p:nvPr isPhoto="0" userDrawn="0"/>
        </p:nvSpPr>
        <p:spPr bwMode="auto">
          <a:xfrm>
            <a:off x="0" y="2581274"/>
            <a:ext cx="9143999" cy="0"/>
          </a:xfrm>
          <a:prstGeom prst="rect">
            <a:avLst/>
          </a:prstGeom>
          <a:noFill/>
        </p:spPr>
        <p:txBody>
          <a:bodyPr lIns="91440" tIns="45719" rIns="91440" bIns="-81719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" name="Object 18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435600" y="3357562"/>
            <a:ext cx="2976562" cy="3311524"/>
          </a:xfrm>
          <a:prstGeom prst="rect">
            <a:avLst/>
          </a:prstGeom>
          <a:noFill/>
        </p:spPr>
      </p:pic>
      <p:sp>
        <p:nvSpPr>
          <p:cNvPr id="20" name="Rectangle 21" hidden="0"/>
          <p:cNvSpPr>
            <a:spLocks noChangeArrowheads="1" noGrp="1"/>
          </p:cNvSpPr>
          <p:nvPr isPhoto="0" userDrawn="0"/>
        </p:nvSpPr>
        <p:spPr bwMode="auto">
          <a:xfrm>
            <a:off x="0" y="2686050"/>
            <a:ext cx="9143999" cy="0"/>
          </a:xfrm>
          <a:prstGeom prst="rect">
            <a:avLst/>
          </a:prstGeom>
          <a:noFill/>
        </p:spPr>
        <p:txBody>
          <a:bodyPr lIns="91440" tIns="45719" rIns="91440" bIns="-81719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1" name="Object 20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468312" y="4437062"/>
            <a:ext cx="1525587" cy="2087562"/>
          </a:xfrm>
          <a:prstGeom prst="rect">
            <a:avLst/>
          </a:prstGeom>
          <a:noFill/>
        </p:spPr>
      </p:pic>
      <p:sp>
        <p:nvSpPr>
          <p:cNvPr id="22" name="Rectangle 23" hidden="0"/>
          <p:cNvSpPr>
            <a:spLocks noChangeArrowheads="1" noGrp="1"/>
          </p:cNvSpPr>
          <p:nvPr isPhoto="0" userDrawn="0"/>
        </p:nvSpPr>
        <p:spPr bwMode="auto">
          <a:xfrm>
            <a:off x="0" y="2433637"/>
            <a:ext cx="9143999" cy="0"/>
          </a:xfrm>
          <a:prstGeom prst="rect">
            <a:avLst/>
          </a:prstGeom>
          <a:noFill/>
        </p:spPr>
        <p:txBody>
          <a:bodyPr lIns="91440" tIns="45719" rIns="91440" bIns="-81719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3" name="Object 22" hidden="0"/>
          <p:cNvPicPr>
            <a:picLocks noChangeAspect="1" noGrp="1"/>
          </p:cNvPicPr>
          <p:nvPr isPhoto="0" userDrawn="0"/>
        </p:nvPicPr>
        <p:blipFill>
          <a:blip r:embed="rId5"/>
          <a:stretch/>
        </p:blipFill>
        <p:spPr bwMode="auto">
          <a:xfrm>
            <a:off x="3059112" y="4365625"/>
            <a:ext cx="1347787" cy="2087562"/>
          </a:xfrm>
          <a:prstGeom prst="rect">
            <a:avLst/>
          </a:prstGeom>
          <a:noFill/>
        </p:spPr>
      </p:pic>
      <p:sp>
        <p:nvSpPr>
          <p:cNvPr id="24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13294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8832"/>
            <a:ext cx="2125198" cy="474999"/>
          </a:xfrm>
          <a:prstGeom prst="rect">
            <a:avLst/>
          </a:prstGeom>
          <a:noFill/>
        </p:spPr>
        <p:txBody>
          <a:bodyPr lIns="91438" tIns="45720" rIns="91440" bIns="45718"/>
          <a:lstStyle/>
          <a:p>
            <a:pPr>
              <a:defRPr/>
            </a:pPr>
            <a:endParaRPr/>
          </a:p>
        </p:txBody>
      </p:sp>
      <p:pic>
        <p:nvPicPr>
          <p:cNvPr id="11107373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7291" y="114652"/>
            <a:ext cx="8782337" cy="6537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9893425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8832"/>
            <a:ext cx="2125198" cy="474999"/>
          </a:xfrm>
          <a:prstGeom prst="rect">
            <a:avLst/>
          </a:prstGeom>
          <a:noFill/>
        </p:spPr>
        <p:txBody>
          <a:bodyPr lIns="91438" tIns="45720" rIns="91440" bIns="45718"/>
          <a:lstStyle/>
          <a:p>
            <a:pPr>
              <a:defRPr/>
            </a:pPr>
            <a:endParaRPr/>
          </a:p>
        </p:txBody>
      </p:sp>
      <p:sp>
        <p:nvSpPr>
          <p:cNvPr id="2092728958" name=""/>
          <p:cNvSpPr txBox="1"/>
          <p:nvPr/>
        </p:nvSpPr>
        <p:spPr bwMode="auto">
          <a:xfrm flipH="0" flipV="0">
            <a:off x="1217985" y="696736"/>
            <a:ext cx="6880858" cy="3200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Упражнения для закрепления материала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 b="1" u="sng">
                <a:latin typeface="Times New Roman"/>
                <a:cs typeface="Times New Roman"/>
                <a:hlinkClick r:id="rId2" tooltip="https://learningapps.org/8577456"/>
              </a:rPr>
              <a:t>https://learningapps.org/8577456</a:t>
            </a:r>
            <a:endParaRPr sz="3600" b="1">
              <a:latin typeface="Times New Roman"/>
              <a:cs typeface="Times New Roman"/>
            </a:endParaRPr>
          </a:p>
          <a:p>
            <a:pPr>
              <a:defRPr/>
            </a:pPr>
            <a:endParaRPr sz="36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 b="1" u="sng">
                <a:latin typeface="Times New Roman"/>
                <a:cs typeface="Times New Roman"/>
                <a:hlinkClick r:id="rId3" tooltip="https://learningapps.org/8336559"/>
              </a:rPr>
              <a:t>https://learningapps.org/8336559</a:t>
            </a:r>
            <a:endParaRPr sz="36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684212" y="333375"/>
            <a:ext cx="7772400" cy="936624"/>
          </a:xfrm>
          <a:prstGeom prst="rect">
            <a:avLst/>
          </a:prstGeom>
          <a:noFill/>
        </p:spPr>
        <p:txBody>
          <a:bodyPr lIns="91439" tIns="45719" rIns="91440" bIns="45719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lang="be-BY" sz="4800">
                <a:solidFill>
                  <a:srgbClr val="003300"/>
                </a:solidFill>
                <a:latin typeface="Times New Roman"/>
              </a:rPr>
              <a:t>План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subTitle" hasCustomPrompt="0"/>
          </p:nvPr>
        </p:nvSpPr>
        <p:spPr bwMode="auto">
          <a:xfrm>
            <a:off x="468312" y="1341437"/>
            <a:ext cx="8351837" cy="1439862"/>
          </a:xfrm>
          <a:prstGeom prst="rect">
            <a:avLst/>
          </a:prstGeom>
          <a:noFill/>
        </p:spPr>
        <p:txBody>
          <a:bodyPr lIns="91439" tIns="45720" rIns="91439" bIns="45719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marL="609600" lvl="0" indent="-609600" algn="l">
              <a:buNone/>
              <a:defRPr/>
            </a:pPr>
            <a:r>
              <a:rPr lang="be-BY" sz="3600">
                <a:solidFill>
                  <a:srgbClr val="003300"/>
                </a:solidFill>
                <a:latin typeface="Times New Roman"/>
              </a:rPr>
              <a:t>1.Образование Полоцкого княжества. Рогволод и Рогнеда. </a:t>
            </a:r>
            <a:endParaRPr sz="3600"/>
          </a:p>
        </p:txBody>
      </p:sp>
      <p:sp>
        <p:nvSpPr>
          <p:cNvPr id="6" name="Rectangle 0" hidden="0"/>
          <p:cNvSpPr>
            <a:spLocks noChangeArrowheads="1" noGrp="1"/>
          </p:cNvSpPr>
          <p:nvPr isPhoto="0" userDrawn="0"/>
        </p:nvSpPr>
        <p:spPr bwMode="auto">
          <a:xfrm>
            <a:off x="539749" y="2924174"/>
            <a:ext cx="8172450" cy="792162"/>
          </a:xfrm>
          <a:prstGeom prst="rect">
            <a:avLst/>
          </a:prstGeom>
          <a:noFill/>
        </p:spPr>
        <p:txBody>
          <a:bodyPr lIns="91439" tIns="45719" rIns="91439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609600" lvl="0" indent="-609600">
              <a:spcBef>
                <a:spcPts val="0"/>
              </a:spcBef>
              <a:buNone/>
              <a:defRPr/>
            </a:pPr>
            <a:r>
              <a:rPr lang="be-BY" sz="3600">
                <a:solidFill>
                  <a:srgbClr val="003300"/>
                </a:solidFill>
                <a:latin typeface="Times New Roman"/>
              </a:rPr>
              <a:t>2. Укрепление Полоцкого княжества.</a:t>
            </a:r>
            <a:endParaRPr sz="3600"/>
          </a:p>
        </p:txBody>
      </p:sp>
      <p:sp>
        <p:nvSpPr>
          <p:cNvPr id="7" name="Rectangle 1" hidden="0"/>
          <p:cNvSpPr>
            <a:spLocks noChangeArrowheads="1" noGrp="1"/>
          </p:cNvSpPr>
          <p:nvPr isPhoto="0" userDrawn="0"/>
        </p:nvSpPr>
        <p:spPr bwMode="auto">
          <a:xfrm>
            <a:off x="539749" y="4365625"/>
            <a:ext cx="6732587" cy="719137"/>
          </a:xfrm>
          <a:prstGeom prst="rect">
            <a:avLst/>
          </a:prstGeom>
          <a:noFill/>
        </p:spPr>
        <p:txBody>
          <a:bodyPr lIns="91439" tIns="45719" rIns="91439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609600" lvl="0" indent="-609600">
              <a:spcBef>
                <a:spcPts val="0"/>
              </a:spcBef>
              <a:buNone/>
              <a:defRPr/>
            </a:pPr>
            <a:r>
              <a:rPr lang="be-BY" sz="3600">
                <a:solidFill>
                  <a:srgbClr val="003300"/>
                </a:solidFill>
                <a:latin typeface="Times New Roman"/>
              </a:rPr>
              <a:t>3. </a:t>
            </a:r>
            <a:r>
              <a:rPr lang="ru-RU" sz="3600">
                <a:solidFill>
                  <a:srgbClr val="003300"/>
                </a:solidFill>
                <a:latin typeface="Times New Roman"/>
              </a:rPr>
              <a:t>Деятельность полоцких князей</a:t>
            </a:r>
            <a:endParaRPr lang="ru-RU" sz="3600">
              <a:solidFill>
                <a:srgbClr val="003300"/>
              </a:solidFill>
              <a:latin typeface="Times New Roman"/>
            </a:endParaRPr>
          </a:p>
          <a:p>
            <a:pPr marL="609599" lvl="0" indent="-609599">
              <a:spcBef>
                <a:spcPts val="0"/>
              </a:spcBef>
              <a:buNone/>
              <a:defRPr/>
            </a:pPr>
            <a:endParaRPr sz="3600"/>
          </a:p>
          <a:p>
            <a:pPr marL="609599" lvl="0" indent="-609599">
              <a:spcBef>
                <a:spcPts val="0"/>
              </a:spcBef>
              <a:buNone/>
              <a:defRPr/>
            </a:pPr>
            <a:r>
              <a:rPr lang="ru-RU" sz="3600">
                <a:solidFill>
                  <a:srgbClr val="003300"/>
                </a:solidFill>
                <a:latin typeface="Times New Roman"/>
              </a:rPr>
              <a:t>4.Княжеско-вечевой строй</a:t>
            </a:r>
            <a:endParaRPr sz="3600"/>
          </a:p>
        </p:txBody>
      </p:sp>
      <p:sp>
        <p:nvSpPr>
          <p:cNvPr id="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323849" y="188912"/>
            <a:ext cx="8351837" cy="2447925"/>
          </a:xfrm>
          <a:prstGeom prst="rect">
            <a:avLst/>
          </a:prstGeom>
          <a:noFill/>
        </p:spPr>
        <p:txBody>
          <a:bodyPr lIns="91440" tIns="45719" rIns="91440" bIns="45719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 algn="l">
              <a:buNone/>
              <a:defRPr/>
            </a:pPr>
            <a:r>
              <a:rPr lang="be-BY" sz="2000">
                <a:latin typeface="Times New Roman"/>
              </a:rPr>
              <a:t>   В письменных источниках образование </a:t>
            </a:r>
            <a:r>
              <a:rPr lang="be-BY" sz="2000" b="1">
                <a:latin typeface="Times New Roman"/>
              </a:rPr>
              <a:t>Полоцкое княжество </a:t>
            </a:r>
            <a:r>
              <a:rPr lang="be-BY" sz="2000">
                <a:latin typeface="Times New Roman"/>
              </a:rPr>
              <a:t>известно под названием “</a:t>
            </a:r>
            <a:r>
              <a:rPr lang="be-BY" sz="2000" b="1">
                <a:latin typeface="Times New Roman"/>
              </a:rPr>
              <a:t>земля</a:t>
            </a:r>
            <a:r>
              <a:rPr lang="be-BY" sz="2000">
                <a:latin typeface="Times New Roman"/>
              </a:rPr>
              <a:t>”</a:t>
            </a:r>
            <a:br>
              <a:rPr lang="be-BY" sz="2000">
                <a:latin typeface="Times New Roman"/>
              </a:rPr>
            </a:br>
            <a:r>
              <a:rPr lang="be-BY" sz="2000">
                <a:latin typeface="Times New Roman"/>
              </a:rPr>
              <a:t>   Его центр – Полоцк -  впервые упоминается  в летописи  “Повесть временных  лет” под </a:t>
            </a:r>
            <a:r>
              <a:rPr lang="be-BY" sz="2000" b="1">
                <a:latin typeface="Times New Roman"/>
              </a:rPr>
              <a:t>862 г</a:t>
            </a:r>
            <a:r>
              <a:rPr lang="be-BY" sz="2000">
                <a:latin typeface="Times New Roman"/>
              </a:rPr>
              <a:t>.</a:t>
            </a:r>
            <a:br>
              <a:rPr lang="be-BY" sz="2000">
                <a:latin typeface="Times New Roman"/>
              </a:rPr>
            </a:br>
            <a:r>
              <a:rPr lang="be-BY" sz="2000">
                <a:latin typeface="Times New Roman"/>
              </a:rPr>
              <a:t>   Город находился на </a:t>
            </a:r>
            <a:r>
              <a:rPr lang="be-BY" sz="2000" b="1">
                <a:latin typeface="Times New Roman"/>
              </a:rPr>
              <a:t>р.Западная Двина</a:t>
            </a:r>
            <a:r>
              <a:rPr lang="be-BY" sz="2000">
                <a:latin typeface="Times New Roman"/>
              </a:rPr>
              <a:t> – части важнейшего торгового пути “из варяг в греки”. Выгодное расположение способствовало превращению города в крупный центр торговли и ремесла.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6227762" y="5445124"/>
            <a:ext cx="2243137" cy="676275"/>
          </a:xfrm>
          <a:prstGeom prst="rect">
            <a:avLst/>
          </a:prstGeom>
          <a:noFill/>
        </p:spPr>
        <p:txBody>
          <a:bodyPr lIns="91439" tIns="45720" rIns="91440" bIns="45719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4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</a:rPr>
              <a:t>План Полоцка</a:t>
            </a:r>
            <a:endParaRPr/>
          </a:p>
        </p:txBody>
      </p:sp>
      <p:sp>
        <p:nvSpPr>
          <p:cNvPr id="6" name="Rectangle 3" hidden="0"/>
          <p:cNvSpPr>
            <a:spLocks noChangeArrowheads="1" noGrp="1"/>
          </p:cNvSpPr>
          <p:nvPr isPhoto="0" userDrawn="0"/>
        </p:nvSpPr>
        <p:spPr bwMode="auto">
          <a:xfrm>
            <a:off x="0" y="2095499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Object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468312" y="2636837"/>
            <a:ext cx="5616574" cy="3692524"/>
          </a:xfrm>
          <a:prstGeom prst="rect">
            <a:avLst/>
          </a:prstGeom>
          <a:noFill/>
        </p:spPr>
      </p:pic>
      <p:sp>
        <p:nvSpPr>
          <p:cNvPr id="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 hidden="0"/>
          <p:cNvSpPr>
            <a:spLocks noChangeArrowheads="1" noGrp="1"/>
          </p:cNvSpPr>
          <p:nvPr isPhoto="0" userDrawn="0"/>
        </p:nvSpPr>
        <p:spPr bwMode="auto">
          <a:xfrm>
            <a:off x="0" y="0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210050" y="2060574"/>
            <a:ext cx="4500562" cy="3600450"/>
          </a:xfrm>
          <a:prstGeom prst="rect">
            <a:avLst/>
          </a:prstGeom>
          <a:noFill/>
        </p:spPr>
        <p:txBody>
          <a:bodyPr lIns="91440" tIns="45720" rIns="91439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 algn="l">
              <a:buNone/>
              <a:defRPr/>
            </a:pPr>
            <a:br>
              <a:rPr lang="en-US" sz="2400">
                <a:latin typeface="Times New Roman"/>
              </a:rPr>
            </a:br>
            <a:r>
              <a:rPr lang="en-US" sz="2400">
                <a:latin typeface="Times New Roman"/>
              </a:rPr>
              <a:t>  В 60-70-е гг. X в. Полоцку придавалось важное значение как союзнику в соперничестве между Киевом и Новгородом. Киевский князь </a:t>
            </a:r>
            <a:r>
              <a:rPr lang="be-BY" sz="2400" b="1">
                <a:latin typeface="Times New Roman"/>
              </a:rPr>
              <a:t>Ярополк</a:t>
            </a:r>
            <a:r>
              <a:rPr lang="be-BY" sz="2400">
                <a:latin typeface="Times New Roman"/>
              </a:rPr>
              <a:t> и новгородский князь </a:t>
            </a:r>
            <a:r>
              <a:rPr lang="be-BY" sz="2400" b="1">
                <a:latin typeface="Times New Roman"/>
              </a:rPr>
              <a:t>Владимир</a:t>
            </a:r>
            <a:r>
              <a:rPr lang="be-BY" sz="2400">
                <a:latin typeface="Times New Roman"/>
              </a:rPr>
              <a:t> просили руки дочки полоцкого князя </a:t>
            </a:r>
            <a:r>
              <a:rPr lang="be-BY" sz="2400" b="1">
                <a:latin typeface="Times New Roman"/>
              </a:rPr>
              <a:t>Рогнеды</a:t>
            </a:r>
            <a:r>
              <a:rPr lang="be-BY" sz="2400">
                <a:latin typeface="Times New Roman"/>
              </a:rPr>
              <a:t>.</a:t>
            </a:r>
            <a:endParaRPr/>
          </a:p>
        </p:txBody>
      </p:sp>
      <p:sp>
        <p:nvSpPr>
          <p:cNvPr id="6" name="Rectangle 7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468312" y="5376862"/>
            <a:ext cx="3455987" cy="504825"/>
          </a:xfrm>
          <a:prstGeom prst="rect">
            <a:avLst/>
          </a:prstGeom>
          <a:noFill/>
        </p:spPr>
        <p:txBody>
          <a:bodyPr lIns="91439" tIns="45720" rIns="91440" bIns="45719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+mj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+mj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+mj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+mj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  <a:ea typeface="Times New Roman"/>
              </a:rPr>
              <a:t>Рогволод и Рогнеда</a:t>
            </a:r>
            <a:endParaRPr/>
          </a:p>
        </p:txBody>
      </p:sp>
      <p:sp>
        <p:nvSpPr>
          <p:cNvPr id="7" name="Rectangle 2" hidden="0"/>
          <p:cNvSpPr>
            <a:spLocks noChangeArrowheads="1" noGrp="1"/>
          </p:cNvSpPr>
          <p:nvPr isPhoto="0" userDrawn="0"/>
        </p:nvSpPr>
        <p:spPr bwMode="auto">
          <a:xfrm>
            <a:off x="4210050" y="908049"/>
            <a:ext cx="4284662" cy="1296987"/>
          </a:xfrm>
          <a:prstGeom prst="rect">
            <a:avLst/>
          </a:prstGeom>
          <a:noFill/>
        </p:spPr>
        <p:txBody>
          <a:bodyPr lIns="91440" tIns="45719" rIns="91439" bIns="45719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2400">
                <a:solidFill>
                  <a:schemeClr val="dk2"/>
                </a:solidFill>
                <a:latin typeface="Times New Roman"/>
              </a:rPr>
              <a:t>   Первый исторически известный полоцкий князь – </a:t>
            </a:r>
            <a:r>
              <a:rPr lang="be-BY" sz="2400" b="1">
                <a:solidFill>
                  <a:schemeClr val="dk2"/>
                </a:solidFill>
                <a:latin typeface="Times New Roman"/>
              </a:rPr>
              <a:t>Рогволод</a:t>
            </a:r>
            <a:r>
              <a:rPr lang="be-BY" sz="2400">
                <a:solidFill>
                  <a:schemeClr val="dk2"/>
                </a:solidFill>
                <a:latin typeface="Times New Roman"/>
              </a:rPr>
              <a:t>,  который  «пришёл из-за моря»</a:t>
            </a:r>
            <a:br>
              <a:rPr lang="be-BY" sz="2400">
                <a:solidFill>
                  <a:schemeClr val="dk2"/>
                </a:solidFill>
                <a:latin typeface="Times New Roman"/>
              </a:rPr>
            </a:br>
            <a:endParaRPr lang="en-US" sz="2400"/>
          </a:p>
        </p:txBody>
      </p:sp>
      <p:pic>
        <p:nvPicPr>
          <p:cNvPr id="8" name="Объект 1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539749" y="1196974"/>
            <a:ext cx="3371850" cy="4032250"/>
          </a:xfrm>
          <a:prstGeom prst="rect">
            <a:avLst/>
          </a:prstGeom>
          <a:noFill/>
          <a:ln w="50800">
            <a:solidFill>
              <a:srgbClr val="FFC000"/>
            </a:solidFill>
            <a:round/>
            <a:headEnd/>
            <a:tailEnd/>
          </a:ln>
        </p:spPr>
      </p:pic>
      <p:sp>
        <p:nvSpPr>
          <p:cNvPr id="9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5219699" y="620712"/>
            <a:ext cx="3565525" cy="4752974"/>
          </a:xfrm>
          <a:prstGeom prst="rect">
            <a:avLst/>
          </a:prstGeom>
          <a:noFill/>
          <a:ln w="76200">
            <a:solidFill>
              <a:srgbClr val="000000"/>
            </a:solidFill>
            <a:miter/>
            <a:headEnd/>
            <a:tailEnd/>
          </a:ln>
        </p:spPr>
      </p:pic>
      <p:sp>
        <p:nvSpPr>
          <p:cNvPr id="5" name="Rectangle 5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539749" y="260349"/>
            <a:ext cx="4498974" cy="6394449"/>
          </a:xfrm>
          <a:prstGeom prst="rect">
            <a:avLst/>
          </a:prstGeom>
          <a:noFill/>
        </p:spPr>
        <p:txBody>
          <a:bodyPr lIns="91439" tIns="45720" rIns="91439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 algn="l">
              <a:buNone/>
              <a:defRPr/>
            </a:pPr>
            <a:r>
              <a:rPr lang="be-BY" sz="2400">
                <a:latin typeface="Times New Roman"/>
              </a:rPr>
              <a:t>   Рогволод дал согласие на брак Рогнеды с Ярополком. Отказ оскорбил Владимира</a:t>
            </a:r>
            <a:br>
              <a:rPr lang="be-BY" sz="2400">
                <a:latin typeface="Times New Roman"/>
              </a:rPr>
            </a:br>
            <a:r>
              <a:rPr lang="be-BY" sz="2400">
                <a:latin typeface="Times New Roman"/>
              </a:rPr>
              <a:t>   В </a:t>
            </a:r>
            <a:r>
              <a:rPr lang="be-BY" sz="2400" b="1">
                <a:latin typeface="Times New Roman"/>
              </a:rPr>
              <a:t>980 г</a:t>
            </a:r>
            <a:r>
              <a:rPr lang="be-BY" sz="2400">
                <a:latin typeface="Times New Roman"/>
              </a:rPr>
              <a:t>. Владимир отомстил: Полоцк захвачен и сожжен</a:t>
            </a:r>
            <a:br>
              <a:rPr lang="be-BY" sz="2400">
                <a:latin typeface="Times New Roman"/>
              </a:rPr>
            </a:br>
            <a:r>
              <a:rPr lang="be-BY" sz="2400">
                <a:latin typeface="Times New Roman"/>
              </a:rPr>
              <a:t>Рогволод с двумя сыновьями убит; Рогнеда принудительно вышла замуж за Владимира</a:t>
            </a:r>
            <a:br>
              <a:rPr lang="be-BY" sz="2400">
                <a:latin typeface="Times New Roman"/>
              </a:rPr>
            </a:br>
            <a:r>
              <a:rPr lang="be-BY" sz="2400">
                <a:latin typeface="Times New Roman"/>
              </a:rPr>
              <a:t>   Владимир убил Ярополка и стал великим киевским князем. При нем Киевская Русь достигла наивысшего расцвета, было принято христианство.</a:t>
            </a:r>
            <a:br>
              <a:rPr lang="be-BY" sz="1800">
                <a:latin typeface="Times New Roman"/>
              </a:rPr>
            </a:br>
            <a:r>
              <a:rPr lang="be-BY" sz="1800">
                <a:latin typeface="Times New Roman"/>
              </a:rPr>
              <a:t>   </a:t>
            </a:r>
            <a:endParaRPr/>
          </a:p>
        </p:txBody>
      </p:sp>
      <p:sp>
        <p:nvSpPr>
          <p:cNvPr id="6" name="Rectangle 7" hidden="0"/>
          <p:cNvSpPr>
            <a:spLocks noChangeArrowheads="1" noGrp="1"/>
          </p:cNvSpPr>
          <p:nvPr isPhoto="0" userDrawn="0"/>
        </p:nvSpPr>
        <p:spPr bwMode="auto">
          <a:xfrm>
            <a:off x="5508624" y="5554662"/>
            <a:ext cx="3240087" cy="576262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  <a:ea typeface="Times New Roman"/>
              </a:rPr>
              <a:t>Владимир и Рогнеда</a:t>
            </a:r>
            <a:endParaRPr/>
          </a:p>
        </p:txBody>
      </p:sp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68855" y="80331"/>
            <a:ext cx="5211234" cy="6803149"/>
          </a:xfrm>
          <a:prstGeom prst="rect">
            <a:avLst/>
          </a:prstGeom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5291566" y="1331204"/>
            <a:ext cx="3626385" cy="463626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be-BY" sz="2600">
                <a:latin typeface="Times New Roman"/>
              </a:rPr>
              <a:t>Рогнеда получила имя </a:t>
            </a:r>
            <a:r>
              <a:rPr lang="be-BY" sz="2600" b="1">
                <a:latin typeface="Times New Roman"/>
              </a:rPr>
              <a:t>Горислава</a:t>
            </a:r>
            <a:r>
              <a:rPr sz="2600">
                <a:latin typeface="Times New Roman"/>
              </a:rPr>
              <a:t>. Она прожила с Владимиром несколько лет, имела от него детей, но не простила ему смерти отца и совершила покушение на его жизнь. Покушение не удалось, от смерти мать спас малолетний сын </a:t>
            </a:r>
            <a:r>
              <a:rPr sz="2600" b="1">
                <a:latin typeface="Times New Roman"/>
              </a:rPr>
              <a:t>Изяслав</a:t>
            </a:r>
            <a:r>
              <a:rPr sz="2600">
                <a:latin typeface="Times New Roman"/>
              </a:rPr>
              <a:t>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529066" y="413132"/>
            <a:ext cx="3144397" cy="41542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2800">
                <a:latin typeface="Times New Roman"/>
              </a:rPr>
              <a:t>Изяслав и Рогнеда были высланы в Полоцкую землю в построенный город, названный </a:t>
            </a:r>
            <a:r>
              <a:rPr sz="2800" b="1">
                <a:latin typeface="Times New Roman"/>
              </a:rPr>
              <a:t>Изяславль</a:t>
            </a:r>
            <a:br>
              <a:rPr sz="2800">
                <a:latin typeface="Times New Roman"/>
              </a:rPr>
            </a:br>
            <a:r>
              <a:rPr sz="2800">
                <a:latin typeface="Times New Roman"/>
              </a:rPr>
              <a:t>   Рогнеда постриглась в монашки под именем </a:t>
            </a:r>
            <a:r>
              <a:rPr sz="2800" b="1">
                <a:latin typeface="Times New Roman"/>
              </a:rPr>
              <a:t>Анастасия</a:t>
            </a:r>
            <a:r>
              <a:rPr sz="2800">
                <a:latin typeface="Times New Roman"/>
              </a:rPr>
              <a:t>.</a:t>
            </a:r>
            <a:endParaRPr sz="2800"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684939" y="320977"/>
            <a:ext cx="5287155" cy="392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 flipH="0" flipV="0">
            <a:off x="609397" y="188911"/>
            <a:ext cx="5910090" cy="4608511"/>
          </a:xfrm>
          <a:prstGeom prst="rect">
            <a:avLst/>
          </a:prstGeom>
          <a:noFill/>
        </p:spPr>
        <p:txBody>
          <a:bodyPr lIns="91440" tIns="45718" rIns="91438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 algn="just">
              <a:buNone/>
              <a:defRPr/>
            </a:pPr>
            <a:r>
              <a:rPr lang="be-BY" sz="2400">
                <a:latin typeface="Times New Roman"/>
              </a:rPr>
              <a:t>  </a:t>
            </a:r>
            <a:r>
              <a:rPr lang="be-BY" sz="2800">
                <a:latin typeface="Times New Roman"/>
              </a:rPr>
              <a:t> </a:t>
            </a:r>
            <a:r>
              <a:rPr lang="ru-RU" sz="2800">
                <a:latin typeface="Times New Roman"/>
              </a:rPr>
              <a:t>Позже Изяслава пригласили на княжение в Полоцк</a:t>
            </a:r>
            <a:r>
              <a:rPr lang="be-BY" sz="2800">
                <a:latin typeface="Times New Roman"/>
              </a:rPr>
              <a:t>. Он известен как </a:t>
            </a:r>
            <a:r>
              <a:rPr lang="be-BY" sz="2800" b="1">
                <a:latin typeface="Times New Roman"/>
              </a:rPr>
              <a:t>князь-книжник</a:t>
            </a:r>
            <a:r>
              <a:rPr lang="be-BY" sz="2800">
                <a:latin typeface="Times New Roman"/>
              </a:rPr>
              <a:t>, который знал и распространял  письменность в Полоцке вместе с христианством</a:t>
            </a:r>
            <a:br>
              <a:rPr lang="be-BY" sz="2800">
                <a:latin typeface="Times New Roman"/>
              </a:rPr>
            </a:br>
            <a:r>
              <a:rPr lang="be-BY" sz="2800">
                <a:latin typeface="Times New Roman"/>
              </a:rPr>
              <a:t>   Его печать с надписью – один из наиболее древних памятников письменности в Беларуси</a:t>
            </a:r>
            <a:br>
              <a:rPr lang="be-BY" sz="2800">
                <a:latin typeface="Times New Roman"/>
              </a:rPr>
            </a:br>
            <a:r>
              <a:rPr lang="be-BY" sz="2800">
                <a:latin typeface="Times New Roman"/>
              </a:rPr>
              <a:t> </a:t>
            </a:r>
            <a:endParaRPr sz="2800"/>
          </a:p>
        </p:txBody>
      </p:sp>
      <p:sp>
        <p:nvSpPr>
          <p:cNvPr id="5" name="Rectangle 8" hidden="0"/>
          <p:cNvSpPr>
            <a:spLocks noChangeArrowheads="1" noGrp="1"/>
          </p:cNvSpPr>
          <p:nvPr isPhoto="0" userDrawn="0"/>
        </p:nvSpPr>
        <p:spPr bwMode="auto">
          <a:xfrm>
            <a:off x="684212" y="5753099"/>
            <a:ext cx="2592387" cy="503237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be-BY" sz="2400" i="1">
                <a:latin typeface="Times New Roman"/>
              </a:rPr>
              <a:t>Рогнеда и Изяслав</a:t>
            </a:r>
            <a:endParaRPr/>
          </a:p>
        </p:txBody>
      </p:sp>
      <p:sp>
        <p:nvSpPr>
          <p:cNvPr id="6" name="Rectangle 15" hidden="0"/>
          <p:cNvSpPr>
            <a:spLocks noChangeArrowheads="1" noGrp="1"/>
          </p:cNvSpPr>
          <p:nvPr isPhoto="0" userDrawn="0"/>
        </p:nvSpPr>
        <p:spPr bwMode="auto">
          <a:xfrm>
            <a:off x="0" y="1585912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37499" y="4188747"/>
            <a:ext cx="2785881" cy="2515085"/>
          </a:xfrm>
          <a:prstGeom prst="rect">
            <a:avLst/>
          </a:prstGeom>
          <a:noFill/>
        </p:spPr>
      </p:pic>
      <p:sp>
        <p:nvSpPr>
          <p:cNvPr id="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68312" y="188912"/>
            <a:ext cx="8229600" cy="908049"/>
          </a:xfrm>
          <a:prstGeom prst="rect">
            <a:avLst/>
          </a:prstGeom>
          <a:noFill/>
        </p:spPr>
        <p:txBody>
          <a:bodyPr lIns="91439" tIns="45719" rIns="91439" bIns="45719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3600" b="1" i="1">
                <a:solidFill>
                  <a:srgbClr val="003300"/>
                </a:solidFill>
                <a:latin typeface="Times New Roman"/>
              </a:rPr>
              <a:t>Укрепление Полоцкого княжества</a:t>
            </a:r>
            <a:endParaRPr/>
          </a:p>
        </p:txBody>
      </p:sp>
      <p:sp>
        <p:nvSpPr>
          <p:cNvPr id="5" name="Rectangle 5" hidden="0"/>
          <p:cNvSpPr>
            <a:spLocks noChangeArrowheads="1" noGrp="1"/>
          </p:cNvSpPr>
          <p:nvPr isPhoto="0" userDrawn="0"/>
        </p:nvSpPr>
        <p:spPr bwMode="auto">
          <a:xfrm>
            <a:off x="0" y="0"/>
            <a:ext cx="9143999" cy="0"/>
          </a:xfrm>
          <a:prstGeom prst="rect">
            <a:avLst/>
          </a:prstGeom>
          <a:noFill/>
        </p:spPr>
        <p:txBody>
          <a:bodyPr lIns="91440" tIns="45720" rIns="91440" bIns="-81720" anchor="ctr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" name="Object 4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23849" y="1196974"/>
            <a:ext cx="4859337" cy="4608512"/>
          </a:xfrm>
          <a:prstGeom prst="rect">
            <a:avLst/>
          </a:prstGeom>
          <a:noFill/>
        </p:spPr>
      </p:pic>
      <p:sp>
        <p:nvSpPr>
          <p:cNvPr id="7" name="Rectangle 6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 flipH="0" flipV="0">
            <a:off x="5027620" y="1090210"/>
            <a:ext cx="3500150" cy="46936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342900" indent="0">
              <a:buNone/>
              <a:defRPr/>
            </a:pPr>
            <a:r>
              <a:rPr/>
              <a:t>Впоследствии в Полоцке княжил Брячислав, сын Изяслава</a:t>
            </a:r>
            <a:endParaRPr/>
          </a:p>
        </p:txBody>
      </p:sp>
      <p:sp>
        <p:nvSpPr>
          <p:cNvPr id="8" name="Freeform 12" hidden="0"/>
          <p:cNvSpPr>
            <a:spLocks noChangeArrowheads="1" noGrp="1"/>
          </p:cNvSpPr>
          <p:nvPr isPhoto="0" userDrawn="0"/>
        </p:nvSpPr>
        <p:spPr bwMode="auto">
          <a:xfrm>
            <a:off x="1908174" y="1268412"/>
            <a:ext cx="2687637" cy="4537074"/>
          </a:xfrm>
          <a:custGeom>
            <a:avLst/>
            <a:gdLst>
              <a:gd name="gd0" fmla="val 65536"/>
              <a:gd name="gd1" fmla="val 0"/>
              <a:gd name="gd2" fmla="val 0"/>
              <a:gd name="gd3" fmla="val 90"/>
              <a:gd name="gd4" fmla="val 91"/>
              <a:gd name="gd5" fmla="val 90"/>
              <a:gd name="gd6" fmla="val 182"/>
              <a:gd name="gd7" fmla="val 136"/>
              <a:gd name="gd8" fmla="val 272"/>
              <a:gd name="gd9" fmla="val 227"/>
              <a:gd name="gd10" fmla="val 272"/>
              <a:gd name="gd11" fmla="val 363"/>
              <a:gd name="gd12" fmla="val 318"/>
              <a:gd name="gd13" fmla="val 453"/>
              <a:gd name="gd14" fmla="val 363"/>
              <a:gd name="gd15" fmla="val 544"/>
              <a:gd name="gd16" fmla="val 363"/>
              <a:gd name="gd17" fmla="val 635"/>
              <a:gd name="gd18" fmla="val 499"/>
              <a:gd name="gd19" fmla="val 771"/>
              <a:gd name="gd20" fmla="val 499"/>
              <a:gd name="gd21" fmla="val 862"/>
              <a:gd name="gd22" fmla="val 545"/>
              <a:gd name="gd23" fmla="val 907"/>
              <a:gd name="gd24" fmla="val 635"/>
              <a:gd name="gd25" fmla="val 952"/>
              <a:gd name="gd26" fmla="val 681"/>
              <a:gd name="gd27" fmla="val 1043"/>
              <a:gd name="gd28" fmla="val 681"/>
              <a:gd name="gd29" fmla="val 1088"/>
              <a:gd name="gd30" fmla="val 635"/>
              <a:gd name="gd31" fmla="val 1224"/>
              <a:gd name="gd32" fmla="val 590"/>
              <a:gd name="gd33" fmla="val 1315"/>
              <a:gd name="gd34" fmla="val 499"/>
              <a:gd name="gd35" fmla="val 1406"/>
              <a:gd name="gd36" fmla="val 499"/>
              <a:gd name="gd37" fmla="val 1542"/>
              <a:gd name="gd38" fmla="val 635"/>
              <a:gd name="gd39" fmla="val 1587"/>
              <a:gd name="gd40" fmla="val 726"/>
              <a:gd name="gd41" fmla="val 1633"/>
              <a:gd name="gd42" fmla="val 771"/>
              <a:gd name="gd43" fmla="val 1678"/>
              <a:gd name="gd44" fmla="val 817"/>
              <a:gd name="gd45" fmla="val 1542"/>
              <a:gd name="gd46" fmla="val 907"/>
              <a:gd name="gd47" fmla="val 1451"/>
              <a:gd name="gd48" fmla="val 907"/>
              <a:gd name="gd49" fmla="val 1315"/>
              <a:gd name="gd50" fmla="val 953"/>
              <a:gd name="gd51" fmla="val 1270"/>
              <a:gd name="gd52" fmla="val 1043"/>
              <a:gd name="gd53" fmla="val 1224"/>
              <a:gd name="gd54" fmla="val 1225"/>
              <a:gd name="gd55" fmla="val 1224"/>
              <a:gd name="gd56" fmla="val 1316"/>
              <a:gd name="gd57" fmla="val 1224"/>
              <a:gd name="gd58" fmla="val 1406"/>
              <a:gd name="gd59" fmla="val 1224"/>
              <a:gd name="gd60" fmla="val 1497"/>
              <a:gd name="gd61" fmla="val 1224"/>
              <a:gd name="gd62" fmla="val 1679"/>
              <a:gd name="gd63" fmla="val 1224"/>
              <a:gd name="gd64" fmla="val 1815"/>
              <a:gd name="gd65" fmla="val 1179"/>
              <a:gd name="gd66" fmla="val 1860"/>
              <a:gd name="gd67" fmla="val 1134"/>
              <a:gd name="gd68" fmla="val 1905"/>
              <a:gd name="gd69" fmla="val 1179"/>
              <a:gd name="gd70" fmla="val 2041"/>
              <a:gd name="gd71" fmla="val 1270"/>
              <a:gd name="gd72" fmla="val 2268"/>
              <a:gd name="gd73" fmla="val 1360"/>
              <a:gd name="gd74" fmla="val 2359"/>
              <a:gd name="gd75" fmla="val 1406"/>
              <a:gd name="gd76" fmla="val 2450"/>
              <a:gd name="gd77" fmla="val 1360"/>
              <a:gd name="gd78" fmla="val 2586"/>
              <a:gd name="gd79" fmla="val 1406"/>
              <a:gd name="gd80" fmla="val 2858"/>
              <a:gd name="gd81" fmla="*/ w 0 1693"/>
              <a:gd name="gd82" fmla="*/ h 0 2858"/>
              <a:gd name="gd83" fmla="*/ w 21600 1693"/>
              <a:gd name="gd84" fmla="*/ h 21600 2858"/>
            </a:gdLst>
            <a:ahLst/>
            <a:cxnLst/>
            <a:rect l="gd81" t="gd82" r="gd83" b="gd84"/>
            <a:pathLst>
              <a:path w="1693" h="2858" fill="norm" stroke="1" extrusionOk="0">
                <a:moveTo>
                  <a:pt x="gd1" y="gd2"/>
                </a:moveTo>
                <a:cubicBezTo>
                  <a:pt x="37" y="30"/>
                  <a:pt x="75" y="61"/>
                  <a:pt x="90" y="91"/>
                </a:cubicBezTo>
                <a:cubicBezTo>
                  <a:pt x="105" y="121"/>
                  <a:pt x="82" y="152"/>
                  <a:pt x="90" y="182"/>
                </a:cubicBezTo>
                <a:cubicBezTo>
                  <a:pt x="98" y="212"/>
                  <a:pt x="113" y="257"/>
                  <a:pt x="136" y="272"/>
                </a:cubicBezTo>
                <a:cubicBezTo>
                  <a:pt x="159" y="287"/>
                  <a:pt x="189" y="264"/>
                  <a:pt x="227" y="272"/>
                </a:cubicBezTo>
                <a:cubicBezTo>
                  <a:pt x="265" y="280"/>
                  <a:pt x="325" y="303"/>
                  <a:pt x="363" y="318"/>
                </a:cubicBezTo>
                <a:cubicBezTo>
                  <a:pt x="401" y="333"/>
                  <a:pt x="423" y="356"/>
                  <a:pt x="453" y="363"/>
                </a:cubicBezTo>
                <a:cubicBezTo>
                  <a:pt x="483" y="370"/>
                  <a:pt x="514" y="340"/>
                  <a:pt x="544" y="363"/>
                </a:cubicBezTo>
                <a:cubicBezTo>
                  <a:pt x="574" y="386"/>
                  <a:pt x="597" y="476"/>
                  <a:pt x="635" y="499"/>
                </a:cubicBezTo>
                <a:cubicBezTo>
                  <a:pt x="673" y="522"/>
                  <a:pt x="733" y="491"/>
                  <a:pt x="771" y="499"/>
                </a:cubicBezTo>
                <a:cubicBezTo>
                  <a:pt x="809" y="507"/>
                  <a:pt x="839" y="522"/>
                  <a:pt x="862" y="545"/>
                </a:cubicBezTo>
                <a:cubicBezTo>
                  <a:pt x="885" y="568"/>
                  <a:pt x="892" y="612"/>
                  <a:pt x="907" y="635"/>
                </a:cubicBezTo>
                <a:cubicBezTo>
                  <a:pt x="922" y="658"/>
                  <a:pt x="929" y="673"/>
                  <a:pt x="952" y="681"/>
                </a:cubicBezTo>
                <a:cubicBezTo>
                  <a:pt x="975" y="689"/>
                  <a:pt x="1020" y="689"/>
                  <a:pt x="1043" y="681"/>
                </a:cubicBezTo>
                <a:cubicBezTo>
                  <a:pt x="1066" y="673"/>
                  <a:pt x="1058" y="650"/>
                  <a:pt x="1088" y="635"/>
                </a:cubicBezTo>
                <a:cubicBezTo>
                  <a:pt x="1118" y="620"/>
                  <a:pt x="1186" y="613"/>
                  <a:pt x="1224" y="590"/>
                </a:cubicBezTo>
                <a:cubicBezTo>
                  <a:pt x="1262" y="567"/>
                  <a:pt x="1285" y="514"/>
                  <a:pt x="1315" y="499"/>
                </a:cubicBezTo>
                <a:cubicBezTo>
                  <a:pt x="1345" y="484"/>
                  <a:pt x="1368" y="476"/>
                  <a:pt x="1406" y="499"/>
                </a:cubicBezTo>
                <a:cubicBezTo>
                  <a:pt x="1444" y="522"/>
                  <a:pt x="1512" y="597"/>
                  <a:pt x="1542" y="635"/>
                </a:cubicBezTo>
                <a:cubicBezTo>
                  <a:pt x="1572" y="673"/>
                  <a:pt x="1572" y="703"/>
                  <a:pt x="1587" y="726"/>
                </a:cubicBezTo>
                <a:cubicBezTo>
                  <a:pt x="1602" y="749"/>
                  <a:pt x="1618" y="756"/>
                  <a:pt x="1633" y="771"/>
                </a:cubicBezTo>
                <a:cubicBezTo>
                  <a:pt x="1648" y="786"/>
                  <a:pt x="1693" y="794"/>
                  <a:pt x="1678" y="817"/>
                </a:cubicBezTo>
                <a:cubicBezTo>
                  <a:pt x="1663" y="840"/>
                  <a:pt x="1580" y="892"/>
                  <a:pt x="1542" y="907"/>
                </a:cubicBezTo>
                <a:cubicBezTo>
                  <a:pt x="1504" y="922"/>
                  <a:pt x="1489" y="899"/>
                  <a:pt x="1451" y="907"/>
                </a:cubicBezTo>
                <a:cubicBezTo>
                  <a:pt x="1413" y="915"/>
                  <a:pt x="1345" y="930"/>
                  <a:pt x="1315" y="953"/>
                </a:cubicBezTo>
                <a:cubicBezTo>
                  <a:pt x="1285" y="976"/>
                  <a:pt x="1285" y="998"/>
                  <a:pt x="1270" y="1043"/>
                </a:cubicBezTo>
                <a:cubicBezTo>
                  <a:pt x="1255" y="1088"/>
                  <a:pt x="1232" y="1180"/>
                  <a:pt x="1224" y="1225"/>
                </a:cubicBezTo>
                <a:cubicBezTo>
                  <a:pt x="1216" y="1270"/>
                  <a:pt x="1224" y="1286"/>
                  <a:pt x="1224" y="1316"/>
                </a:cubicBezTo>
                <a:cubicBezTo>
                  <a:pt x="1224" y="1346"/>
                  <a:pt x="1224" y="1376"/>
                  <a:pt x="1224" y="1406"/>
                </a:cubicBezTo>
                <a:cubicBezTo>
                  <a:pt x="1224" y="1436"/>
                  <a:pt x="1224" y="1452"/>
                  <a:pt x="1224" y="1497"/>
                </a:cubicBezTo>
                <a:cubicBezTo>
                  <a:pt x="1224" y="1542"/>
                  <a:pt x="1224" y="1626"/>
                  <a:pt x="1224" y="1679"/>
                </a:cubicBezTo>
                <a:cubicBezTo>
                  <a:pt x="1224" y="1732"/>
                  <a:pt x="1231" y="1785"/>
                  <a:pt x="1224" y="1815"/>
                </a:cubicBezTo>
                <a:cubicBezTo>
                  <a:pt x="1217" y="1845"/>
                  <a:pt x="1194" y="1845"/>
                  <a:pt x="1179" y="1860"/>
                </a:cubicBezTo>
                <a:cubicBezTo>
                  <a:pt x="1164" y="1875"/>
                  <a:pt x="1134" y="1875"/>
                  <a:pt x="1134" y="1905"/>
                </a:cubicBezTo>
                <a:cubicBezTo>
                  <a:pt x="1134" y="1935"/>
                  <a:pt x="1156" y="1981"/>
                  <a:pt x="1179" y="2041"/>
                </a:cubicBezTo>
                <a:cubicBezTo>
                  <a:pt x="1202" y="2101"/>
                  <a:pt x="1240" y="2215"/>
                  <a:pt x="1270" y="2268"/>
                </a:cubicBezTo>
                <a:cubicBezTo>
                  <a:pt x="1300" y="2321"/>
                  <a:pt x="1337" y="2329"/>
                  <a:pt x="1360" y="2359"/>
                </a:cubicBezTo>
                <a:cubicBezTo>
                  <a:pt x="1383" y="2389"/>
                  <a:pt x="1406" y="2412"/>
                  <a:pt x="1406" y="2450"/>
                </a:cubicBezTo>
                <a:cubicBezTo>
                  <a:pt x="1406" y="2488"/>
                  <a:pt x="1360" y="2518"/>
                  <a:pt x="1360" y="2586"/>
                </a:cubicBezTo>
                <a:cubicBezTo>
                  <a:pt x="1360" y="2654"/>
                  <a:pt x="1398" y="2820"/>
                  <a:pt x="1406" y="2858"/>
                </a:cubicBezTo>
              </a:path>
              <a:path w="1693" h="2858" fill="norm" stroke="1" extrusionOk="0"/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39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9" name="Rectangle 13" hidden="0"/>
          <p:cNvSpPr>
            <a:spLocks noChangeArrowheads="1" noGrp="1"/>
          </p:cNvSpPr>
          <p:nvPr isPhoto="0" userDrawn="0"/>
        </p:nvSpPr>
        <p:spPr bwMode="auto">
          <a:xfrm>
            <a:off x="827087" y="6021387"/>
            <a:ext cx="2376487" cy="503237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  <p:sp>
        <p:nvSpPr>
          <p:cNvPr id="10" name="Freeform 14" hidden="0"/>
          <p:cNvSpPr>
            <a:spLocks noChangeArrowheads="1" noGrp="1"/>
          </p:cNvSpPr>
          <p:nvPr isPhoto="0" userDrawn="0"/>
        </p:nvSpPr>
        <p:spPr bwMode="auto">
          <a:xfrm>
            <a:off x="468312" y="6237287"/>
            <a:ext cx="1295399" cy="71437"/>
          </a:xfrm>
          <a:custGeom>
            <a:avLst/>
            <a:gdLst>
              <a:gd name="gd0" fmla="val 65536"/>
              <a:gd name="gd1" fmla="val 0"/>
              <a:gd name="gd2" fmla="val 0"/>
              <a:gd name="gd3" fmla="val 499"/>
              <a:gd name="gd4" fmla="val 0"/>
              <a:gd name="gd5" fmla="*/ w 0 499"/>
              <a:gd name="gd6" fmla="*/ h 0 1"/>
              <a:gd name="gd7" fmla="*/ w 21600 499"/>
              <a:gd name="gd8" fmla="*/ h 21600 1"/>
            </a:gdLst>
            <a:ahLst/>
            <a:cxnLst/>
            <a:rect l="gd5" t="gd6" r="gd7" b="gd8"/>
            <a:pathLst>
              <a:path w="499" h="1" fill="norm" stroke="1" extrusionOk="0">
                <a:moveTo>
                  <a:pt x="gd1" y="gd2"/>
                </a:moveTo>
                <a:cubicBezTo>
                  <a:pt x="208" y="0"/>
                  <a:pt x="416" y="0"/>
                  <a:pt x="499" y="0"/>
                </a:cubicBezTo>
              </a:path>
              <a:path w="499" h="1" fill="norm" stroke="1" extrusionOk="0"/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39" tIns="45720" rIns="91439" bIns="-10282" anchor="t"/>
          <a:lstStyle/>
          <a:p>
            <a:pPr>
              <a:defRPr/>
            </a:pPr>
            <a:endParaRPr/>
          </a:p>
        </p:txBody>
      </p:sp>
      <p:sp>
        <p:nvSpPr>
          <p:cNvPr id="11" name="Rectangle 15" hidden="0"/>
          <p:cNvSpPr>
            <a:spLocks noChangeArrowheads="1" noGrp="1"/>
          </p:cNvSpPr>
          <p:nvPr isPhoto="0" userDrawn="0"/>
        </p:nvSpPr>
        <p:spPr bwMode="auto">
          <a:xfrm>
            <a:off x="1908174" y="6021387"/>
            <a:ext cx="2879724" cy="503237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be-BY" sz="2000">
                <a:latin typeface="Times New Roman"/>
              </a:rPr>
              <a:t>“путь с варягов в греки”</a:t>
            </a:r>
            <a:endParaRPr/>
          </a:p>
        </p:txBody>
      </p:sp>
      <p:sp>
        <p:nvSpPr>
          <p:cNvPr id="12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33399"/>
      </a:accent4>
      <a:accent5>
        <a:srgbClr val="BBE0E3"/>
      </a:accent5>
      <a:accent6>
        <a:srgbClr val="99CC00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33399"/>
        </a:accent4>
        <a:accent5>
          <a:srgbClr val="BBE0E3"/>
        </a:accent5>
        <a:accent6>
          <a:srgbClr val="99C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FF9966"/>
        </a:accent4>
        <a:accent5>
          <a:srgbClr val="FBDF53"/>
        </a:accent5>
        <a:accent6>
          <a:srgbClr val="9966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CCCCFF"/>
        </a:accent4>
        <a:accent5>
          <a:srgbClr val="99CCFF"/>
        </a:accent5>
        <a:accent6>
          <a:srgbClr val="AF67F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8DC6FF"/>
        </a:accent4>
        <a:accent5>
          <a:srgbClr val="FFFFFF"/>
        </a:accent5>
        <a:accent6>
          <a:srgbClr val="00A80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33CCCC"/>
        </a:accent4>
        <a:accent5>
          <a:srgbClr val="FFFFF7"/>
        </a:accent5>
        <a:accent6>
          <a:srgbClr val="FF99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6D6FC7"/>
        </a:accent4>
        <a:accent5>
          <a:srgbClr val="006462"/>
        </a:accent5>
        <a:accent6>
          <a:srgbClr val="00FF00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BE7960"/>
        </a:accent4>
        <a:accent5>
          <a:srgbClr val="CC3300"/>
        </a:accent5>
        <a:accent6>
          <a:srgbClr val="D3A2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00B000"/>
        </a:accent4>
        <a:accent5>
          <a:srgbClr val="3366CC"/>
        </a:accent5>
        <a:accent6>
          <a:srgbClr val="FFE701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468A4B"/>
        </a:accent4>
        <a:accent5>
          <a:srgbClr val="003399"/>
        </a:accent5>
        <a:accent6>
          <a:srgbClr val="F0E500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809EA8"/>
        </a:accent4>
        <a:accent5>
          <a:srgbClr val="909082"/>
        </a:accent5>
        <a:accent6>
          <a:srgbClr val="E9DCB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6666FF"/>
        </a:accent4>
        <a:accent5>
          <a:srgbClr val="60597B"/>
        </a:accent5>
        <a:accent6>
          <a:srgbClr val="FFFF9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8F5F2F"/>
        </a:accent4>
        <a:accent5>
          <a:srgbClr val="8C7B70"/>
        </a:accent5>
        <a:accent6>
          <a:srgbClr val="8C9EA0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2024-09-27T20:04:23Z</dcterms:modified>
  <cp:category/>
  <cp:contentStatus/>
  <cp:version/>
</cp:coreProperties>
</file>