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1752601"/>
            <a:ext cx="7772400" cy="91439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28194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Footer Placeholder 4" hidden="0"/>
          <p:cNvSpPr>
            <a:spLocks noGrp="1"/>
          </p:cNvSpPr>
          <p:nvPr isPhoto="0" userDrawn="0">
            <p:ph type="ftr" sz="quarter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9" descr="63599134nj4.jpg" hidden="0"/>
          <p:cNvPicPr>
            <a:picLocks noChangeAspect="1"/>
          </p:cNvPicPr>
          <p:nvPr isPhoto="0" userDrawn="0"/>
        </p:nvPicPr>
        <p:blipFill>
          <a:blip r:embed="rId2"/>
          <a:srcRect l="1260" t="2501" r="8188" b="8337"/>
          <a:stretch/>
        </p:blipFill>
        <p:spPr bwMode="auto">
          <a:xfrm>
            <a:off x="381000" y="4378325"/>
            <a:ext cx="1371600" cy="2041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 hidden="0"/>
          <p:cNvSpPr/>
          <p:nvPr isPhoto="0" userDrawn="0"/>
        </p:nvSpPr>
        <p:spPr bwMode="auto">
          <a:xfrm>
            <a:off x="228600" y="6400800"/>
            <a:ext cx="18288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http://lara3172.blogspot.ru/ </a:t>
            </a:r>
            <a:endParaRPr lang="ru-RU" sz="105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86836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33400" y="1600200"/>
            <a:ext cx="8229600" cy="26670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9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9" descr="57099343_leybgvardii_Egerskiy_polk.jp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04800" y="4341813"/>
            <a:ext cx="1524000" cy="20240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2971800"/>
            <a:ext cx="7772400" cy="9144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10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6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228600" y="6629400"/>
            <a:ext cx="236219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13997-E26E-445F-B8A8-74AE770409D5}" type="datetimeFigureOut">
              <a:t>02.02.2017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alphaModFix amt="66000"/>
          </a:blip>
          <a:srcRect l="14788" t="0" r="14788" b="0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11" hidden="0"/>
          <p:cNvSpPr/>
          <p:nvPr isPhoto="0" userDrawn="0"/>
        </p:nvSpPr>
        <p:spPr bwMode="auto">
          <a:xfrm>
            <a:off x="228600" y="304800"/>
            <a:ext cx="8686800" cy="63246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12" descr="gat18122.jpg" hidden="0"/>
          <p:cNvPicPr>
            <a:picLocks noChangeAspect="1"/>
          </p:cNvPicPr>
          <p:nvPr isPhoto="0" userDrawn="0"/>
        </p:nvPicPr>
        <p:blipFill>
          <a:blip r:embed="rId14"/>
          <a:stretch/>
        </p:blipFill>
        <p:spPr bwMode="auto">
          <a:xfrm>
            <a:off x="6629400" y="4183596"/>
            <a:ext cx="2262950" cy="2482860"/>
          </a:xfrm>
          <a:prstGeom prst="rect">
            <a:avLst/>
          </a:prstGeom>
        </p:spPr>
      </p:pic>
      <p:sp>
        <p:nvSpPr>
          <p:cNvPr id="6" name="Прямоугольник 8" hidden="0"/>
          <p:cNvSpPr/>
          <p:nvPr isPhoto="0" userDrawn="0"/>
        </p:nvSpPr>
        <p:spPr bwMode="auto">
          <a:xfrm>
            <a:off x="228600" y="6400800"/>
            <a:ext cx="2362199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http://lara3172.blogspot.ru/ </a:t>
            </a:r>
            <a:endParaRPr lang="ru-RU" sz="105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533400" y="1600200"/>
            <a:ext cx="8229600" cy="23621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55F9FF-E51B-48D2-A0A9-90FE956266A9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fil.adu.by/pluginfile.php/6482/mod_book/chapter/20906/&#1041;&#1072;&#1079;&#1072; 3 &#1088;&#1072;&#1079;&#1076;&#1077;&#1083;_ &#1088;&#1080;&#1089; 1.jpg?time=1639379691173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9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>
            <a:alpha val="66000"/>
          </a:srgb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952678" y="1484784"/>
            <a:ext cx="7339087" cy="37490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8000" b="1" cap="none" spc="0">
                <a:ln w="11430"/>
                <a:solidFill>
                  <a:schemeClr val="tx2">
                    <a:lumMod val="50000"/>
                  </a:schemeClr>
                </a:solidFill>
              </a:rPr>
              <a:t>Беларусь</a:t>
            </a:r>
            <a:endParaRPr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8000" b="1">
                <a:ln w="11430"/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sz="8000" b="1">
                <a:ln w="11430"/>
                <a:solidFill>
                  <a:schemeClr val="tx2">
                    <a:lumMod val="50000"/>
                  </a:schemeClr>
                </a:solidFill>
              </a:rPr>
              <a:t> период войны</a:t>
            </a:r>
            <a:endParaRPr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8000" b="1" cap="none" spc="0">
                <a:ln w="11430"/>
                <a:solidFill>
                  <a:schemeClr val="tx2">
                    <a:lumMod val="50000"/>
                  </a:schemeClr>
                </a:solidFill>
              </a:rPr>
              <a:t>1812г.</a:t>
            </a:r>
            <a:endParaRPr sz="8000" b="1" cap="none" spc="0">
              <a:ln w="11430"/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2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Arial Black"/>
              </a:rPr>
              <a:t>1807 –</a:t>
            </a:r>
            <a:r>
              <a:rPr lang="ru-RU">
                <a:latin typeface="Arial Black"/>
              </a:rPr>
              <a:t>Тильзитский</a:t>
            </a:r>
            <a:r>
              <a:rPr lang="ru-RU">
                <a:latin typeface="Arial Black"/>
              </a:rPr>
              <a:t> мир</a:t>
            </a:r>
            <a:endParaRPr lang="be-BY">
              <a:latin typeface="Arial Black"/>
            </a:endParaRPr>
          </a:p>
        </p:txBody>
      </p:sp>
      <p:sp>
        <p:nvSpPr>
          <p:cNvPr id="5" name="Объект 3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004048" y="1340768"/>
            <a:ext cx="4032448" cy="4536504"/>
          </a:xfrm>
        </p:spPr>
        <p:txBody>
          <a:bodyPr/>
          <a:lstStyle/>
          <a:p>
            <a:pPr>
              <a:defRPr/>
            </a:pPr>
            <a:r>
              <a:rPr lang="ru-RU" sz="3600">
                <a:latin typeface="Arial Black"/>
              </a:rPr>
              <a:t>Медальон с объятиями императоров</a:t>
            </a:r>
            <a:endParaRPr lang="be-BY" sz="3600">
              <a:latin typeface="Arial Black"/>
            </a:endParaRPr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395535" y="1268760"/>
            <a:ext cx="4536506" cy="496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1540473" y="1268759"/>
            <a:ext cx="6307585" cy="25603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1430"/>
                <a:solidFill>
                  <a:schemeClr val="tx2">
                    <a:lumMod val="50000"/>
                  </a:schemeClr>
                </a:solidFill>
              </a:rPr>
              <a:t>Каково содержание</a:t>
            </a:r>
            <a:endParaRPr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5400" b="1">
                <a:ln w="11430"/>
                <a:solidFill>
                  <a:schemeClr val="tx2">
                    <a:lumMod val="50000"/>
                  </a:schemeClr>
                </a:solidFill>
              </a:rPr>
              <a:t>и</a:t>
            </a:r>
            <a:r>
              <a:rPr lang="ru-RU" sz="5400" b="1">
                <a:ln w="11430"/>
                <a:solidFill>
                  <a:schemeClr val="tx2">
                    <a:lumMod val="50000"/>
                  </a:schemeClr>
                </a:solidFill>
              </a:rPr>
              <a:t> основная задача</a:t>
            </a:r>
            <a:endParaRPr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5400" b="1" cap="none" spc="0">
                <a:ln w="11430"/>
                <a:solidFill>
                  <a:schemeClr val="tx2">
                    <a:lumMod val="50000"/>
                  </a:schemeClr>
                </a:solidFill>
              </a:rPr>
              <a:t>«Плана Огинского»?</a:t>
            </a:r>
            <a:endParaRPr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04849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>
            <a:alpha val="66000"/>
          </a:srgb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7"/>
            <a:ext cx="8229600" cy="868361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280929" y="274637"/>
            <a:ext cx="8229600" cy="4923946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sz="2600" b="0" i="0" u="none">
                <a:solidFill>
                  <a:srgbClr val="373A3C"/>
                </a:solidFill>
                <a:latin typeface="Arial"/>
                <a:ea typeface="Arial"/>
                <a:cs typeface="Arial"/>
              </a:rPr>
              <a:t>Российское правительство, опасаясь, что ополяченная шляхта в случае войны может поддержать Наполеона, предприняло попытку решить вопрос о возрождении ВКЛ в составе Российской империи. Так в 1811 г. возник проект «Положения об управлении автономным Великим Княжеством Литовским». Одним из его авторов был магнат М. К. Огинский. </a:t>
            </a:r>
            <a:r>
              <a:rPr sz="2400" b="0" i="0" u="none">
                <a:solidFill>
                  <a:srgbClr val="373A3C"/>
                </a:solidFill>
                <a:latin typeface="Arial"/>
                <a:ea typeface="Arial"/>
                <a:cs typeface="Arial"/>
              </a:rPr>
              <a:t>«План Огинского» предусматривал создание отдельной провинции под названием Великое Княжество Литовское из восьми губерний (Гродненская, Виленская, Минская, Витебская, Могилевская, Киевская, Подольская и Волынская). </a:t>
            </a:r>
            <a:endParaRPr sz="2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>
            <a:alpha val="66000"/>
          </a:srgb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7"/>
            <a:ext cx="8229600" cy="868361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33399" y="195090"/>
            <a:ext cx="8229600" cy="4072109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400" b="0" i="0" u="none" strike="noStrike" cap="none" spc="0">
                <a:solidFill>
                  <a:srgbClr val="373A3C"/>
                </a:solidFill>
                <a:latin typeface="Arial"/>
                <a:ea typeface="Arial"/>
                <a:cs typeface="Arial"/>
              </a:rPr>
              <a:t>Управлять ВКЛ должен был императорский наместник. В столице при императоре предполагалось с­оздать Литовскую канцелярию под руководством статс-секретаря одного из ­министров, а в Вильно — ​Административный совет во главе с наместником. Предусматривалось также действие Статута ВКЛ 1588 г.; ­ведение делопроизводства на польском языке; предоставление должностей только уроженцам ВКЛ. Все это предполагало автономию края. Однако влиятельные российские сановники выступили против «плана Огинского». Они боялись лишиться не так давно приобретенных земель.</a:t>
            </a:r>
            <a:br>
              <a:rPr lang="ru-RU" sz="2400" b="0" i="0" u="sng" strike="noStrike" cap="none" spc="0">
                <a:solidFill>
                  <a:srgbClr val="373A3C"/>
                </a:solidFill>
                <a:latin typeface="Arial"/>
                <a:ea typeface="Arial"/>
                <a:cs typeface="Arial"/>
                <a:hlinkClick r:id="rId2" tooltip=""/>
              </a:rPr>
            </a:b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395536" y="908720"/>
            <a:ext cx="8379615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ru-RU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 scaled="1"/>
                </a:gradFill>
              </a:rPr>
              <a:t>10 июня 1812г.- </a:t>
            </a:r>
            <a:r>
              <a:rPr lang="ru-RU" sz="4000" b="1" cap="none" spc="0">
                <a:ln w="11430"/>
              </a:rPr>
              <a:t>Франция объявила </a:t>
            </a:r>
            <a:r>
              <a:rPr lang="ru-RU" sz="4000" b="1">
                <a:ln w="11430"/>
              </a:rPr>
              <a:t>войну Российской империи;</a:t>
            </a:r>
            <a:endParaRPr/>
          </a:p>
          <a:p>
            <a:pPr>
              <a:defRPr/>
            </a:pPr>
            <a:r>
              <a:rPr lang="ru-RU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 scaled="1"/>
                </a:gradFill>
              </a:rPr>
              <a:t>12 июня 1812г.- </a:t>
            </a:r>
            <a:r>
              <a:rPr lang="ru-RU" sz="4000" b="1" cap="none" spc="0">
                <a:ln w="11430"/>
              </a:rPr>
              <a:t>армия Наполеона </a:t>
            </a:r>
            <a:r>
              <a:rPr lang="ru-RU" sz="4000" b="1">
                <a:ln w="11430"/>
              </a:rPr>
              <a:t>п</a:t>
            </a:r>
            <a:r>
              <a:rPr lang="ru-RU" sz="4000" b="1" cap="none" spc="0">
                <a:ln w="11430"/>
              </a:rPr>
              <a:t>ереправилась через Нёман и вступила </a:t>
            </a:r>
            <a:r>
              <a:rPr lang="ru-RU" sz="4000" b="1">
                <a:ln w="11430"/>
              </a:rPr>
              <a:t>на территорию белорусских земель. </a:t>
            </a:r>
            <a:endParaRPr lang="ru-RU" sz="4000" b="1" cap="none" spc="0">
              <a:ln w="1143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107504" y="44624"/>
            <a:ext cx="8829518" cy="640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323528" y="0"/>
            <a:ext cx="86255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Основные сражения первого этапа войны</a:t>
            </a:r>
            <a:endParaRPr/>
          </a:p>
          <a:p>
            <a:pPr algn="ctr">
              <a:defRPr/>
            </a:pP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(отступление российской армии)</a:t>
            </a:r>
            <a:endParaRPr lang="ru-RU" sz="3600" b="1" cap="none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 scaled="1"/>
              </a:gradFill>
            </a:endParaRPr>
          </a:p>
        </p:txBody>
      </p:sp>
      <p:pic>
        <p:nvPicPr>
          <p:cNvPr id="5" name="Рисунок 4" descr="C:\Documents and Settings\Admin\Рабочий стол\2015_02_04\IMG.jpg" hidden="0"/>
          <p:cNvPicPr/>
          <p:nvPr isPhoto="0" userDrawn="0"/>
        </p:nvPicPr>
        <p:blipFill>
          <a:blip r:embed="rId2"/>
          <a:srcRect l="48869" t="6751" r="5802" b="48665"/>
          <a:stretch/>
        </p:blipFill>
        <p:spPr bwMode="auto">
          <a:xfrm>
            <a:off x="318549" y="1200327"/>
            <a:ext cx="8769582" cy="554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7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702685" y="2673985"/>
            <a:ext cx="637540" cy="63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9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635896" y="2123212"/>
            <a:ext cx="704329" cy="70432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8" hidden="0"/>
          <p:cNvSpPr>
            <a:spLocks noAdjustHandles="0" noChangeArrowheads="0"/>
          </p:cNvSpPr>
          <p:nvPr isPhoto="0" userDrawn="0"/>
        </p:nvSpPr>
        <p:spPr bwMode="auto">
          <a:xfrm>
            <a:off x="1593286" y="5814258"/>
            <a:ext cx="1518301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Кобрин</a:t>
            </a:r>
            <a:r>
              <a:rPr lang="ru-RU" b="1"/>
              <a:t> 15.07</a:t>
            </a:r>
            <a:endParaRPr lang="ru-RU" b="1"/>
          </a:p>
        </p:txBody>
      </p:sp>
      <p:pic>
        <p:nvPicPr>
          <p:cNvPr id="9" name="Picture 6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174199" y="5762801"/>
            <a:ext cx="679573" cy="67957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 hidden="0"/>
          <p:cNvSpPr>
            <a:spLocks noAdjustHandles="0" noChangeArrowheads="0"/>
          </p:cNvSpPr>
          <p:nvPr isPhoto="0" userDrawn="0"/>
        </p:nvSpPr>
        <p:spPr bwMode="auto">
          <a:xfrm>
            <a:off x="1090823" y="4664241"/>
            <a:ext cx="1511952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Мир 27-28.06</a:t>
            </a:r>
            <a:endParaRPr lang="ru-RU" b="1"/>
          </a:p>
        </p:txBody>
      </p:sp>
      <p:pic>
        <p:nvPicPr>
          <p:cNvPr id="11" name="Picture 3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339822" y="4509120"/>
            <a:ext cx="679573" cy="67957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0" hidden="0"/>
          <p:cNvSpPr>
            <a:spLocks noAdjustHandles="0" noChangeArrowheads="0"/>
          </p:cNvSpPr>
          <p:nvPr isPhoto="0" userDrawn="0"/>
        </p:nvSpPr>
        <p:spPr bwMode="auto">
          <a:xfrm>
            <a:off x="2896977" y="4324454"/>
            <a:ext cx="2109360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Солтановка</a:t>
            </a:r>
            <a:r>
              <a:rPr lang="ru-RU" b="1"/>
              <a:t> 9-11.07</a:t>
            </a:r>
            <a:endParaRPr lang="ru-RU" b="1"/>
          </a:p>
        </p:txBody>
      </p:sp>
      <p:pic>
        <p:nvPicPr>
          <p:cNvPr id="13" name="Picture 4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4803775" y="4257092"/>
            <a:ext cx="591815" cy="59181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1" hidden="0"/>
          <p:cNvSpPr>
            <a:spLocks noAdjustHandles="0" noChangeArrowheads="0"/>
          </p:cNvSpPr>
          <p:nvPr isPhoto="0" userDrawn="0"/>
        </p:nvSpPr>
        <p:spPr bwMode="auto">
          <a:xfrm>
            <a:off x="1928346" y="3126859"/>
            <a:ext cx="2023311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Островно 13-14.07</a:t>
            </a:r>
            <a:endParaRPr lang="ru-RU" b="1"/>
          </a:p>
        </p:txBody>
      </p:sp>
      <p:sp>
        <p:nvSpPr>
          <p:cNvPr id="15" name="TextBox 12" hidden="0"/>
          <p:cNvSpPr>
            <a:spLocks noAdjustHandles="0" noChangeArrowheads="0"/>
          </p:cNvSpPr>
          <p:nvPr isPhoto="0" userDrawn="0"/>
        </p:nvSpPr>
        <p:spPr bwMode="auto">
          <a:xfrm>
            <a:off x="4276228" y="2708394"/>
            <a:ext cx="1520801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Полоцк 05.08</a:t>
            </a:r>
            <a:endParaRPr lang="ru-RU" b="1"/>
          </a:p>
        </p:txBody>
      </p:sp>
      <p:sp>
        <p:nvSpPr>
          <p:cNvPr id="16" name="TextBox 13" hidden="0"/>
          <p:cNvSpPr>
            <a:spLocks noAdjustHandles="0" noChangeArrowheads="0"/>
          </p:cNvSpPr>
          <p:nvPr isPhoto="0" userDrawn="0"/>
        </p:nvSpPr>
        <p:spPr bwMode="auto">
          <a:xfrm>
            <a:off x="4283845" y="2288426"/>
            <a:ext cx="2047355" cy="369332"/>
          </a:xfrm>
          <a:prstGeom prst="rect">
            <a:avLst/>
          </a:prstGeom>
          <a:solidFill>
            <a:srgbClr val="CCFF9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Клястицы</a:t>
            </a:r>
            <a:r>
              <a:rPr lang="ru-RU" b="1"/>
              <a:t> 18-20.07</a:t>
            </a:r>
            <a:endParaRPr lang="ru-RU" b="1"/>
          </a:p>
        </p:txBody>
      </p:sp>
      <p:pic>
        <p:nvPicPr>
          <p:cNvPr id="17" name="Picture 8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940122" y="2946839"/>
            <a:ext cx="632321" cy="632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717230" y="1124744"/>
            <a:ext cx="8261496" cy="46367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be-BY"/>
              <a:t>Сражение под Клястицами</a:t>
            </a:r>
            <a:endParaRPr lang="be-BY"/>
          </a:p>
        </p:txBody>
      </p:sp>
      <p:sp>
        <p:nvSpPr>
          <p:cNvPr id="6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 hidden="0"/>
          <p:cNvSpPr/>
          <p:nvPr isPhoto="0" userDrawn="0"/>
        </p:nvSpPr>
        <p:spPr bwMode="auto">
          <a:xfrm>
            <a:off x="502684" y="0"/>
            <a:ext cx="8383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 scaled="1"/>
                </a:gradFill>
              </a:rPr>
              <a:t>Герои первого этапа войны</a:t>
            </a:r>
            <a:endParaRPr lang="ru-RU"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5" hidden="0"/>
          <p:cNvSpPr>
            <a:spLocks noAdjustHandles="0" noChangeArrowheads="0"/>
          </p:cNvSpPr>
          <p:nvPr isPhoto="0" userDrawn="0"/>
        </p:nvSpPr>
        <p:spPr bwMode="auto">
          <a:xfrm>
            <a:off x="6166299" y="5956234"/>
            <a:ext cx="2968440" cy="830997"/>
          </a:xfrm>
          <a:prstGeom prst="rect">
            <a:avLst/>
          </a:prstGeom>
          <a:solidFill>
            <a:srgbClr val="DDDDDD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400" b="1"/>
              <a:t>Надежда </a:t>
            </a:r>
            <a:r>
              <a:rPr lang="ru-RU" sz="2400" b="1"/>
              <a:t>А</a:t>
            </a:r>
            <a:r>
              <a:rPr lang="ru-RU" sz="2400" b="1"/>
              <a:t>ндреевна</a:t>
            </a:r>
            <a:endParaRPr/>
          </a:p>
          <a:p>
            <a:pPr algn="ctr">
              <a:defRPr/>
            </a:pPr>
            <a:r>
              <a:rPr lang="ru-RU" sz="2400" b="1"/>
              <a:t>Дурова</a:t>
            </a:r>
            <a:endParaRPr lang="ru-RU" sz="2400" b="1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125470" y="877593"/>
            <a:ext cx="2718336" cy="34658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1" hidden="0"/>
          <p:cNvSpPr/>
          <p:nvPr isPhoto="0" userDrawn="0"/>
        </p:nvSpPr>
        <p:spPr bwMode="auto">
          <a:xfrm>
            <a:off x="400655" y="4306672"/>
            <a:ext cx="2167966" cy="830997"/>
          </a:xfrm>
          <a:prstGeom prst="rect">
            <a:avLst/>
          </a:prstGeom>
          <a:solidFill>
            <a:srgbClr val="DDDDDD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/>
              <a:t>Яков </a:t>
            </a:r>
            <a:r>
              <a:rPr lang="ru-RU" sz="2400" b="1"/>
              <a:t>Петрович</a:t>
            </a:r>
            <a:endParaRPr/>
          </a:p>
          <a:p>
            <a:pPr algn="ctr">
              <a:defRPr/>
            </a:pPr>
            <a:r>
              <a:rPr lang="ru-RU" sz="2400" b="1"/>
              <a:t> </a:t>
            </a:r>
            <a:r>
              <a:rPr lang="ru-RU" sz="2400" b="1"/>
              <a:t>Кульнёв</a:t>
            </a:r>
            <a:endParaRPr lang="ru-RU" sz="2400" b="1"/>
          </a:p>
        </p:txBody>
      </p:sp>
      <p:pic>
        <p:nvPicPr>
          <p:cNvPr id="8" name="Picture 3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13293" b="0"/>
          <a:stretch/>
        </p:blipFill>
        <p:spPr bwMode="auto">
          <a:xfrm>
            <a:off x="3033316" y="1604030"/>
            <a:ext cx="2895043" cy="384119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2" hidden="0"/>
          <p:cNvSpPr/>
          <p:nvPr isPhoto="0" userDrawn="0"/>
        </p:nvSpPr>
        <p:spPr bwMode="auto">
          <a:xfrm>
            <a:off x="2933801" y="5445224"/>
            <a:ext cx="3097130" cy="830997"/>
          </a:xfrm>
          <a:prstGeom prst="rect">
            <a:avLst/>
          </a:prstGeom>
          <a:solidFill>
            <a:srgbClr val="DDDDDD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/>
              <a:t>Николай Николаевич </a:t>
            </a:r>
            <a:endParaRPr lang="ru-RU" sz="2400" b="1"/>
          </a:p>
          <a:p>
            <a:pPr algn="ctr">
              <a:defRPr/>
            </a:pPr>
            <a:r>
              <a:rPr lang="ru-RU" sz="2400" b="1"/>
              <a:t>Раевский</a:t>
            </a:r>
            <a:endParaRPr lang="ru-RU" sz="2400" b="1"/>
          </a:p>
        </p:txBody>
      </p:sp>
      <p:pic>
        <p:nvPicPr>
          <p:cNvPr id="10" name="Picture 4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6166299" y="2285654"/>
            <a:ext cx="2697313" cy="3660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1304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56060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326544" y="1121728"/>
            <a:ext cx="842493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Каковы причины отступления</a:t>
            </a:r>
            <a:endParaRPr/>
          </a:p>
          <a:p>
            <a:pPr algn="ctr">
              <a:defRPr/>
            </a:pPr>
            <a:r>
              <a:rPr lang="ru-RU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р</a:t>
            </a:r>
            <a:r>
              <a:rPr lang="ru-RU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оссийской армии</a:t>
            </a:r>
            <a:endParaRPr/>
          </a:p>
          <a:p>
            <a:pPr algn="ctr">
              <a:defRPr/>
            </a:pPr>
            <a:r>
              <a:rPr lang="ru-RU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в</a:t>
            </a:r>
            <a:r>
              <a:rPr lang="ru-RU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 начальный период </a:t>
            </a:r>
            <a:r>
              <a:rPr lang="ru-RU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войны?</a:t>
            </a:r>
            <a:endParaRPr lang="ru-RU" sz="5400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 scaled="1"/>
              </a:gradFill>
            </a:endParaRPr>
          </a:p>
        </p:txBody>
      </p:sp>
      <p:sp>
        <p:nvSpPr>
          <p:cNvPr id="5" name="Прямоугольник 2" hidden="0"/>
          <p:cNvSpPr/>
          <p:nvPr isPhoto="0" userDrawn="0"/>
        </p:nvSpPr>
        <p:spPr bwMode="auto">
          <a:xfrm>
            <a:off x="2286000" y="5949279"/>
            <a:ext cx="4572036" cy="3657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179135" y="0"/>
            <a:ext cx="87421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Причины отступления </a:t>
            </a:r>
            <a:r>
              <a:rPr lang="ru-RU" sz="40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в </a:t>
            </a:r>
            <a:r>
              <a:rPr lang="ru-RU" sz="40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 scaled="1"/>
                </a:gradFill>
              </a:rPr>
              <a:t>начале войны</a:t>
            </a:r>
            <a:endParaRPr lang="ru-RU" sz="4000" b="1" cap="none" spc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539552" y="908720"/>
            <a:ext cx="828091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"/>
              <a:defRPr/>
            </a:pPr>
            <a:r>
              <a:rPr lang="ru-RU" sz="4000" b="1"/>
              <a:t>Численное превосходство французской армии;</a:t>
            </a:r>
            <a:endParaRPr/>
          </a:p>
          <a:p>
            <a:pPr marL="342900" indent="-342900">
              <a:buAutoNum type="arabicPeriod" startAt="1"/>
              <a:defRPr/>
            </a:pPr>
            <a:r>
              <a:rPr lang="ru-RU" sz="4000" b="1"/>
              <a:t>Поддержка французов со стороны части населения территорий РП;</a:t>
            </a:r>
            <a:endParaRPr/>
          </a:p>
          <a:p>
            <a:pPr marL="342900" indent="-342900">
              <a:buAutoNum type="arabicPeriod" startAt="1"/>
              <a:defRPr/>
            </a:pPr>
            <a:r>
              <a:rPr lang="ru-RU" sz="4000" b="1"/>
              <a:t>Разбросанность российских армий;</a:t>
            </a:r>
            <a:endParaRPr/>
          </a:p>
          <a:p>
            <a:pPr marL="342900" indent="-342900">
              <a:buAutoNum type="arabicPeriod" startAt="1"/>
              <a:defRPr/>
            </a:pPr>
            <a:r>
              <a:rPr lang="ru-RU" sz="4000" b="1"/>
              <a:t> </a:t>
            </a:r>
            <a:r>
              <a:rPr lang="ru-RU" sz="4000" b="1"/>
              <a:t>План ведения боевых действий</a:t>
            </a:r>
            <a:endParaRPr/>
          </a:p>
          <a:p>
            <a:pPr>
              <a:defRPr/>
            </a:pPr>
            <a:r>
              <a:rPr lang="ru-RU" sz="4000" b="1"/>
              <a:t> </a:t>
            </a:r>
            <a:r>
              <a:rPr lang="ru-RU" sz="4000" b="1"/>
              <a:t>   Барклая де Толли;</a:t>
            </a:r>
            <a:endParaRPr/>
          </a:p>
          <a:p>
            <a:pPr marL="342900" indent="-342900">
              <a:buAutoNum type="arabicPeriod" startAt="1"/>
              <a:defRPr/>
            </a:pPr>
            <a:endParaRPr lang="ru-RU" sz="4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778098"/>
          </a:xfrm>
        </p:spPr>
        <p:txBody>
          <a:bodyPr/>
          <a:lstStyle/>
          <a:p>
            <a:pPr>
              <a:defRPr/>
            </a:pPr>
            <a:r>
              <a:rPr lang="ru-RU"/>
              <a:t>Партизанское движение.</a:t>
            </a:r>
            <a:endParaRPr lang="be-BY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755576" y="1052736"/>
            <a:ext cx="809625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251520" y="260648"/>
            <a:ext cx="8712968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ru-RU" sz="4800" b="1" cap="none" spc="0">
                <a:ln w="11430"/>
                <a:solidFill>
                  <a:srgbClr val="C00000"/>
                </a:solidFill>
              </a:rPr>
              <a:t>Октябрь 1812г.- </a:t>
            </a:r>
            <a:r>
              <a:rPr lang="ru-RU" sz="4000" b="1" cap="none" spc="0">
                <a:ln w="11430"/>
              </a:rPr>
              <a:t>Наполеон покинул Москву;  отступления французских войск по старой смоленской дороге;</a:t>
            </a:r>
            <a:endParaRPr/>
          </a:p>
          <a:p>
            <a:pPr>
              <a:defRPr/>
            </a:pPr>
            <a:r>
              <a:rPr lang="ru-RU" sz="5400" b="1">
                <a:ln w="11430"/>
                <a:solidFill>
                  <a:srgbClr val="C00000"/>
                </a:solidFill>
              </a:rPr>
              <a:t>14-16 ноября 1812г.- </a:t>
            </a:r>
            <a:r>
              <a:rPr lang="ru-RU" sz="4000" b="1">
                <a:ln w="11430"/>
              </a:rPr>
              <a:t>сражение у деревни Студёнка, севернее Борисова. Наполеоновская армия потеряла 20 тысяч человек.</a:t>
            </a:r>
            <a:endParaRPr/>
          </a:p>
          <a:p>
            <a:pPr>
              <a:defRPr/>
            </a:pPr>
            <a:r>
              <a:rPr lang="ru-RU" sz="4000" b="1" cap="none" spc="0">
                <a:ln w="11430"/>
              </a:rPr>
              <a:t>Бегство «Великой армии».</a:t>
            </a:r>
            <a:endParaRPr lang="ru-RU" sz="4000" b="1" cap="none" spc="0">
              <a:ln w="1143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251520" y="404664"/>
            <a:ext cx="8712968" cy="6192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</p:spPr>
      </p:pic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3906017" y="3628456"/>
            <a:ext cx="1403974" cy="461665"/>
          </a:xfrm>
          <a:prstGeom prst="rect">
            <a:avLst/>
          </a:prstGeom>
          <a:solidFill>
            <a:srgbClr val="95CFB9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/>
              <a:t>Студёнка</a:t>
            </a:r>
            <a:endParaRPr lang="ru-RU" sz="2400" b="1"/>
          </a:p>
        </p:txBody>
      </p:sp>
      <p:pic>
        <p:nvPicPr>
          <p:cNvPr id="6" name="Picture 3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419872" y="3534074"/>
            <a:ext cx="679573" cy="67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39552" y="274638"/>
            <a:ext cx="8147248" cy="1786210"/>
          </a:xfrm>
        </p:spPr>
        <p:txBody>
          <a:bodyPr/>
          <a:lstStyle/>
          <a:p>
            <a:pPr algn="l">
              <a:defRPr/>
            </a:pPr>
            <a:r>
              <a:rPr lang="ru-RU" sz="3200" b="1"/>
              <a:t>Всего Наполеон потерял на реке около 35 тысяч человек пленёнными, ранеными, убитыми, утонувшими и замёрзшими.</a:t>
            </a:r>
            <a:endParaRPr lang="be-BY" sz="3200" b="1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67544" y="2132856"/>
            <a:ext cx="8295456" cy="2134344"/>
          </a:xfrm>
        </p:spPr>
        <p:txBody>
          <a:bodyPr/>
          <a:lstStyle/>
          <a:p>
            <a:pPr>
              <a:defRPr/>
            </a:pPr>
            <a:endParaRPr lang="be-BY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1043608" y="1844824"/>
            <a:ext cx="6408712" cy="4806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67544" y="1052736"/>
            <a:ext cx="8186266" cy="4619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79512" y="620688"/>
            <a:ext cx="8583488" cy="3646512"/>
          </a:xfrm>
        </p:spPr>
        <p:txBody>
          <a:bodyPr/>
          <a:lstStyle/>
          <a:p>
            <a:pPr algn="just">
              <a:defRPr/>
            </a:pPr>
            <a:r>
              <a:rPr lang="ru-RU" sz="2800"/>
              <a:t>Ввечеру того дня равнина Веселовская, довольно пространная, представляла ужаснейшую, невыразимую картину: она была покрыта каретами, телегами, большею частью переломанными, наваленными одна на другую, устлана телами умерших женщин и детей, которые следовали за армией из Москвы, спасаясь от бедствий сего города или желая сопутствовать своим соотечественникам, которых смерть поражала различным образом. </a:t>
            </a: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67544" y="0"/>
            <a:ext cx="8136904" cy="6309320"/>
          </a:xfrm>
        </p:spPr>
        <p:txBody>
          <a:bodyPr/>
          <a:lstStyle/>
          <a:p>
            <a:pPr algn="just">
              <a:defRPr/>
            </a:pPr>
            <a:r>
              <a:rPr lang="ru-RU"/>
              <a:t>Участь сих несчастных, находящихся между двумя сражающимися армиями, была гибельная смерть; многие были растоптаны лошадьми, другие раздавлены тяжёлыми повозками, иные поражены градом пуль и ядер, иные утоплены в реке при переправе с войсками или, ободранные солдатами, брошены нагие в снег, где холод скоро прекратил их мучения… По самому умеренному исчислению, потеря простирается до десяти тысяч </a:t>
            </a:r>
            <a:r>
              <a:rPr lang="ru-RU"/>
              <a:t>челове</a:t>
            </a:r>
            <a:endParaRPr lang="be-BY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Переправа через Березину</a:t>
            </a:r>
            <a:endParaRPr lang="be-BY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be-BY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179512" y="1412776"/>
            <a:ext cx="8537956" cy="494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>
            <a:lumMod val="20000"/>
            <a:lumOff val="80000"/>
            <a:alpha val="58000"/>
          </a:schemeClr>
        </a:solidFill>
        <a:ln>
          <a:noFill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23</Slides>
  <Notes>23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