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54.xml" ContentType="application/vnd.openxmlformats-officedocument.presentationml.slide+xml"/>
  <Override PartName="/ppt/slides/slide52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40.xml" ContentType="application/vnd.openxmlformats-officedocument.presentationml.slide+xml"/>
  <Override PartName="/ppt/slides/slide36.xml" ContentType="application/vnd.openxmlformats-officedocument.presentationml.slide+xml"/>
  <Override PartName="/ppt/slides/slide34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33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43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35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24.xml" ContentType="application/vnd.openxmlformats-officedocument.presentationml.slide+xml"/>
  <Override PartName="/ppt/diagrams/quickStyle8.xml" ContentType="application/vnd.openxmlformats-officedocument.drawingml.diagramQuickStyle+xml"/>
  <Override PartName="/ppt/diagrams/layout8.xml" ContentType="application/vnd.openxmlformats-officedocument.drawingml.diagramLayout+xml"/>
  <Override PartName="/ppt/diagrams/colors8.xml" ContentType="application/vnd.openxmlformats-officedocument.drawingml.diagramColors+xml"/>
  <Override PartName="/ppt/slides/slide21.xml" ContentType="application/vnd.openxmlformats-officedocument.presentationml.slide+xml"/>
  <Override PartName="/ppt/diagrams/data8.xml" ContentType="application/vnd.openxmlformats-officedocument.drawingml.diagramData+xml"/>
  <Override PartName="/ppt/slides/slide4.xml" ContentType="application/vnd.openxmlformats-officedocument.presentationml.slide+xml"/>
  <Override PartName="/docProps/core.xml" ContentType="application/vnd.openxmlformats-package.core-properties+xml"/>
  <Override PartName="/ppt/diagrams/drawing8.xml" ContentType="application/vnd.openxmlformats-officedocument.drawingml.diagramDrawing+xml"/>
  <Override PartName="/ppt/slides/slide30.xml" ContentType="application/vnd.openxmlformats-officedocument.presentationml.slide+xml"/>
  <Override PartName="/ppt/diagrams/quickStyle7.xml" ContentType="application/vnd.openxmlformats-officedocument.drawingml.diagramQuickStyle+xml"/>
  <Override PartName="/ppt/slides/slide22.xml" ContentType="application/vnd.openxmlformats-officedocument.presentationml.slide+xml"/>
  <Override PartName="/ppt/slides/slide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colors7.xml" ContentType="application/vnd.openxmlformats-officedocument.drawingml.diagramColors+xml"/>
  <Override PartName="/docProps/app.xml" ContentType="application/vnd.openxmlformats-officedocument.extended-properties+xml"/>
  <Override PartName="/ppt/diagrams/drawing7.xml" ContentType="application/vnd.openxmlformats-officedocument.drawingml.diagramDrawing+xml"/>
  <Override PartName="/ppt/slides/slide42.xml" ContentType="application/vnd.openxmlformats-officedocument.presentationml.slide+xml"/>
  <Override PartName="/ppt/slides/slide9.xml" ContentType="application/vnd.openxmlformats-officedocument.presentationml.slide+xml"/>
  <Override PartName="/ppt/diagrams/colors6.xml" ContentType="application/vnd.openxmlformats-officedocument.drawingml.diagramColors+xml"/>
  <Override PartName="/ppt/slides/slide32.xml" ContentType="application/vnd.openxmlformats-officedocument.presentationml.slide+xml"/>
  <Override PartName="/ppt/diagrams/drawing6.xml" ContentType="application/vnd.openxmlformats-officedocument.drawingml.diagramDrawing+xml"/>
  <Override PartName="/ppt/slideLayouts/slideLayout1.xml" ContentType="application/vnd.openxmlformats-officedocument.presentationml.slideLayout+xml"/>
  <Override PartName="/ppt/diagrams/layout5.xml" ContentType="application/vnd.openxmlformats-officedocument.drawingml.diagram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diagrams/data5.xml" ContentType="application/vnd.openxmlformats-officedocument.drawingml.diagramData+xml"/>
  <Override PartName="/ppt/slides/slide48.xml" ContentType="application/vnd.openxmlformats-officedocument.presentationml.slide+xml"/>
  <Override PartName="/ppt/diagrams/drawing5.xml" ContentType="application/vnd.openxmlformats-officedocument.drawingml.diagramDrawing+xml"/>
  <Override PartName="/ppt/slides/slide23.xml" ContentType="application/vnd.openxmlformats-officedocument.presentationml.slide+xml"/>
  <Override PartName="/ppt/diagrams/layout4.xml" ContentType="application/vnd.openxmlformats-officedocument.drawingml.diagramLayout+xml"/>
  <Override PartName="/ppt/diagrams/data4.xml" ContentType="application/vnd.openxmlformats-officedocument.drawingml.diagramData+xml"/>
  <Override PartName="/ppt/slides/slide3.xml" ContentType="application/vnd.openxmlformats-officedocument.presentationml.slide+xml"/>
  <Override PartName="/ppt/diagrams/colors4.xml" ContentType="application/vnd.openxmlformats-officedocument.drawingml.diagramColors+xml"/>
  <Override PartName="/ppt/diagrams/quickStyle3.xml" ContentType="application/vnd.openxmlformats-officedocument.drawingml.diagramQuickStyle+xml"/>
  <Override PartName="/ppt/diagrams/data3.xml" ContentType="application/vnd.openxmlformats-officedocument.drawingml.diagramData+xml"/>
  <Override PartName="/ppt/slides/slide37.xml" ContentType="application/vnd.openxmlformats-officedocument.presentationml.slide+xml"/>
  <Override PartName="/ppt/diagrams/layout6.xml" ContentType="application/vnd.openxmlformats-officedocument.drawingml.diagramLayout+xml"/>
  <Override PartName="/ppt/diagrams/quickStyle5.xml" ContentType="application/vnd.openxmlformats-officedocument.drawingml.diagramQuickStyle+xml"/>
  <Override PartName="/ppt/slideLayouts/slideLayout2.xml" ContentType="application/vnd.openxmlformats-officedocument.presentationml.slideLayout+xml"/>
  <Override PartName="/ppt/diagrams/quickStyle2.xml" ContentType="application/vnd.openxmlformats-officedocument.drawingml.diagramQuickStyle+xml"/>
  <Override PartName="/ppt/diagrams/quickStyle6.xml" ContentType="application/vnd.openxmlformats-officedocument.drawingml.diagramQuickStyle+xml"/>
  <Override PartName="/ppt/diagrams/drawing3.xml" ContentType="application/vnd.openxmlformats-officedocument.drawingml.diagramDrawing+xml"/>
  <Override PartName="/ppt/diagrams/layout2.xml" ContentType="application/vnd.openxmlformats-officedocument.drawingml.diagramLayout+xml"/>
  <Override PartName="/ppt/diagrams/data2.xml" ContentType="application/vnd.openxmlformats-officedocument.drawingml.diagramData+xml"/>
  <Override PartName="/ppt/diagrams/drawing2.xml" ContentType="application/vnd.openxmlformats-officedocument.drawingml.diagramDrawing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slides/slide39.xml" ContentType="application/vnd.openxmlformats-officedocument.presentationml.slide+xml"/>
  <Override PartName="/ppt/diagrams/quickStyle1.xml" ContentType="application/vnd.openxmlformats-officedocument.drawingml.diagramQuickStyle+xml"/>
  <Override PartName="/ppt/slides/slide47.xml" ContentType="application/vnd.openxmlformats-officedocument.presentationml.slide+xml"/>
  <Override PartName="/ppt/slides/slide11.xml" ContentType="application/vnd.openxmlformats-officedocument.presentationml.slide+xml"/>
  <Override PartName="/ppt/diagrams/layout3.xml" ContentType="application/vnd.openxmlformats-officedocument.drawingml.diagramLayout+xml"/>
  <Override PartName="/ppt/presProps.xml" ContentType="application/vnd.openxmlformats-officedocument.presentationml.presProps+xml"/>
  <Override PartName="/ppt/slides/slide31.xml" ContentType="application/vnd.openxmlformats-officedocument.presentationml.slide+xml"/>
  <Override PartName="/ppt/slides/slide26.xml" ContentType="application/vnd.openxmlformats-officedocument.presentationml.slide+xml"/>
  <Override PartName="/ppt/slides/slide7.xml" ContentType="application/vnd.openxmlformats-officedocument.presentationml.slide+xml"/>
  <Override PartName="/ppt/diagrams/colors2.xml" ContentType="application/vnd.openxmlformats-officedocument.drawingml.diagramColors+xml"/>
  <Override PartName="/ppt/slides/slide53.xml" ContentType="application/vnd.openxmlformats-officedocument.presentationml.slide+xml"/>
  <Override PartName="/ppt/diagrams/layout1.xml" ContentType="application/vnd.openxmlformats-officedocument.drawingml.diagramLayout+xml"/>
  <Override PartName="/ppt/slides/slide38.xml" ContentType="application/vnd.openxmlformats-officedocument.presentationml.slide+xml"/>
  <Override PartName="/ppt/diagrams/quickStyle4.xml" ContentType="application/vnd.openxmlformats-officedocument.drawingml.diagramQuickStyle+xml"/>
  <Override PartName="/ppt/presentation.xml" ContentType="application/vnd.openxmlformats-officedocument.presentationml.presentation.main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diagrams/colors1.xml" ContentType="application/vnd.openxmlformats-officedocument.drawingml.diagramColors+xml"/>
  <Override PartName="/ppt/slideLayouts/slideLayout5.xml" ContentType="application/vnd.openxmlformats-officedocument.presentationml.slideLayout+xml"/>
  <Override PartName="/ppt/slides/slide29.xml" ContentType="application/vnd.openxmlformats-officedocument.presentationml.slide+xml"/>
  <Override PartName="/ppt/diagrams/data1.xml" ContentType="application/vnd.openxmlformats-officedocument.drawingml.diagramData+xml"/>
  <Override PartName="/ppt/diagrams/layout7.xml" ContentType="application/vnd.openxmlformats-officedocument.drawingml.diagramLayout+xml"/>
  <Override PartName="/ppt/diagrams/drawing4.xml" ContentType="application/vnd.openxmlformats-officedocument.drawingml.diagramDrawing+xml"/>
  <Override PartName="/ppt/slides/slide45.xml" ContentType="application/vnd.openxmlformats-officedocument.presentationml.slide+xml"/>
  <Override PartName="/ppt/diagrams/colors5.xml" ContentType="application/vnd.openxmlformats-officedocument.drawingml.diagramColors+xml"/>
  <Override PartName="/ppt/slides/slide51.xml" ContentType="application/vnd.openxmlformats-officedocument.presentationml.slide+xml"/>
  <Override PartName="/ppt/slides/slide46.xml" ContentType="application/vnd.openxmlformats-officedocument.presentationml.slide+xml"/>
  <Override PartName="/ppt/slides/slide41.xml" ContentType="application/vnd.openxmlformats-officedocument.presentationml.slide+xml"/>
  <Override PartName="/ppt/diagrams/colors3.xml" ContentType="application/vnd.openxmlformats-officedocument.drawingml.diagramColors+xml"/>
  <Override PartName="/ppt/diagrams/data7.xml" ContentType="application/vnd.openxmlformats-officedocument.drawingml.diagramData+xml"/>
  <Override PartName="/ppt/diagrams/data6.xml" ContentType="application/vnd.openxmlformats-officedocument.drawingml.diagramData+xml"/>
  <Override PartName="/ppt/viewProps.xml" ContentType="application/vnd.openxmlformats-officedocument.presentationml.viewProps+xml"/>
  <Override PartName="/ppt/slides/slide19.xml" ContentType="application/vnd.openxmlformats-officedocument.presentationml.slide+xml"/>
  <Override PartName="/ppt/diagrams/drawing1.xml" ContentType="application/vnd.openxmlformats-officedocument.drawingml.diagramDrawing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D6A3C342-2171-22B5-9AD0-EAD9DFD71C5A}">
  <a:tblStyle styleId="{D6A3C342-2171-22B5-9AD0-EAD9DFD71C5A}" styleName="Medium Style 2 - Accent 1">
    <a:wholeTbl>
      <a:tcTxStyle>
        <a:fontRef idx="minor"/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/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/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/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/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presProps" Target="presProps.xml" /><Relationship Id="rId58" Type="http://schemas.openxmlformats.org/officeDocument/2006/relationships/tableStyles" Target="tableStyles.xml" /><Relationship Id="rId59" Type="http://schemas.openxmlformats.org/officeDocument/2006/relationships/viewProps" Target="viewProps.xml" /></Relationships>
</file>

<file path=ppt/diagrams/_rels/data1.xml.rels><?xml version="1.0" encoding="UTF-8" standalone="yes"?><Relationships xmlns="http://schemas.openxmlformats.org/package/2006/relationships"><Relationship Id="rId1" Type="http://schemas.microsoft.com/office/2007/relationships/diagramDrawing" Target="../diagrams/drawing1.xml" /></Relationships>
</file>

<file path=ppt/diagrams/_rels/data2.xml.rels><?xml version="1.0" encoding="UTF-8" standalone="yes"?><Relationships xmlns="http://schemas.openxmlformats.org/package/2006/relationships"><Relationship Id="rId1" Type="http://schemas.microsoft.com/office/2007/relationships/diagramDrawing" Target="../diagrams/drawing2.xml" /></Relationships>
</file>

<file path=ppt/diagrams/_rels/data3.xml.rels><?xml version="1.0" encoding="UTF-8" standalone="yes"?><Relationships xmlns="http://schemas.openxmlformats.org/package/2006/relationships"><Relationship Id="rId1" Type="http://schemas.microsoft.com/office/2007/relationships/diagramDrawing" Target="../diagrams/drawing3.xml" /></Relationships>
</file>

<file path=ppt/diagrams/_rels/data4.xml.rels><?xml version="1.0" encoding="UTF-8" standalone="yes"?><Relationships xmlns="http://schemas.openxmlformats.org/package/2006/relationships"><Relationship Id="rId1" Type="http://schemas.microsoft.com/office/2007/relationships/diagramDrawing" Target="../diagrams/drawing4.xml" /></Relationships>
</file>

<file path=ppt/diagrams/_rels/data5.xml.rels><?xml version="1.0" encoding="UTF-8" standalone="yes"?><Relationships xmlns="http://schemas.openxmlformats.org/package/2006/relationships"><Relationship Id="rId1" Type="http://schemas.microsoft.com/office/2007/relationships/diagramDrawing" Target="../diagrams/drawing5.xml" /></Relationships>
</file>

<file path=ppt/diagrams/_rels/data6.xml.rels><?xml version="1.0" encoding="UTF-8" standalone="yes"?><Relationships xmlns="http://schemas.openxmlformats.org/package/2006/relationships"><Relationship Id="rId1" Type="http://schemas.microsoft.com/office/2007/relationships/diagramDrawing" Target="../diagrams/drawing6.xml" /></Relationships>
</file>

<file path=ppt/diagrams/_rels/data7.xml.rels><?xml version="1.0" encoding="UTF-8" standalone="yes"?><Relationships xmlns="http://schemas.openxmlformats.org/package/2006/relationships"><Relationship Id="rId1" Type="http://schemas.microsoft.com/office/2007/relationships/diagramDrawing" Target="../diagrams/drawing7.xml" /></Relationships>
</file>

<file path=ppt/diagrams/_rels/data8.xml.rels><?xml version="1.0" encoding="UTF-8" standalone="yes"?>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microsoft.com/office/2007/relationships/diagramDrawing" Target="../diagrams/drawing8.xml" /></Relationships>
</file>

<file path=ppt/diagrams/_rels/drawing1.xml.rels><?xml version="1.0" encoding="UTF-8" standalone="yes"?><Relationships xmlns="http://schemas.openxmlformats.org/package/2006/relationships"></Relationships>
</file>

<file path=ppt/diagrams/_rels/drawing2.xml.rels><?xml version="1.0" encoding="UTF-8" standalone="yes"?><Relationships xmlns="http://schemas.openxmlformats.org/package/2006/relationships"></Relationships>
</file>

<file path=ppt/diagrams/_rels/drawing3.xml.rels><?xml version="1.0" encoding="UTF-8" standalone="yes"?><Relationships xmlns="http://schemas.openxmlformats.org/package/2006/relationships"></Relationships>
</file>

<file path=ppt/diagrams/_rels/drawing4.xml.rels><?xml version="1.0" encoding="UTF-8" standalone="yes"?><Relationships xmlns="http://schemas.openxmlformats.org/package/2006/relationships"></Relationships>
</file>

<file path=ppt/diagrams/_rels/drawing5.xml.rels><?xml version="1.0" encoding="UTF-8" standalone="yes"?><Relationships xmlns="http://schemas.openxmlformats.org/package/2006/relationships"></Relationships>
</file>

<file path=ppt/diagrams/_rels/drawing6.xml.rels><?xml version="1.0" encoding="UTF-8" standalone="yes"?><Relationships xmlns="http://schemas.openxmlformats.org/package/2006/relationships"></Relationships>
</file>

<file path=ppt/diagrams/_rels/drawing7.xml.rels><?xml version="1.0" encoding="UTF-8" standalone="yes"?><Relationships xmlns="http://schemas.openxmlformats.org/package/2006/relationships"></Relationships>
</file>

<file path=ppt/diagrams/_rels/drawing8.xml.rels><?xml version="1.0" encoding="UTF-8" standalone="yes"?>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7DCCBFAA-C5A6-4914-A15B-7A51ABAF5BF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 bwMode="auto"/>
      <dgm:t>
        <a:bodyPr/>
        <a:lstStyle/>
        <a:p>
          <a:pPr>
            <a:defRPr/>
          </a:pPr>
          <a:endParaRPr lang="en-US"/>
        </a:p>
      </dgm:t>
    </dgm:pt>
    <dgm:pt modelId="{5E8DF9ED-A254-4C55-9D1D-3E9922274031}">
      <dgm:prSet phldrT="[Text]" custT="1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8889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3600" b="0"/>
            <a:t>- </a:t>
          </a:r>
          <a:r>
            <a:rPr lang="ru-RU" sz="3600" b="1">
              <a:solidFill>
                <a:schemeClr val="tx1"/>
              </a:solidFill>
              <a:latin typeface="Times New Roman"/>
              <a:cs typeface="Times New Roman"/>
            </a:rPr>
            <a:t>Россия в первой половине </a:t>
          </a:r>
          <a:r>
            <a:rPr lang="en-US" sz="3600" b="1">
              <a:solidFill>
                <a:schemeClr val="tx1"/>
              </a:solidFill>
              <a:latin typeface="Times New Roman"/>
              <a:cs typeface="Times New Roman"/>
            </a:rPr>
            <a:t>XIX</a:t>
          </a:r>
          <a:r>
            <a:rPr lang="ru-RU" sz="3600" b="1">
              <a:solidFill>
                <a:schemeClr val="tx1"/>
              </a:solidFill>
              <a:latin typeface="Times New Roman"/>
              <a:cs typeface="Times New Roman"/>
            </a:rPr>
            <a:t> в.</a:t>
          </a:r>
          <a:endParaRPr sz="3600" b="1">
            <a:solidFill>
              <a:schemeClr val="tx1"/>
            </a:solidFill>
            <a:latin typeface="Times New Roman"/>
            <a:cs typeface="Times New Roman"/>
          </a:endParaRPr>
        </a:p>
      </dgm:t>
    </dgm:pt>
    <dgm:pt modelId="{1FB28A09-ED02-44C0-8CAF-A40F1C683C84}" type="parTrans" cxnId="{69ACE93D-3B63-42EB-B9E5-AD2E928EF1D4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1A42786A-B035-4FFF-BD5B-401821CC6696}" type="sibTrans" cxnId="{69ACE93D-3B63-42EB-B9E5-AD2E928EF1D4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6B5E08B9-0893-456E-B459-8EE73BE2BD8C}">
      <dgm:prSet phldrT="[Text]" custT="1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8889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3000" b="0"/>
            <a:t>-</a:t>
          </a:r>
          <a:r>
            <a:rPr lang="ru-RU" sz="3600" b="1">
              <a:solidFill>
                <a:schemeClr val="tx1"/>
              </a:solidFill>
              <a:latin typeface="Times New Roman"/>
              <a:cs typeface="Times New Roman"/>
            </a:rPr>
            <a:t> Великие реформы</a:t>
          </a:r>
          <a:endParaRPr sz="3600" b="1">
            <a:solidFill>
              <a:schemeClr val="tx1"/>
            </a:solidFill>
            <a:latin typeface="Times New Roman"/>
            <a:cs typeface="Times New Roman"/>
          </a:endParaRPr>
        </a:p>
      </dgm:t>
    </dgm:pt>
    <dgm:pt modelId="{EA2361E1-A4C7-4855-8F3E-797FBAFF6F50}" type="parTrans" cxnId="{7EB61B10-A9AC-4E37-8DCA-C37C11720CB9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2E7E181B-802D-430D-A708-2EDCA7D37A2D}" type="sibTrans" cxnId="{7EB61B10-A9AC-4E37-8DCA-C37C11720CB9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C595622C-B82F-47B9-AEB8-A993860FC421}">
      <dgm:prSet phldrT="[Text]" custT="1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8889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3000" b="1">
              <a:solidFill>
                <a:schemeClr val="tx1"/>
              </a:solidFill>
            </a:rPr>
            <a:t>- </a:t>
          </a:r>
          <a:r>
            <a:rPr lang="ru-RU" sz="3600" b="1">
              <a:solidFill>
                <a:schemeClr val="tx1"/>
              </a:solidFill>
              <a:latin typeface="Times New Roman"/>
              <a:cs typeface="Times New Roman"/>
            </a:rPr>
            <a:t>Россия в конце </a:t>
          </a:r>
          <a:r>
            <a:rPr lang="en-US" sz="3600" b="1">
              <a:solidFill>
                <a:schemeClr val="tx1"/>
              </a:solidFill>
              <a:latin typeface="Times New Roman"/>
              <a:cs typeface="Times New Roman"/>
            </a:rPr>
            <a:t>XIX</a:t>
          </a:r>
          <a:r>
            <a:rPr lang="ru-RU" sz="3600" b="1">
              <a:solidFill>
                <a:schemeClr val="tx1"/>
              </a:solidFill>
              <a:latin typeface="Times New Roman"/>
              <a:cs typeface="Times New Roman"/>
            </a:rPr>
            <a:t> – начале </a:t>
          </a:r>
          <a:r>
            <a:rPr lang="en-US" sz="3600" b="1">
              <a:solidFill>
                <a:schemeClr val="tx1"/>
              </a:solidFill>
              <a:latin typeface="Times New Roman"/>
              <a:cs typeface="Times New Roman"/>
            </a:rPr>
            <a:t>XX</a:t>
          </a:r>
          <a:r>
            <a:rPr lang="ru-RU" sz="3600" b="1">
              <a:solidFill>
                <a:schemeClr val="tx1"/>
              </a:solidFill>
              <a:latin typeface="Times New Roman"/>
              <a:cs typeface="Times New Roman"/>
            </a:rPr>
            <a:t> в</a:t>
          </a:r>
          <a:r>
            <a:rPr lang="ru-RU" sz="3600" b="0">
              <a:latin typeface="Times New Roman"/>
              <a:cs typeface="Times New Roman"/>
            </a:rPr>
            <a:t>.</a:t>
          </a:r>
          <a:endParaRPr lang="en-US" sz="3000"/>
        </a:p>
      </dgm:t>
    </dgm:pt>
    <dgm:pt modelId="{3E131B77-D22B-434E-BF6F-ECE61A4BFE38}" type="parTrans" cxnId="{16DBED7D-B66D-4DAA-96C2-98EF549F4D6D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3E8EDF05-BB7C-4B3D-B3F6-6CA8E8E822F2}" type="sibTrans" cxnId="{16DBED7D-B66D-4DAA-96C2-98EF549F4D6D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AD956EC1-6D4C-488C-9DEC-F09945993720}">
      <dgm:prSet phldrT="[Text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8889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b="1">
              <a:solidFill>
                <a:schemeClr val="tx1"/>
              </a:solidFill>
            </a:rPr>
            <a:t>- </a:t>
          </a:r>
          <a:r>
            <a:rPr lang="ru-RU" b="1">
              <a:solidFill>
                <a:schemeClr val="tx1"/>
              </a:solidFill>
              <a:latin typeface="Times New Roman"/>
              <a:cs typeface="Times New Roman"/>
            </a:rPr>
            <a:t>Внешняя политика</a:t>
          </a:r>
          <a:endParaRPr b="1">
            <a:solidFill>
              <a:schemeClr val="tx1"/>
            </a:solidFill>
            <a:latin typeface="Times New Roman"/>
            <a:cs typeface="Times New Roman"/>
          </a:endParaRPr>
        </a:p>
      </dgm:t>
    </dgm:pt>
    <dgm:pt modelId="{241102ED-85A7-4EDF-BAD6-44293FB5CA36}" type="parTrans" cxnId="{1581F7C1-ACD0-4BC2-8098-F59E5088B281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F10A06B3-9AC5-4209-B7C9-91378AAA8339}" type="sibTrans" cxnId="{1581F7C1-ACD0-4BC2-8098-F59E5088B281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7CF8801B-37CB-4D4B-8E8C-7E4DFFAF185B}">
      <dgm:prSet phldrT="[Text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8889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b="1">
              <a:solidFill>
                <a:schemeClr val="tx1"/>
              </a:solidFill>
              <a:latin typeface="Times New Roman"/>
              <a:cs typeface="Times New Roman"/>
            </a:rPr>
            <a:t>Политические движения</a:t>
          </a:r>
          <a:endParaRPr b="1">
            <a:solidFill>
              <a:schemeClr val="tx1"/>
            </a:solidFill>
            <a:latin typeface="Times New Roman"/>
            <a:cs typeface="Times New Roman"/>
          </a:endParaRPr>
        </a:p>
      </dgm:t>
    </dgm:pt>
    <dgm:pt modelId="{D4DCA42F-1493-4ED7-BF1C-64917CD289D8}" type="parTrans" cxnId="{7B8EBC81-0EEB-48A9-94DA-F95594B8226C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25FD0005-6547-47D1-8255-EF089A41CD64}" type="sibTrans" cxnId="{7B8EBC81-0EEB-48A9-94DA-F95594B8226C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32A8FF6A-BD61-4492-982D-A1061646FC7A}">
      <dgm:prSet phldrT="[Text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8889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b="1">
              <a:solidFill>
                <a:schemeClr val="tx1"/>
              </a:solidFill>
              <a:latin typeface="Times New Roman"/>
              <a:cs typeface="Times New Roman"/>
            </a:rPr>
            <a:t>Революция 1905-1907 гг.</a:t>
          </a:r>
          <a:endParaRPr b="1">
            <a:solidFill>
              <a:schemeClr val="tx1"/>
            </a:solidFill>
            <a:latin typeface="Times New Roman"/>
            <a:cs typeface="Times New Roman"/>
          </a:endParaRPr>
        </a:p>
      </dgm:t>
    </dgm:pt>
    <dgm:pt modelId="{3DA70C8A-6597-4C19-A3F2-B57717CF5161}" type="parTrans" cxnId="{5C82C47D-E002-4A22-93B1-C1EF6DE25F20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8B2DDE91-1582-46A8-8A7A-7A827CA9B4A1}" type="sibTrans" cxnId="{5C82C47D-E002-4A22-93B1-C1EF6DE25F20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34BED782-7F79-44EA-B556-DB15DA36D68B}" type="pres">
      <dgm:prSet presAssocID="{7DCCBFAA-C5A6-4914-A15B-7A51ABAF5BFA}" presName="linear" presStyleCnt="0">
        <dgm:presLayoutVars>
          <dgm:animLvl val="lvl"/>
          <dgm:resizeHandles val="exact"/>
        </dgm:presLayoutVars>
      </dgm:prSet>
      <dgm:spPr bwMode="auto"/>
    </dgm:pt>
    <dgm:pt modelId="{1EF13F4E-D334-4694-A41D-174D41C875FA}" type="pres">
      <dgm:prSet presAssocID="{5E8DF9ED-A254-4C55-9D1D-3E9922274031}" presName="parentText" presStyleLbl="node1" presStyleIdx="0" presStyleCnt="6">
        <dgm:presLayoutVars>
          <dgm:chMax val="0"/>
          <dgm:bulletEnabled val="1"/>
        </dgm:presLayoutVars>
      </dgm:prSet>
      <dgm:spPr bwMode="auto"/>
    </dgm:pt>
    <dgm:pt modelId="{A1AB6898-3D2F-4D15-94F7-B6357CF2F490}" type="pres">
      <dgm:prSet presAssocID="{1A42786A-B035-4FFF-BD5B-401821CC6696}" presName="spacer" presStyleCnt="0"/>
      <dgm:spPr bwMode="auto"/>
    </dgm:pt>
    <dgm:pt modelId="{6356E7D4-3B18-47B2-9714-D3F0B793BC93}" type="pres">
      <dgm:prSet presAssocID="{6B5E08B9-0893-456E-B459-8EE73BE2BD8C}" presName="parentText" presStyleLbl="node1" presStyleIdx="1" presStyleCnt="6">
        <dgm:presLayoutVars>
          <dgm:chMax val="0"/>
          <dgm:bulletEnabled val="1"/>
        </dgm:presLayoutVars>
      </dgm:prSet>
      <dgm:spPr bwMode="auto"/>
    </dgm:pt>
    <dgm:pt modelId="{4D2DAF35-04DF-468F-9EC2-4AF85650BA9E}" type="pres">
      <dgm:prSet presAssocID="{2E7E181B-802D-430D-A708-2EDCA7D37A2D}" presName="spacer" presStyleCnt="0"/>
      <dgm:spPr bwMode="auto"/>
    </dgm:pt>
    <dgm:pt modelId="{3D153F2A-86D6-4561-A7A2-C265CAAD9B99}" type="pres">
      <dgm:prSet presAssocID="{C595622C-B82F-47B9-AEB8-A993860FC421}" presName="parentText" presStyleLbl="node1" presStyleIdx="2" presStyleCnt="6">
        <dgm:presLayoutVars>
          <dgm:chMax val="0"/>
          <dgm:bulletEnabled val="1"/>
        </dgm:presLayoutVars>
      </dgm:prSet>
      <dgm:spPr bwMode="auto"/>
    </dgm:pt>
    <dgm:pt modelId="{AB97CEE8-A178-4677-AD2B-49A212CC5C4A}" type="pres">
      <dgm:prSet presAssocID="{3E8EDF05-BB7C-4B3D-B3F6-6CA8E8E822F2}" presName="spacer" presStyleCnt="0"/>
      <dgm:spPr bwMode="auto"/>
    </dgm:pt>
    <dgm:pt modelId="{14EBFF18-5CD2-47BD-9A74-347E7C218BE5}" type="pres">
      <dgm:prSet presAssocID="{AD956EC1-6D4C-488C-9DEC-F09945993720}" presName="parentText" presStyleLbl="node1" presStyleIdx="3" presStyleCnt="6">
        <dgm:presLayoutVars>
          <dgm:chMax val="0"/>
          <dgm:bulletEnabled val="1"/>
        </dgm:presLayoutVars>
      </dgm:prSet>
      <dgm:spPr bwMode="auto"/>
    </dgm:pt>
    <dgm:pt modelId="{848AC727-3973-474A-AAFE-D45F850473E9}" type="pres">
      <dgm:prSet presAssocID="{F10A06B3-9AC5-4209-B7C9-91378AAA8339}" presName="spacer" presStyleCnt="0"/>
      <dgm:spPr bwMode="auto"/>
    </dgm:pt>
    <dgm:pt modelId="{EB435130-E7D0-4B66-9931-5EE9718DBC84}" type="pres">
      <dgm:prSet presAssocID="{7CF8801B-37CB-4D4B-8E8C-7E4DFFAF185B}" presName="parentText" presStyleLbl="node1" presStyleIdx="4" presStyleCnt="6">
        <dgm:presLayoutVars>
          <dgm:chMax val="0"/>
          <dgm:bulletEnabled val="1"/>
        </dgm:presLayoutVars>
      </dgm:prSet>
      <dgm:spPr bwMode="auto"/>
    </dgm:pt>
    <dgm:pt modelId="{A42B187A-4ABA-4C07-9D09-E88441FA4D61}" type="pres">
      <dgm:prSet presAssocID="{25FD0005-6547-47D1-8255-EF089A41CD64}" presName="spacer" presStyleCnt="0"/>
      <dgm:spPr bwMode="auto"/>
    </dgm:pt>
    <dgm:pt modelId="{6069B202-C512-4649-A4BD-5A8727166EFF}" type="pres">
      <dgm:prSet presAssocID="{32A8FF6A-BD61-4492-982D-A1061646FC7A}" presName="parentText" presStyleLbl="node1" presStyleIdx="5" presStyleCnt="6">
        <dgm:presLayoutVars>
          <dgm:chMax val="0"/>
          <dgm:bulletEnabled val="1"/>
        </dgm:presLayoutVars>
      </dgm:prSet>
      <dgm:spPr bwMode="auto"/>
    </dgm:pt>
  </dgm:ptLst>
  <dgm:cxnLst>
    <dgm:cxn modelId="{7EB61B10-A9AC-4E37-8DCA-C37C11720CB9}" srcId="{7DCCBFAA-C5A6-4914-A15B-7A51ABAF5BFA}" destId="{6B5E08B9-0893-456E-B459-8EE73BE2BD8C}" srcOrd="1" destOrd="0" parTransId="{EA2361E1-A4C7-4855-8F3E-797FBAFF6F50}" sibTransId="{2E7E181B-802D-430D-A708-2EDCA7D37A2D}"/>
    <dgm:cxn modelId="{FB373C1D-89DB-47DC-8568-2F61A93140AB}" type="presOf" srcId="{7CF8801B-37CB-4D4B-8E8C-7E4DFFAF185B}" destId="{EB435130-E7D0-4B66-9931-5EE9718DBC84}" srcOrd="0" destOrd="0" presId="urn:microsoft.com/office/officeart/2005/8/layout/vList2"/>
    <dgm:cxn modelId="{69ACE93D-3B63-42EB-B9E5-AD2E928EF1D4}" srcId="{7DCCBFAA-C5A6-4914-A15B-7A51ABAF5BFA}" destId="{5E8DF9ED-A254-4C55-9D1D-3E9922274031}" srcOrd="0" destOrd="0" parTransId="{1FB28A09-ED02-44C0-8CAF-A40F1C683C84}" sibTransId="{1A42786A-B035-4FFF-BD5B-401821CC6696}"/>
    <dgm:cxn modelId="{E7B0137D-61B5-404B-A719-D5A7FB73A9EB}" type="presOf" srcId="{5E8DF9ED-A254-4C55-9D1D-3E9922274031}" destId="{1EF13F4E-D334-4694-A41D-174D41C875FA}" srcOrd="0" destOrd="0" presId="urn:microsoft.com/office/officeart/2005/8/layout/vList2"/>
    <dgm:cxn modelId="{5C82C47D-E002-4A22-93B1-C1EF6DE25F20}" srcId="{7DCCBFAA-C5A6-4914-A15B-7A51ABAF5BFA}" destId="{32A8FF6A-BD61-4492-982D-A1061646FC7A}" srcOrd="5" destOrd="0" parTransId="{3DA70C8A-6597-4C19-A3F2-B57717CF5161}" sibTransId="{8B2DDE91-1582-46A8-8A7A-7A827CA9B4A1}"/>
    <dgm:cxn modelId="{16DBED7D-B66D-4DAA-96C2-98EF549F4D6D}" srcId="{7DCCBFAA-C5A6-4914-A15B-7A51ABAF5BFA}" destId="{C595622C-B82F-47B9-AEB8-A993860FC421}" srcOrd="2" destOrd="0" parTransId="{3E131B77-D22B-434E-BF6F-ECE61A4BFE38}" sibTransId="{3E8EDF05-BB7C-4B3D-B3F6-6CA8E8E822F2}"/>
    <dgm:cxn modelId="{A577887E-81C9-4ADA-A60D-7F7854D3E486}" type="presOf" srcId="{C595622C-B82F-47B9-AEB8-A993860FC421}" destId="{3D153F2A-86D6-4561-A7A2-C265CAAD9B99}" srcOrd="0" destOrd="0" presId="urn:microsoft.com/office/officeart/2005/8/layout/vList2"/>
    <dgm:cxn modelId="{7B8EBC81-0EEB-48A9-94DA-F95594B8226C}" srcId="{7DCCBFAA-C5A6-4914-A15B-7A51ABAF5BFA}" destId="{7CF8801B-37CB-4D4B-8E8C-7E4DFFAF185B}" srcOrd="4" destOrd="0" parTransId="{D4DCA42F-1493-4ED7-BF1C-64917CD289D8}" sibTransId="{25FD0005-6547-47D1-8255-EF089A41CD64}"/>
    <dgm:cxn modelId="{973176A2-BA0C-4124-88F2-8496F86BE7AC}" type="presOf" srcId="{6B5E08B9-0893-456E-B459-8EE73BE2BD8C}" destId="{6356E7D4-3B18-47B2-9714-D3F0B793BC93}" srcOrd="0" destOrd="0" presId="urn:microsoft.com/office/officeart/2005/8/layout/vList2"/>
    <dgm:cxn modelId="{1581F7C1-ACD0-4BC2-8098-F59E5088B281}" srcId="{7DCCBFAA-C5A6-4914-A15B-7A51ABAF5BFA}" destId="{AD956EC1-6D4C-488C-9DEC-F09945993720}" srcOrd="3" destOrd="0" parTransId="{241102ED-85A7-4EDF-BAD6-44293FB5CA36}" sibTransId="{F10A06B3-9AC5-4209-B7C9-91378AAA8339}"/>
    <dgm:cxn modelId="{3510C2D1-5415-40D4-AECE-B708B1483947}" type="presOf" srcId="{AD956EC1-6D4C-488C-9DEC-F09945993720}" destId="{14EBFF18-5CD2-47BD-9A74-347E7C218BE5}" srcOrd="0" destOrd="0" presId="urn:microsoft.com/office/officeart/2005/8/layout/vList2"/>
    <dgm:cxn modelId="{73FB9AD6-BAA1-4D45-8D93-174488A21856}" type="presOf" srcId="{32A8FF6A-BD61-4492-982D-A1061646FC7A}" destId="{6069B202-C512-4649-A4BD-5A8727166EFF}" srcOrd="0" destOrd="0" presId="urn:microsoft.com/office/officeart/2005/8/layout/vList2"/>
    <dgm:cxn modelId="{1484DAD8-0E54-4E73-A324-F00D45D45F85}" type="presOf" srcId="{7DCCBFAA-C5A6-4914-A15B-7A51ABAF5BFA}" destId="{34BED782-7F79-44EA-B556-DB15DA36D68B}" srcOrd="0" destOrd="0" presId="urn:microsoft.com/office/officeart/2005/8/layout/vList2"/>
    <dgm:cxn modelId="{13ED530E-F12B-4FBA-8B2A-9E5C65DD313E}" type="presParOf" srcId="{34BED782-7F79-44EA-B556-DB15DA36D68B}" destId="{1EF13F4E-D334-4694-A41D-174D41C875FA}" srcOrd="0" destOrd="0" presId="urn:microsoft.com/office/officeart/2005/8/layout/vList2"/>
    <dgm:cxn modelId="{15D95796-1164-4C25-BC65-3A44F481F69D}" type="presParOf" srcId="{34BED782-7F79-44EA-B556-DB15DA36D68B}" destId="{A1AB6898-3D2F-4D15-94F7-B6357CF2F490}" srcOrd="1" destOrd="0" presId="urn:microsoft.com/office/officeart/2005/8/layout/vList2"/>
    <dgm:cxn modelId="{8289BC55-2F1C-44F0-8EE4-5D7DC97A9317}" type="presParOf" srcId="{34BED782-7F79-44EA-B556-DB15DA36D68B}" destId="{6356E7D4-3B18-47B2-9714-D3F0B793BC93}" srcOrd="2" destOrd="0" presId="urn:microsoft.com/office/officeart/2005/8/layout/vList2"/>
    <dgm:cxn modelId="{C2CC673F-1C26-4A54-813B-FF56B1124868}" type="presParOf" srcId="{34BED782-7F79-44EA-B556-DB15DA36D68B}" destId="{4D2DAF35-04DF-468F-9EC2-4AF85650BA9E}" srcOrd="3" destOrd="0" presId="urn:microsoft.com/office/officeart/2005/8/layout/vList2"/>
    <dgm:cxn modelId="{B6385740-2D98-4767-AAFA-54B0C8738C32}" type="presParOf" srcId="{34BED782-7F79-44EA-B556-DB15DA36D68B}" destId="{3D153F2A-86D6-4561-A7A2-C265CAAD9B99}" srcOrd="4" destOrd="0" presId="urn:microsoft.com/office/officeart/2005/8/layout/vList2"/>
    <dgm:cxn modelId="{CD458977-61D5-4928-B734-59A2714A2A1D}" type="presParOf" srcId="{34BED782-7F79-44EA-B556-DB15DA36D68B}" destId="{AB97CEE8-A178-4677-AD2B-49A212CC5C4A}" srcOrd="5" destOrd="0" presId="urn:microsoft.com/office/officeart/2005/8/layout/vList2"/>
    <dgm:cxn modelId="{1AACAB5C-1B02-4FDE-B85A-B63C5A90F60A}" type="presParOf" srcId="{34BED782-7F79-44EA-B556-DB15DA36D68B}" destId="{14EBFF18-5CD2-47BD-9A74-347E7C218BE5}" srcOrd="6" destOrd="0" presId="urn:microsoft.com/office/officeart/2005/8/layout/vList2"/>
    <dgm:cxn modelId="{A8485C56-71A5-4B07-A717-A1778DC74F09}" type="presParOf" srcId="{34BED782-7F79-44EA-B556-DB15DA36D68B}" destId="{848AC727-3973-474A-AAFE-D45F850473E9}" srcOrd="7" destOrd="0" presId="urn:microsoft.com/office/officeart/2005/8/layout/vList2"/>
    <dgm:cxn modelId="{184E9499-4BEF-46EF-BB24-8E2C7548E04A}" type="presParOf" srcId="{34BED782-7F79-44EA-B556-DB15DA36D68B}" destId="{EB435130-E7D0-4B66-9931-5EE9718DBC84}" srcOrd="8" destOrd="0" presId="urn:microsoft.com/office/officeart/2005/8/layout/vList2"/>
    <dgm:cxn modelId="{FEB2ED04-4299-420F-AC1B-B0B1A310BC4D}" type="presParOf" srcId="{34BED782-7F79-44EA-B556-DB15DA36D68B}" destId="{A42B187A-4ABA-4C07-9D09-E88441FA4D61}" srcOrd="9" destOrd="0" presId="urn:microsoft.com/office/officeart/2005/8/layout/vList2"/>
    <dgm:cxn modelId="{7F534BC1-F37F-440A-AA08-4760637E45BB}" type="presParOf" srcId="{34BED782-7F79-44EA-B556-DB15DA36D68B}" destId="{6069B202-C512-4649-A4BD-5A8727166EFF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273F2729-4793-4A0D-BD7E-00D91FC79F7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 bwMode="auto"/>
      <dgm:t>
        <a:bodyPr/>
        <a:lstStyle/>
        <a:p>
          <a:pPr>
            <a:defRPr/>
          </a:pPr>
          <a:endParaRPr lang="en-US"/>
        </a:p>
      </dgm:t>
    </dgm:pt>
    <dgm:pt modelId="{5857DC43-B69E-4AE0-9EF7-F73E73ED445D}">
      <dgm:prSet phldrT="[Text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577848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b="1">
              <a:solidFill>
                <a:schemeClr val="tx1"/>
              </a:solidFill>
            </a:rPr>
            <a:t>-</a:t>
          </a:r>
          <a:r>
            <a:rPr lang="ru-RU" b="1">
              <a:solidFill>
                <a:schemeClr val="tx1"/>
              </a:solidFill>
            </a:rPr>
            <a:t> Его внутренняя политика была направлена на усиление центральной власти. Фактически главным органом управления стала императорская канцелярия. </a:t>
          </a:r>
          <a:endParaRPr b="1">
            <a:solidFill>
              <a:schemeClr val="tx1"/>
            </a:solidFill>
          </a:endParaRPr>
        </a:p>
      </dgm:t>
    </dgm:pt>
    <dgm:pt modelId="{C7B06D3D-382B-4491-8DCA-2B27314175AB}" type="parTrans" cxnId="{45E5A5DD-CF1C-40EF-ADDA-429C40D4A3B7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1EA2B07C-656A-488C-8D41-25AE2C75BD1C}" type="sibTrans" cxnId="{45E5A5DD-CF1C-40EF-ADDA-429C40D4A3B7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55DD3366-9904-4D77-941A-4C65D0E72742}">
      <dgm:prSet phldrT="[Text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577848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>
              <a:solidFill>
                <a:schemeClr val="tx1"/>
              </a:solidFill>
            </a:rPr>
            <a:t>- </a:t>
          </a:r>
          <a:r>
            <a:rPr lang="ru-RU" b="1">
              <a:solidFill>
                <a:schemeClr val="tx1"/>
              </a:solidFill>
            </a:rPr>
            <a:t>В стране были ужесточены законы, цензура, урезаны свободы университетов, велась борьба с инакомыслием.</a:t>
          </a:r>
          <a:endParaRPr b="1">
            <a:solidFill>
              <a:schemeClr val="tx1"/>
            </a:solidFill>
          </a:endParaRPr>
        </a:p>
      </dgm:t>
    </dgm:pt>
    <dgm:pt modelId="{06658DA2-85A1-4F0C-A170-C182C44BDEF5}" type="parTrans" cxnId="{27DAF818-1E32-46FF-9A7E-2586702F657F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5AF97611-A44E-4621-82CA-100B427181F6}" type="sibTrans" cxnId="{27DAF818-1E32-46FF-9A7E-2586702F657F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0B8EB573-5A30-4758-9DE6-6013C88E49D6}">
      <dgm:prSet phldrT="[Text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577848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-</a:t>
          </a:r>
          <a:r>
            <a:rPr lang="ru-RU" b="1">
              <a:solidFill>
                <a:schemeClr val="tx1"/>
              </a:solidFill>
            </a:rPr>
            <a:t> В 1837 г. первая железная дорога соединила Петербург и Царское Село. </a:t>
          </a:r>
          <a:endParaRPr b="1">
            <a:solidFill>
              <a:schemeClr val="tx1"/>
            </a:solidFill>
          </a:endParaRPr>
        </a:p>
      </dgm:t>
    </dgm:pt>
    <dgm:pt modelId="{79ECEA98-402E-486C-A8A9-488F25A1D1DB}" type="parTrans" cxnId="{526B11A8-8AA7-425F-B466-1D1E25D77460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312B504B-4C1E-4023-AB48-7C77E777E5C0}" type="sibTrans" cxnId="{526B11A8-8AA7-425F-B466-1D1E25D77460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C00CB576-69B0-4C9F-AF72-3055F8E7D4C8}">
      <dgm:prSet phldrT="[Text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577848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- </a:t>
          </a:r>
          <a:r>
            <a:rPr lang="ru-RU" b="1">
              <a:solidFill>
                <a:schemeClr val="tx1"/>
              </a:solidFill>
            </a:rPr>
            <a:t>Мануфактуры стали переходить к использованию машин. Возникновение предприятий свидетельствовало о том, что в России началась промышленная революция</a:t>
          </a:r>
          <a:endParaRPr b="1">
            <a:solidFill>
              <a:schemeClr val="tx1"/>
            </a:solidFill>
          </a:endParaRPr>
        </a:p>
      </dgm:t>
    </dgm:pt>
    <dgm:pt modelId="{364CE7A8-263F-48AD-9CB8-AFBCA35C0110}" type="parTrans" cxnId="{45051E8D-7512-4011-B118-049BA52F21DD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D9CFCE1F-373A-4BAD-99E6-04B3C570FCA7}" type="sibTrans" cxnId="{45051E8D-7512-4011-B118-049BA52F21DD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EE7CC744-58D2-4949-B4C2-7B9C319BFC09}" type="pres">
      <dgm:prSet presAssocID="{273F2729-4793-4A0D-BD7E-00D91FC79F77}" presName="linear" presStyleCnt="0">
        <dgm:presLayoutVars>
          <dgm:animLvl val="lvl"/>
          <dgm:resizeHandles val="exact"/>
        </dgm:presLayoutVars>
      </dgm:prSet>
      <dgm:spPr bwMode="auto"/>
    </dgm:pt>
    <dgm:pt modelId="{D9EA4F1D-954A-40D6-97D0-B3EEC2CA0EEE}" type="pres">
      <dgm:prSet presAssocID="{5857DC43-B69E-4AE0-9EF7-F73E73ED445D}" presName="parentText" presStyleLbl="node1" presStyleIdx="0" presStyleCnt="4">
        <dgm:presLayoutVars>
          <dgm:chMax val="0"/>
          <dgm:bulletEnabled val="1"/>
        </dgm:presLayoutVars>
      </dgm:prSet>
      <dgm:spPr bwMode="auto"/>
    </dgm:pt>
    <dgm:pt modelId="{202D4B50-EEAE-4692-A42E-77C31A75A591}" type="pres">
      <dgm:prSet presAssocID="{1EA2B07C-656A-488C-8D41-25AE2C75BD1C}" presName="spacer" presStyleCnt="0"/>
      <dgm:spPr bwMode="auto"/>
    </dgm:pt>
    <dgm:pt modelId="{9FD145D8-6979-458E-84D7-9FC8E028819B}" type="pres">
      <dgm:prSet presAssocID="{55DD3366-9904-4D77-941A-4C65D0E72742}" presName="parentText" presStyleLbl="node1" presStyleIdx="1" presStyleCnt="4">
        <dgm:presLayoutVars>
          <dgm:chMax val="0"/>
          <dgm:bulletEnabled val="1"/>
        </dgm:presLayoutVars>
      </dgm:prSet>
      <dgm:spPr bwMode="auto"/>
    </dgm:pt>
    <dgm:pt modelId="{379C21A5-15DF-4E23-9C4F-6F793B8B779A}" type="pres">
      <dgm:prSet presAssocID="{5AF97611-A44E-4621-82CA-100B427181F6}" presName="spacer" presStyleCnt="0"/>
      <dgm:spPr bwMode="auto"/>
    </dgm:pt>
    <dgm:pt modelId="{4CD5F879-4C04-442C-8065-99EF5C6C799F}" type="pres">
      <dgm:prSet custLinFactY="7281" presAssocID="{0B8EB573-5A30-4758-9DE6-6013C88E49D6}" presName="parentText" presStyleLbl="node1" presStyleIdx="2" presStyleCnt="4">
        <dgm:presLayoutVars>
          <dgm:chMax val="0"/>
          <dgm:bulletEnabled val="1"/>
        </dgm:presLayoutVars>
      </dgm:prSet>
      <dgm:spPr bwMode="auto"/>
    </dgm:pt>
    <dgm:pt modelId="{8AFE9314-FD36-45BF-944C-45DB42DD3D1B}" type="pres">
      <dgm:prSet presAssocID="{312B504B-4C1E-4023-AB48-7C77E777E5C0}" presName="spacer" presStyleCnt="0"/>
      <dgm:spPr bwMode="auto"/>
    </dgm:pt>
    <dgm:pt modelId="{ACE61866-4784-48D3-B7C6-E2F4E150AF81}" type="pres">
      <dgm:prSet presAssocID="{C00CB576-69B0-4C9F-AF72-3055F8E7D4C8}" presName="parentText" presStyleLbl="node1" presStyleIdx="3" presStyleCnt="4">
        <dgm:presLayoutVars>
          <dgm:chMax val="0"/>
          <dgm:bulletEnabled val="1"/>
        </dgm:presLayoutVars>
      </dgm:prSet>
      <dgm:spPr bwMode="auto"/>
    </dgm:pt>
  </dgm:ptLst>
  <dgm:cxnLst>
    <dgm:cxn modelId="{E755D704-A1CF-4DF2-B27F-C041F9323EBB}" type="presOf" srcId="{5857DC43-B69E-4AE0-9EF7-F73E73ED445D}" destId="{D9EA4F1D-954A-40D6-97D0-B3EEC2CA0EEE}" srcOrd="0" destOrd="0" presId="urn:microsoft.com/office/officeart/2005/8/layout/vList2"/>
    <dgm:cxn modelId="{27DAF818-1E32-46FF-9A7E-2586702F657F}" srcId="{273F2729-4793-4A0D-BD7E-00D91FC79F77}" destId="{55DD3366-9904-4D77-941A-4C65D0E72742}" srcOrd="1" destOrd="0" parTransId="{06658DA2-85A1-4F0C-A170-C182C44BDEF5}" sibTransId="{5AF97611-A44E-4621-82CA-100B427181F6}"/>
    <dgm:cxn modelId="{94A70C24-3487-4CDF-A550-13DA9955688D}" type="presOf" srcId="{0B8EB573-5A30-4758-9DE6-6013C88E49D6}" destId="{4CD5F879-4C04-442C-8065-99EF5C6C799F}" srcOrd="0" destOrd="0" presId="urn:microsoft.com/office/officeart/2005/8/layout/vList2"/>
    <dgm:cxn modelId="{45051E8D-7512-4011-B118-049BA52F21DD}" srcId="{273F2729-4793-4A0D-BD7E-00D91FC79F77}" destId="{C00CB576-69B0-4C9F-AF72-3055F8E7D4C8}" srcOrd="3" destOrd="0" parTransId="{364CE7A8-263F-48AD-9CB8-AFBCA35C0110}" sibTransId="{D9CFCE1F-373A-4BAD-99E6-04B3C570FCA7}"/>
    <dgm:cxn modelId="{526B11A8-8AA7-425F-B466-1D1E25D77460}" srcId="{273F2729-4793-4A0D-BD7E-00D91FC79F77}" destId="{0B8EB573-5A30-4758-9DE6-6013C88E49D6}" srcOrd="2" destOrd="0" parTransId="{79ECEA98-402E-486C-A8A9-488F25A1D1DB}" sibTransId="{312B504B-4C1E-4023-AB48-7C77E777E5C0}"/>
    <dgm:cxn modelId="{73A81AD0-6B76-495F-A519-C9278EA98B51}" type="presOf" srcId="{C00CB576-69B0-4C9F-AF72-3055F8E7D4C8}" destId="{ACE61866-4784-48D3-B7C6-E2F4E150AF81}" srcOrd="0" destOrd="0" presId="urn:microsoft.com/office/officeart/2005/8/layout/vList2"/>
    <dgm:cxn modelId="{D4D5E8D8-A7BD-4F4E-B9E2-B95AE609D6F1}" type="presOf" srcId="{273F2729-4793-4A0D-BD7E-00D91FC79F77}" destId="{EE7CC744-58D2-4949-B4C2-7B9C319BFC09}" srcOrd="0" destOrd="0" presId="urn:microsoft.com/office/officeart/2005/8/layout/vList2"/>
    <dgm:cxn modelId="{45E5A5DD-CF1C-40EF-ADDA-429C40D4A3B7}" srcId="{273F2729-4793-4A0D-BD7E-00D91FC79F77}" destId="{5857DC43-B69E-4AE0-9EF7-F73E73ED445D}" srcOrd="0" destOrd="0" parTransId="{C7B06D3D-382B-4491-8DCA-2B27314175AB}" sibTransId="{1EA2B07C-656A-488C-8D41-25AE2C75BD1C}"/>
    <dgm:cxn modelId="{61D80ADF-E74A-4E45-8E82-43F50E5765E7}" type="presOf" srcId="{55DD3366-9904-4D77-941A-4C65D0E72742}" destId="{9FD145D8-6979-458E-84D7-9FC8E028819B}" srcOrd="0" destOrd="0" presId="urn:microsoft.com/office/officeart/2005/8/layout/vList2"/>
    <dgm:cxn modelId="{95051A39-2021-4603-A0EC-73609E37DD35}" type="presParOf" srcId="{EE7CC744-58D2-4949-B4C2-7B9C319BFC09}" destId="{D9EA4F1D-954A-40D6-97D0-B3EEC2CA0EEE}" srcOrd="0" destOrd="0" presId="urn:microsoft.com/office/officeart/2005/8/layout/vList2"/>
    <dgm:cxn modelId="{AD5E7AAD-2176-4940-8DCA-11E04CE05873}" type="presParOf" srcId="{EE7CC744-58D2-4949-B4C2-7B9C319BFC09}" destId="{202D4B50-EEAE-4692-A42E-77C31A75A591}" srcOrd="1" destOrd="0" presId="urn:microsoft.com/office/officeart/2005/8/layout/vList2"/>
    <dgm:cxn modelId="{C9966230-65A7-46FC-B2CC-D43DC786DED2}" type="presParOf" srcId="{EE7CC744-58D2-4949-B4C2-7B9C319BFC09}" destId="{9FD145D8-6979-458E-84D7-9FC8E028819B}" srcOrd="2" destOrd="0" presId="urn:microsoft.com/office/officeart/2005/8/layout/vList2"/>
    <dgm:cxn modelId="{CE79E94F-8E59-454C-B6D9-041CA1E5EEA6}" type="presParOf" srcId="{EE7CC744-58D2-4949-B4C2-7B9C319BFC09}" destId="{379C21A5-15DF-4E23-9C4F-6F793B8B779A}" srcOrd="3" destOrd="0" presId="urn:microsoft.com/office/officeart/2005/8/layout/vList2"/>
    <dgm:cxn modelId="{AA90616F-9E02-40DE-9672-BBF6133EA70D}" type="presParOf" srcId="{EE7CC744-58D2-4949-B4C2-7B9C319BFC09}" destId="{4CD5F879-4C04-442C-8065-99EF5C6C799F}" srcOrd="4" destOrd="0" presId="urn:microsoft.com/office/officeart/2005/8/layout/vList2"/>
    <dgm:cxn modelId="{76251037-DE87-445C-BB12-F9C77F1881BD}" type="presParOf" srcId="{EE7CC744-58D2-4949-B4C2-7B9C319BFC09}" destId="{8AFE9314-FD36-45BF-944C-45DB42DD3D1B}" srcOrd="5" destOrd="0" presId="urn:microsoft.com/office/officeart/2005/8/layout/vList2"/>
    <dgm:cxn modelId="{6FC247F2-AF66-4560-B1C5-C877C2685E40}" type="presParOf" srcId="{EE7CC744-58D2-4949-B4C2-7B9C319BFC09}" destId="{ACE61866-4784-48D3-B7C6-E2F4E150AF8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C3C44FF3-C2A9-43DA-9D2E-CA9E5DE59A5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 bwMode="auto"/>
      <dgm:t>
        <a:bodyPr/>
        <a:lstStyle/>
        <a:p>
          <a:pPr>
            <a:defRPr/>
          </a:pPr>
          <a:endParaRPr lang="en-US"/>
        </a:p>
      </dgm:t>
    </dgm:pt>
    <dgm:pt modelId="{33C91079-DC7E-4C91-B73D-7005C64664D8}">
      <dgm:prSet phldrT="[Text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5778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b="1">
              <a:solidFill>
                <a:schemeClr val="tx1"/>
              </a:solidFill>
            </a:rPr>
            <a:t>- Славянофилы идеализировали коллективистские традиции российского общества, выступали против европейских образцов общественно-государственного управления. Но в то же время они не отрицали научно-технические достижения и блага западноевропейской цивилизации</a:t>
          </a:r>
          <a:endParaRPr b="1">
            <a:solidFill>
              <a:schemeClr val="tx1"/>
            </a:solidFill>
          </a:endParaRPr>
        </a:p>
      </dgm:t>
    </dgm:pt>
    <dgm:pt modelId="{2ACE7147-9554-4B0C-925A-895D37AA09CD}" type="parTrans" cxnId="{D1F96B1B-D042-4380-9B45-50AE7FFE387B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5D80C0C3-60E0-438F-BA42-93EFC826710D}" type="sibTrans" cxnId="{D1F96B1B-D042-4380-9B45-50AE7FFE387B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CB367EF1-D953-4EFF-BD52-E455616D12E2}">
      <dgm:prSet phldrT="[Text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5778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b="1">
              <a:solidFill>
                <a:schemeClr val="tx1"/>
              </a:solidFill>
            </a:rPr>
            <a:t>- Западники идеализировали западную модель государственного и общественного устройства, не меньше славянофилов подвергали критике существовавшие в стране порядки. Однако и те и другие считали, что источником реформ может быть только самодержавие, и потому в целом поддерживали его.</a:t>
          </a:r>
          <a:endParaRPr b="1">
            <a:solidFill>
              <a:schemeClr val="tx1"/>
            </a:solidFill>
          </a:endParaRPr>
        </a:p>
      </dgm:t>
    </dgm:pt>
    <dgm:pt modelId="{4E4E1400-7AB2-43CF-BE8C-5F579FD3CCB3}" type="parTrans" cxnId="{F9E0E591-D734-49A1-98CB-869E861BA7BE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B93E97A5-B628-4DE2-8B4B-193E6E1F550A}" type="sibTrans" cxnId="{F9E0E591-D734-49A1-98CB-869E861BA7BE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F7B4FF48-49D9-4272-833A-25E699CD2F19}" type="pres">
      <dgm:prSet presAssocID="{C3C44FF3-C2A9-43DA-9D2E-CA9E5DE59A53}" presName="linear" presStyleCnt="0">
        <dgm:presLayoutVars>
          <dgm:animLvl val="lvl"/>
          <dgm:resizeHandles val="exact"/>
        </dgm:presLayoutVars>
      </dgm:prSet>
      <dgm:spPr bwMode="auto"/>
    </dgm:pt>
    <dgm:pt modelId="{6F18E299-8ABE-4BF6-8350-24C4E1079643}" type="pres">
      <dgm:prSet presAssocID="{33C91079-DC7E-4C91-B73D-7005C64664D8}" presName="parentText" presStyleLbl="node1" presStyleIdx="0" presStyleCnt="2">
        <dgm:presLayoutVars>
          <dgm:chMax val="0"/>
          <dgm:bulletEnabled val="1"/>
        </dgm:presLayoutVars>
      </dgm:prSet>
      <dgm:spPr bwMode="auto"/>
    </dgm:pt>
    <dgm:pt modelId="{ACF01209-C700-4812-92B3-8E777C8E10CD}" type="pres">
      <dgm:prSet presAssocID="{5D80C0C3-60E0-438F-BA42-93EFC826710D}" presName="spacer" presStyleCnt="0"/>
      <dgm:spPr bwMode="auto"/>
    </dgm:pt>
    <dgm:pt modelId="{2B221C6B-A3FD-4AEB-BC92-A1FB3E8024FC}" type="pres">
      <dgm:prSet presAssocID="{CB367EF1-D953-4EFF-BD52-E455616D12E2}" presName="parentText" presStyleLbl="node1" presStyleIdx="1" presStyleCnt="2">
        <dgm:presLayoutVars>
          <dgm:chMax val="0"/>
          <dgm:bulletEnabled val="1"/>
        </dgm:presLayoutVars>
      </dgm:prSet>
      <dgm:spPr bwMode="auto"/>
    </dgm:pt>
  </dgm:ptLst>
  <dgm:cxnLst>
    <dgm:cxn modelId="{D1F96B1B-D042-4380-9B45-50AE7FFE387B}" srcId="{C3C44FF3-C2A9-43DA-9D2E-CA9E5DE59A53}" destId="{33C91079-DC7E-4C91-B73D-7005C64664D8}" srcOrd="0" destOrd="0" parTransId="{2ACE7147-9554-4B0C-925A-895D37AA09CD}" sibTransId="{5D80C0C3-60E0-438F-BA42-93EFC826710D}"/>
    <dgm:cxn modelId="{51BF6D1E-9574-44E6-B913-FCD7E908F3B9}" type="presOf" srcId="{33C91079-DC7E-4C91-B73D-7005C64664D8}" destId="{6F18E299-8ABE-4BF6-8350-24C4E1079643}" srcOrd="0" destOrd="0" presId="urn:microsoft.com/office/officeart/2005/8/layout/vList2"/>
    <dgm:cxn modelId="{F9E0E591-D734-49A1-98CB-869E861BA7BE}" srcId="{C3C44FF3-C2A9-43DA-9D2E-CA9E5DE59A53}" destId="{CB367EF1-D953-4EFF-BD52-E455616D12E2}" srcOrd="1" destOrd="0" parTransId="{4E4E1400-7AB2-43CF-BE8C-5F579FD3CCB3}" sibTransId="{B93E97A5-B628-4DE2-8B4B-193E6E1F550A}"/>
    <dgm:cxn modelId="{7A6028E4-8247-454B-B2A3-1DA7AEC206B5}" type="presOf" srcId="{C3C44FF3-C2A9-43DA-9D2E-CA9E5DE59A53}" destId="{F7B4FF48-49D9-4272-833A-25E699CD2F19}" srcOrd="0" destOrd="0" presId="urn:microsoft.com/office/officeart/2005/8/layout/vList2"/>
    <dgm:cxn modelId="{1F33ABFB-C488-45E5-AD50-A229F4D9B50A}" type="presOf" srcId="{CB367EF1-D953-4EFF-BD52-E455616D12E2}" destId="{2B221C6B-A3FD-4AEB-BC92-A1FB3E8024FC}" srcOrd="0" destOrd="0" presId="urn:microsoft.com/office/officeart/2005/8/layout/vList2"/>
    <dgm:cxn modelId="{76F3A384-ED8E-433B-9284-ED95D25F34A4}" type="presParOf" srcId="{F7B4FF48-49D9-4272-833A-25E699CD2F19}" destId="{6F18E299-8ABE-4BF6-8350-24C4E1079643}" srcOrd="0" destOrd="0" presId="urn:microsoft.com/office/officeart/2005/8/layout/vList2"/>
    <dgm:cxn modelId="{9FB3D0F3-93AD-4792-8869-0BA432FDAF21}" type="presParOf" srcId="{F7B4FF48-49D9-4272-833A-25E699CD2F19}" destId="{ACF01209-C700-4812-92B3-8E777C8E10CD}" srcOrd="1" destOrd="0" presId="urn:microsoft.com/office/officeart/2005/8/layout/vList2"/>
    <dgm:cxn modelId="{828F6EF5-ADCC-46D8-B424-4500A7AD93EA}" type="presParOf" srcId="{F7B4FF48-49D9-4272-833A-25E699CD2F19}" destId="{2B221C6B-A3FD-4AEB-BC92-A1FB3E8024FC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7712BAA2-D2C0-4A43-86A9-982BDF3DEF25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 bwMode="auto"/>
      <dgm:t>
        <a:bodyPr/>
        <a:lstStyle/>
        <a:p>
          <a:pPr>
            <a:defRPr/>
          </a:pPr>
          <a:endParaRPr lang="en-US"/>
        </a:p>
      </dgm:t>
    </dgm:pt>
    <dgm:pt modelId="{F8A1C90A-C460-476C-8DAA-30A6C8AF3FBF}">
      <dgm:prSet phldrT="[Text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6222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en-US" b="1">
              <a:solidFill>
                <a:schemeClr val="tx1"/>
              </a:solidFill>
            </a:rPr>
            <a:t>- </a:t>
          </a:r>
          <a:r>
            <a:rPr lang="ru-RU" b="1">
              <a:solidFill>
                <a:schemeClr val="tx1"/>
              </a:solidFill>
            </a:rPr>
            <a:t>Была усилена политическая цензура, произведены аресты многих противников царского режима</a:t>
          </a:r>
          <a:endParaRPr b="1">
            <a:solidFill>
              <a:schemeClr val="tx1"/>
            </a:solidFill>
          </a:endParaRPr>
        </a:p>
      </dgm:t>
    </dgm:pt>
    <dgm:pt modelId="{B5ED81BC-D8FD-41B2-B63D-4965235FC30B}" type="parTrans" cxnId="{00F40429-5166-4EE2-A965-8956ABE60F73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9AECBD69-4E9C-405D-943C-0E754CD7A1DB}" type="sibTrans" cxnId="{00F40429-5166-4EE2-A965-8956ABE60F73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815683DC-1904-4DB6-89C9-AA5F82B16401}">
      <dgm:prSet phldrT="[Text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6222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b="1">
              <a:solidFill>
                <a:schemeClr val="tx1"/>
              </a:solidFill>
            </a:rPr>
            <a:t>- Были отменены (ограничены)многие реформы Александра </a:t>
          </a:r>
          <a:r>
            <a:rPr lang="en-US" b="1">
              <a:solidFill>
                <a:schemeClr val="tx1"/>
              </a:solidFill>
            </a:rPr>
            <a:t>II</a:t>
          </a:r>
          <a:endParaRPr b="1">
            <a:solidFill>
              <a:schemeClr val="tx1"/>
            </a:solidFill>
          </a:endParaRPr>
        </a:p>
      </dgm:t>
    </dgm:pt>
    <dgm:pt modelId="{16CD8142-F19E-4BC1-8893-88BCAFBF6036}" type="parTrans" cxnId="{3EC21129-545B-4D74-8823-D22882BA90AA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B2155B81-BFFE-4F4A-9404-98EB29FF235D}" type="sibTrans" cxnId="{3EC21129-545B-4D74-8823-D22882BA90AA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56D24309-D18B-4D1B-A6B3-2131DF1F9C95}">
      <dgm:prSet phldrT="[Text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6222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b="1">
              <a:solidFill>
                <a:schemeClr val="tx1"/>
              </a:solidFill>
            </a:rPr>
            <a:t>- За внешнеполитическое спокойствие при его правлении получил прозвание Миротворец: в годы его царствования Россия не вела ни одной войны</a:t>
          </a:r>
          <a:endParaRPr b="1">
            <a:solidFill>
              <a:schemeClr val="tx1"/>
            </a:solidFill>
          </a:endParaRPr>
        </a:p>
      </dgm:t>
    </dgm:pt>
    <dgm:pt modelId="{A66BE3D2-2F18-4099-B4E5-C5BB4592979A}" type="parTrans" cxnId="{BB764FD3-0EE4-4E40-B317-D671B0494AB8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517CE804-4CF8-4385-A800-18A8C0423E6A}" type="sibTrans" cxnId="{BB764FD3-0EE4-4E40-B317-D671B0494AB8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CE60206D-1C6D-4FB9-93D7-97D30F75EEA0}">
      <dgm:prSet phldrT="[Text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6222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b="1">
              <a:solidFill>
                <a:schemeClr val="tx1"/>
              </a:solidFill>
            </a:rPr>
            <a:t>- происходил постепенный экономический рост</a:t>
          </a:r>
          <a:endParaRPr b="1">
            <a:solidFill>
              <a:schemeClr val="tx1"/>
            </a:solidFill>
          </a:endParaRPr>
        </a:p>
      </dgm:t>
    </dgm:pt>
    <dgm:pt modelId="{EF2C04F1-974B-44B9-B811-D33360864653}" type="parTrans" cxnId="{34EC2250-1705-41F2-8455-05AD6E013A70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D0FD105F-3D14-43A2-A2B7-77856F914570}" type="sibTrans" cxnId="{34EC2250-1705-41F2-8455-05AD6E013A70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63B2A071-B1A0-4196-BFE1-C2EF10ED4EF8}" type="pres">
      <dgm:prSet presAssocID="{7712BAA2-D2C0-4A43-86A9-982BDF3DEF25}" presName="linear" presStyleCnt="0">
        <dgm:presLayoutVars>
          <dgm:animLvl val="lvl"/>
          <dgm:resizeHandles val="exact"/>
        </dgm:presLayoutVars>
      </dgm:prSet>
      <dgm:spPr bwMode="auto"/>
    </dgm:pt>
    <dgm:pt modelId="{ED210E66-772B-4A24-BBBC-CB9270EB7A07}" type="pres">
      <dgm:prSet presAssocID="{F8A1C90A-C460-476C-8DAA-30A6C8AF3FBF}" presName="parentText" presStyleLbl="node1" presStyleIdx="0" presStyleCnt="4">
        <dgm:presLayoutVars>
          <dgm:chMax val="0"/>
          <dgm:bulletEnabled val="1"/>
        </dgm:presLayoutVars>
      </dgm:prSet>
      <dgm:spPr bwMode="auto"/>
    </dgm:pt>
    <dgm:pt modelId="{7AA6D959-B53C-45A6-AA05-7475A2DCF45A}" type="pres">
      <dgm:prSet presAssocID="{9AECBD69-4E9C-405D-943C-0E754CD7A1DB}" presName="spacer" presStyleCnt="0"/>
      <dgm:spPr bwMode="auto"/>
    </dgm:pt>
    <dgm:pt modelId="{A571AF6F-6713-4462-BC86-7094E2666F3B}" type="pres">
      <dgm:prSet presAssocID="{815683DC-1904-4DB6-89C9-AA5F82B16401}" presName="parentText" presStyleLbl="node1" presStyleIdx="1" presStyleCnt="4">
        <dgm:presLayoutVars>
          <dgm:chMax val="0"/>
          <dgm:bulletEnabled val="1"/>
        </dgm:presLayoutVars>
      </dgm:prSet>
      <dgm:spPr bwMode="auto"/>
    </dgm:pt>
    <dgm:pt modelId="{5B1DE4D1-14FE-4B13-9B88-E0DCD5305F7E}" type="pres">
      <dgm:prSet presAssocID="{B2155B81-BFFE-4F4A-9404-98EB29FF235D}" presName="spacer" presStyleCnt="0"/>
      <dgm:spPr bwMode="auto"/>
    </dgm:pt>
    <dgm:pt modelId="{E8933B68-4CB8-4050-A92D-8795AF3EF727}" type="pres">
      <dgm:prSet presAssocID="{56D24309-D18B-4D1B-A6B3-2131DF1F9C95}" presName="parentText" presStyleLbl="node1" presStyleIdx="2" presStyleCnt="4">
        <dgm:presLayoutVars>
          <dgm:chMax val="0"/>
          <dgm:bulletEnabled val="1"/>
        </dgm:presLayoutVars>
      </dgm:prSet>
      <dgm:spPr bwMode="auto"/>
    </dgm:pt>
    <dgm:pt modelId="{FC059DC5-D1ED-4D81-AB93-828789792E0F}" type="pres">
      <dgm:prSet presAssocID="{517CE804-4CF8-4385-A800-18A8C0423E6A}" presName="spacer" presStyleCnt="0"/>
      <dgm:spPr bwMode="auto"/>
    </dgm:pt>
    <dgm:pt modelId="{A1127408-89D6-4273-8FFC-DBA1D1E1D817}" type="pres">
      <dgm:prSet presAssocID="{CE60206D-1C6D-4FB9-93D7-97D30F75EEA0}" presName="parentText" presStyleLbl="node1" presStyleIdx="3" presStyleCnt="4">
        <dgm:presLayoutVars>
          <dgm:chMax val="0"/>
          <dgm:bulletEnabled val="1"/>
        </dgm:presLayoutVars>
      </dgm:prSet>
      <dgm:spPr bwMode="auto"/>
    </dgm:pt>
  </dgm:ptLst>
  <dgm:cxnLst>
    <dgm:cxn modelId="{F40C0510-5D9C-44A9-96B4-7E7CFA27C075}" type="presOf" srcId="{815683DC-1904-4DB6-89C9-AA5F82B16401}" destId="{A571AF6F-6713-4462-BC86-7094E2666F3B}" srcOrd="0" destOrd="0" presId="urn:microsoft.com/office/officeart/2005/8/layout/vList2"/>
    <dgm:cxn modelId="{00F40429-5166-4EE2-A965-8956ABE60F73}" srcId="{7712BAA2-D2C0-4A43-86A9-982BDF3DEF25}" destId="{F8A1C90A-C460-476C-8DAA-30A6C8AF3FBF}" srcOrd="0" destOrd="0" parTransId="{B5ED81BC-D8FD-41B2-B63D-4965235FC30B}" sibTransId="{9AECBD69-4E9C-405D-943C-0E754CD7A1DB}"/>
    <dgm:cxn modelId="{3EC21129-545B-4D74-8823-D22882BA90AA}" srcId="{7712BAA2-D2C0-4A43-86A9-982BDF3DEF25}" destId="{815683DC-1904-4DB6-89C9-AA5F82B16401}" srcOrd="1" destOrd="0" parTransId="{16CD8142-F19E-4BC1-8893-88BCAFBF6036}" sibTransId="{B2155B81-BFFE-4F4A-9404-98EB29FF235D}"/>
    <dgm:cxn modelId="{34EC2250-1705-41F2-8455-05AD6E013A70}" srcId="{7712BAA2-D2C0-4A43-86A9-982BDF3DEF25}" destId="{CE60206D-1C6D-4FB9-93D7-97D30F75EEA0}" srcOrd="3" destOrd="0" parTransId="{EF2C04F1-974B-44B9-B811-D33360864653}" sibTransId="{D0FD105F-3D14-43A2-A2B7-77856F914570}"/>
    <dgm:cxn modelId="{4A4E2C85-F89F-44D0-BE69-14DED8C32A02}" type="presOf" srcId="{56D24309-D18B-4D1B-A6B3-2131DF1F9C95}" destId="{E8933B68-4CB8-4050-A92D-8795AF3EF727}" srcOrd="0" destOrd="0" presId="urn:microsoft.com/office/officeart/2005/8/layout/vList2"/>
    <dgm:cxn modelId="{29588096-96D3-4629-8FEE-4E7188D53124}" type="presOf" srcId="{7712BAA2-D2C0-4A43-86A9-982BDF3DEF25}" destId="{63B2A071-B1A0-4196-BFE1-C2EF10ED4EF8}" srcOrd="0" destOrd="0" presId="urn:microsoft.com/office/officeart/2005/8/layout/vList2"/>
    <dgm:cxn modelId="{BB764FD3-0EE4-4E40-B317-D671B0494AB8}" srcId="{7712BAA2-D2C0-4A43-86A9-982BDF3DEF25}" destId="{56D24309-D18B-4D1B-A6B3-2131DF1F9C95}" srcOrd="2" destOrd="0" parTransId="{A66BE3D2-2F18-4099-B4E5-C5BB4592979A}" sibTransId="{517CE804-4CF8-4385-A800-18A8C0423E6A}"/>
    <dgm:cxn modelId="{C72AC5D4-8D16-4F34-B1FD-95917551664C}" type="presOf" srcId="{CE60206D-1C6D-4FB9-93D7-97D30F75EEA0}" destId="{A1127408-89D6-4273-8FFC-DBA1D1E1D817}" srcOrd="0" destOrd="0" presId="urn:microsoft.com/office/officeart/2005/8/layout/vList2"/>
    <dgm:cxn modelId="{9A6C2FFC-33E2-48BE-A1EC-0F3E90D22C52}" type="presOf" srcId="{F8A1C90A-C460-476C-8DAA-30A6C8AF3FBF}" destId="{ED210E66-772B-4A24-BBBC-CB9270EB7A07}" srcOrd="0" destOrd="0" presId="urn:microsoft.com/office/officeart/2005/8/layout/vList2"/>
    <dgm:cxn modelId="{E55BC2E8-0E25-435B-B6B8-A94F7619C312}" type="presParOf" srcId="{63B2A071-B1A0-4196-BFE1-C2EF10ED4EF8}" destId="{ED210E66-772B-4A24-BBBC-CB9270EB7A07}" srcOrd="0" destOrd="0" presId="urn:microsoft.com/office/officeart/2005/8/layout/vList2"/>
    <dgm:cxn modelId="{641BFCA4-7D30-49F1-8A29-FC2AA808E69A}" type="presParOf" srcId="{63B2A071-B1A0-4196-BFE1-C2EF10ED4EF8}" destId="{7AA6D959-B53C-45A6-AA05-7475A2DCF45A}" srcOrd="1" destOrd="0" presId="urn:microsoft.com/office/officeart/2005/8/layout/vList2"/>
    <dgm:cxn modelId="{7163A0B2-3EA5-43B1-B539-55D428353640}" type="presParOf" srcId="{63B2A071-B1A0-4196-BFE1-C2EF10ED4EF8}" destId="{A571AF6F-6713-4462-BC86-7094E2666F3B}" srcOrd="2" destOrd="0" presId="urn:microsoft.com/office/officeart/2005/8/layout/vList2"/>
    <dgm:cxn modelId="{18CD7977-5745-4123-8A6D-C7DE74628C53}" type="presParOf" srcId="{63B2A071-B1A0-4196-BFE1-C2EF10ED4EF8}" destId="{5B1DE4D1-14FE-4B13-9B88-E0DCD5305F7E}" srcOrd="3" destOrd="0" presId="urn:microsoft.com/office/officeart/2005/8/layout/vList2"/>
    <dgm:cxn modelId="{79CA0D34-4F0F-445A-B3A6-2C7FA38F0E1F}" type="presParOf" srcId="{63B2A071-B1A0-4196-BFE1-C2EF10ED4EF8}" destId="{E8933B68-4CB8-4050-A92D-8795AF3EF727}" srcOrd="4" destOrd="0" presId="urn:microsoft.com/office/officeart/2005/8/layout/vList2"/>
    <dgm:cxn modelId="{889684E2-2864-4518-8024-A698389589FD}" type="presParOf" srcId="{63B2A071-B1A0-4196-BFE1-C2EF10ED4EF8}" destId="{FC059DC5-D1ED-4D81-AB93-828789792E0F}" srcOrd="5" destOrd="0" presId="urn:microsoft.com/office/officeart/2005/8/layout/vList2"/>
    <dgm:cxn modelId="{F9E3D6B8-DFCC-43DC-873C-8D7FE2C7E039}" type="presParOf" srcId="{63B2A071-B1A0-4196-BFE1-C2EF10ED4EF8}" destId="{A1127408-89D6-4273-8FFC-DBA1D1E1D81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93B4182E-EB7A-42A1-A3AF-E4E7A4BC2E7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 bwMode="auto"/>
      <dgm:t>
        <a:bodyPr/>
        <a:lstStyle/>
        <a:p>
          <a:pPr>
            <a:defRPr/>
          </a:pPr>
          <a:endParaRPr lang="en-US"/>
        </a:p>
      </dgm:t>
    </dgm:pt>
    <dgm:pt modelId="{5C8BD36C-76CC-4192-A522-4330EEAF5AB5}">
      <dgm:prSet phldrT="[Text]" custT="1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577848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300"/>
            <a:t>- </a:t>
          </a:r>
          <a:r>
            <a:rPr lang="ru-RU" sz="2800">
              <a:solidFill>
                <a:schemeClr val="tx1"/>
              </a:solidFill>
              <a:latin typeface="Times New Roman"/>
              <a:cs typeface="Times New Roman"/>
            </a:rPr>
            <a:t>Народники считали реформы полумерами и даже обманом населения. </a:t>
          </a:r>
          <a:endParaRPr sz="2800">
            <a:solidFill>
              <a:schemeClr val="tx1"/>
            </a:solidFill>
            <a:latin typeface="Times New Roman"/>
            <a:cs typeface="Times New Roman"/>
          </a:endParaRPr>
        </a:p>
      </dgm:t>
    </dgm:pt>
    <dgm:pt modelId="{EE1CC5F7-181A-4646-9247-88B7045DAA28}" type="parTrans" cxnId="{0BF3A6B7-CAA1-429B-BAD6-0AF3FC6DF410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9C60BD87-E266-47B1-8DB1-A1752BC28397}" type="sibTrans" cxnId="{0BF3A6B7-CAA1-429B-BAD6-0AF3FC6DF410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D183B9C2-55BB-449E-A447-C64609F2F00F}">
      <dgm:prSet phldrT="[Text]" custT="1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577848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300"/>
            <a:t>- </a:t>
          </a:r>
          <a:r>
            <a:rPr lang="ru-RU" sz="2800">
              <a:solidFill>
                <a:schemeClr val="tx1"/>
              </a:solidFill>
              <a:latin typeface="Times New Roman"/>
              <a:cs typeface="Times New Roman"/>
            </a:rPr>
            <a:t>С точки зрения идеологов народничества решить назревшие вопросы можно было лишь путем революционного переворота</a:t>
          </a:r>
          <a:endParaRPr sz="2800">
            <a:solidFill>
              <a:schemeClr val="tx1"/>
            </a:solidFill>
            <a:latin typeface="Times New Roman"/>
            <a:cs typeface="Times New Roman"/>
          </a:endParaRPr>
        </a:p>
      </dgm:t>
    </dgm:pt>
    <dgm:pt modelId="{9AD2A21A-1AAE-46BF-8676-C1C28DC1DBE6}" type="parTrans" cxnId="{EA94018A-1C7E-48DD-B9EE-AB6550023B72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D204123B-E011-4A94-A0D6-CE0D39F52D98}" type="sibTrans" cxnId="{EA94018A-1C7E-48DD-B9EE-AB6550023B72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E8730462-7457-410A-B7B0-2F60E9E0D107}">
      <dgm:prSet phldrT="[Text]" custT="1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577848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500"/>
            <a:t>-</a:t>
          </a:r>
          <a:r>
            <a:rPr lang="ru-RU" sz="2800">
              <a:solidFill>
                <a:schemeClr val="tx1"/>
              </a:solidFill>
              <a:latin typeface="Times New Roman"/>
              <a:cs typeface="Times New Roman"/>
            </a:rPr>
            <a:t> После убийства в 1881 г. царя революционное народничество было разгромлено и фактически прекратило свое существование. Пошло на спад и либеральное движение</a:t>
          </a:r>
          <a:endParaRPr sz="2800">
            <a:solidFill>
              <a:schemeClr val="tx1"/>
            </a:solidFill>
            <a:latin typeface="Times New Roman"/>
            <a:cs typeface="Times New Roman"/>
          </a:endParaRPr>
        </a:p>
      </dgm:t>
    </dgm:pt>
    <dgm:pt modelId="{D300A474-93ED-4BA7-AAD9-438634BAEF46}" type="parTrans" cxnId="{C40B068D-2F07-4DA2-AE3A-E2D2F34CD5A3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B66C717C-F807-4911-90D6-E64E7061BED0}" type="sibTrans" cxnId="{C40B068D-2F07-4DA2-AE3A-E2D2F34CD5A3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6BD7091F-CBBB-4AA6-AD8A-D0C4E4B62145}" type="pres">
      <dgm:prSet presAssocID="{93B4182E-EB7A-42A1-A3AF-E4E7A4BC2E7F}" presName="linear" presStyleCnt="0">
        <dgm:presLayoutVars>
          <dgm:animLvl val="lvl"/>
          <dgm:resizeHandles val="exact"/>
        </dgm:presLayoutVars>
      </dgm:prSet>
      <dgm:spPr bwMode="auto"/>
    </dgm:pt>
    <dgm:pt modelId="{EEBB2EDD-3B50-4910-BA4A-C7733C7505DB}" type="pres">
      <dgm:prSet presAssocID="{5C8BD36C-76CC-4192-A522-4330EEAF5AB5}" presName="parentText" presStyleLbl="node1" presStyleIdx="0" presStyleCnt="3">
        <dgm:presLayoutVars>
          <dgm:chMax val="0"/>
          <dgm:bulletEnabled val="1"/>
        </dgm:presLayoutVars>
      </dgm:prSet>
      <dgm:spPr bwMode="auto"/>
    </dgm:pt>
    <dgm:pt modelId="{FAE3AFA1-92F5-4667-9C06-A8DA5AF6266C}" type="pres">
      <dgm:prSet presAssocID="{9C60BD87-E266-47B1-8DB1-A1752BC28397}" presName="spacer" presStyleCnt="0"/>
      <dgm:spPr bwMode="auto"/>
    </dgm:pt>
    <dgm:pt modelId="{6345FC1D-8F4E-4B4A-89F0-4FEAB8BE3D8B}" type="pres">
      <dgm:prSet presAssocID="{D183B9C2-55BB-449E-A447-C64609F2F00F}" presName="parentText" presStyleLbl="node1" presStyleIdx="1" presStyleCnt="3">
        <dgm:presLayoutVars>
          <dgm:chMax val="0"/>
          <dgm:bulletEnabled val="1"/>
        </dgm:presLayoutVars>
      </dgm:prSet>
      <dgm:spPr bwMode="auto"/>
    </dgm:pt>
    <dgm:pt modelId="{216B010A-D078-4D66-9573-400B98DF8449}" type="pres">
      <dgm:prSet presAssocID="{D204123B-E011-4A94-A0D6-CE0D39F52D98}" presName="spacer" presStyleCnt="0"/>
      <dgm:spPr bwMode="auto"/>
    </dgm:pt>
    <dgm:pt modelId="{88B7911B-4563-4676-B38D-A0A5667AF9B1}" type="pres">
      <dgm:prSet presAssocID="{E8730462-7457-410A-B7B0-2F60E9E0D107}" presName="parentText" presStyleLbl="node1" presStyleIdx="2" presStyleCnt="3">
        <dgm:presLayoutVars>
          <dgm:chMax val="0"/>
          <dgm:bulletEnabled val="1"/>
        </dgm:presLayoutVars>
      </dgm:prSet>
      <dgm:spPr bwMode="auto"/>
    </dgm:pt>
  </dgm:ptLst>
  <dgm:cxnLst>
    <dgm:cxn modelId="{A50BC368-1C6C-42BC-9A37-EA811C505F03}" type="presOf" srcId="{5C8BD36C-76CC-4192-A522-4330EEAF5AB5}" destId="{EEBB2EDD-3B50-4910-BA4A-C7733C7505DB}" srcOrd="0" destOrd="0" presId="urn:microsoft.com/office/officeart/2005/8/layout/vList2"/>
    <dgm:cxn modelId="{FD120378-97F5-4AE7-8DA5-D4B1D67B0620}" type="presOf" srcId="{E8730462-7457-410A-B7B0-2F60E9E0D107}" destId="{88B7911B-4563-4676-B38D-A0A5667AF9B1}" srcOrd="0" destOrd="0" presId="urn:microsoft.com/office/officeart/2005/8/layout/vList2"/>
    <dgm:cxn modelId="{EB643083-97B4-4E70-94E4-C41C02D99D48}" type="presOf" srcId="{D183B9C2-55BB-449E-A447-C64609F2F00F}" destId="{6345FC1D-8F4E-4B4A-89F0-4FEAB8BE3D8B}" srcOrd="0" destOrd="0" presId="urn:microsoft.com/office/officeart/2005/8/layout/vList2"/>
    <dgm:cxn modelId="{EA94018A-1C7E-48DD-B9EE-AB6550023B72}" srcId="{93B4182E-EB7A-42A1-A3AF-E4E7A4BC2E7F}" destId="{D183B9C2-55BB-449E-A447-C64609F2F00F}" srcOrd="1" destOrd="0" parTransId="{9AD2A21A-1AAE-46BF-8676-C1C28DC1DBE6}" sibTransId="{D204123B-E011-4A94-A0D6-CE0D39F52D98}"/>
    <dgm:cxn modelId="{C40B068D-2F07-4DA2-AE3A-E2D2F34CD5A3}" srcId="{93B4182E-EB7A-42A1-A3AF-E4E7A4BC2E7F}" destId="{E8730462-7457-410A-B7B0-2F60E9E0D107}" srcOrd="2" destOrd="0" parTransId="{D300A474-93ED-4BA7-AAD9-438634BAEF46}" sibTransId="{B66C717C-F807-4911-90D6-E64E7061BED0}"/>
    <dgm:cxn modelId="{C3548AA3-94B4-4330-8F96-31A78F5E3848}" type="presOf" srcId="{93B4182E-EB7A-42A1-A3AF-E4E7A4BC2E7F}" destId="{6BD7091F-CBBB-4AA6-AD8A-D0C4E4B62145}" srcOrd="0" destOrd="0" presId="urn:microsoft.com/office/officeart/2005/8/layout/vList2"/>
    <dgm:cxn modelId="{0BF3A6B7-CAA1-429B-BAD6-0AF3FC6DF410}" srcId="{93B4182E-EB7A-42A1-A3AF-E4E7A4BC2E7F}" destId="{5C8BD36C-76CC-4192-A522-4330EEAF5AB5}" srcOrd="0" destOrd="0" parTransId="{EE1CC5F7-181A-4646-9247-88B7045DAA28}" sibTransId="{9C60BD87-E266-47B1-8DB1-A1752BC28397}"/>
    <dgm:cxn modelId="{C9CDB79B-8952-498E-8439-5351BE2A4D31}" type="presParOf" srcId="{6BD7091F-CBBB-4AA6-AD8A-D0C4E4B62145}" destId="{EEBB2EDD-3B50-4910-BA4A-C7733C7505DB}" srcOrd="0" destOrd="0" presId="urn:microsoft.com/office/officeart/2005/8/layout/vList2"/>
    <dgm:cxn modelId="{95036F17-AD53-484D-8321-AF83B5A8783F}" type="presParOf" srcId="{6BD7091F-CBBB-4AA6-AD8A-D0C4E4B62145}" destId="{FAE3AFA1-92F5-4667-9C06-A8DA5AF6266C}" srcOrd="1" destOrd="0" presId="urn:microsoft.com/office/officeart/2005/8/layout/vList2"/>
    <dgm:cxn modelId="{EC2945D2-BBD3-44A6-9DE8-304F28240BD9}" type="presParOf" srcId="{6BD7091F-CBBB-4AA6-AD8A-D0C4E4B62145}" destId="{6345FC1D-8F4E-4B4A-89F0-4FEAB8BE3D8B}" srcOrd="2" destOrd="0" presId="urn:microsoft.com/office/officeart/2005/8/layout/vList2"/>
    <dgm:cxn modelId="{4A235A78-4A77-4514-9823-9F82FA818C92}" type="presParOf" srcId="{6BD7091F-CBBB-4AA6-AD8A-D0C4E4B62145}" destId="{216B010A-D078-4D66-9573-400B98DF8449}" srcOrd="3" destOrd="0" presId="urn:microsoft.com/office/officeart/2005/8/layout/vList2"/>
    <dgm:cxn modelId="{CCE1903E-B84C-4C1F-A94D-F9A14EC42103}" type="presParOf" srcId="{6BD7091F-CBBB-4AA6-AD8A-D0C4E4B62145}" destId="{88B7911B-4563-4676-B38D-A0A5667AF9B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10E2A3D5-27C8-4BBC-8BAB-9243BB309D4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 bwMode="auto"/>
      <dgm:t>
        <a:bodyPr/>
        <a:lstStyle/>
        <a:p>
          <a:pPr>
            <a:defRPr/>
          </a:pPr>
          <a:endParaRPr lang="en-US"/>
        </a:p>
      </dgm:t>
    </dgm:pt>
    <dgm:pt modelId="{21CA2B8F-EB89-40BE-A8FD-1EC238606664}">
      <dgm:prSet phldrT="[Text]" custT="1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5333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100" b="0"/>
            <a:t>- </a:t>
          </a:r>
          <a:r>
            <a:rPr lang="ru-RU" sz="2800" b="0">
              <a:solidFill>
                <a:schemeClr val="tx1"/>
              </a:solidFill>
              <a:latin typeface="Times New Roman"/>
              <a:cs typeface="Times New Roman"/>
            </a:rPr>
            <a:t>Самым популярным в России стало консервативное движение, так как оно лежало в основе государственной политики.</a:t>
          </a:r>
          <a:endParaRPr sz="2800">
            <a:solidFill>
              <a:schemeClr val="tx1"/>
            </a:solidFill>
            <a:latin typeface="Times New Roman"/>
            <a:cs typeface="Times New Roman"/>
          </a:endParaRPr>
        </a:p>
      </dgm:t>
    </dgm:pt>
    <dgm:pt modelId="{826374CB-6982-4491-9CC7-1FB0338EF88D}" type="parTrans" cxnId="{5345E22F-A9F0-4756-BD42-CA1418209074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89F492A8-6DD8-454C-90D1-C413E35A4100}" type="sibTrans" cxnId="{5345E22F-A9F0-4756-BD42-CA1418209074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E8753E6B-D5B0-4476-8BA9-180E17593965}">
      <dgm:prSet phldrT="[Text]" custT="1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5333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600" b="1" i="0" u="none" strike="noStrike" cap="none" spc="0">
              <a:solidFill>
                <a:schemeClr val="tx1"/>
              </a:solidFill>
              <a:latin typeface="Times New Roman"/>
              <a:cs typeface="Times New Roman"/>
            </a:rPr>
            <a:t>З</a:t>
          </a:r>
          <a:r>
            <a:rPr lang="ru-RU" sz="2600" b="1" i="0" u="none" strike="noStrike" cap="none" spc="0">
              <a:solidFill>
                <a:schemeClr val="tx1"/>
              </a:solidFill>
              <a:latin typeface="Times New Roman"/>
              <a:cs typeface="Times New Roman"/>
            </a:rPr>
            <a:t>аимствование западных образцов ни к чему хорошему не приведет, и выступали за сохранение самобытности исторического пути России, в основе которого, идея православия, самодержавия и народности. </a:t>
          </a:r>
          <a:endParaRPr sz="2600" b="1" i="0" u="none" strike="noStrike" cap="none" spc="0">
            <a:solidFill>
              <a:schemeClr val="tx1"/>
            </a:solidFill>
            <a:latin typeface="Times New Roman"/>
            <a:cs typeface="Times New Roman"/>
          </a:endParaRPr>
        </a:p>
      </dgm:t>
    </dgm:pt>
    <dgm:pt modelId="{973646ED-0452-4B9B-8D17-53957CE106D5}" type="parTrans" cxnId="{D9CB4B60-A75D-4490-9E51-A002208B8B09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C1BB3875-2239-4851-AF6C-702D634635B2}" type="sibTrans" cxnId="{D9CB4B60-A75D-4490-9E51-A002208B8B09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EFCB3D04-AAEC-4F8D-9031-73BF2353363B}">
      <dgm:prSet phldrT="[Text]" custT="1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5333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800" b="1">
              <a:solidFill>
                <a:schemeClr val="tx1"/>
              </a:solidFill>
              <a:latin typeface="Times New Roman"/>
              <a:cs typeface="Times New Roman"/>
            </a:rPr>
            <a:t>Консервароры заняли ведущие позиции в обществе и государстве.</a:t>
          </a:r>
          <a:endParaRPr sz="2800" b="1">
            <a:solidFill>
              <a:schemeClr val="tx1"/>
            </a:solidFill>
            <a:latin typeface="Times New Roman"/>
            <a:cs typeface="Times New Roman"/>
          </a:endParaRPr>
        </a:p>
      </dgm:t>
    </dgm:pt>
    <dgm:pt modelId="{C645095F-6A15-484B-9A36-B9DC095E5B00}" type="parTrans" cxnId="{4490B541-91EC-4FA8-AE19-D803EBC4A95B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526D9C06-47D7-433E-A724-3F2E5D7D618B}" type="sibTrans" cxnId="{4490B541-91EC-4FA8-AE19-D803EBC4A95B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24904014-9E60-41F4-B300-3F3E785F6E06}" type="pres">
      <dgm:prSet presAssocID="{10E2A3D5-27C8-4BBC-8BAB-9243BB309D49}" presName="linear" presStyleCnt="0">
        <dgm:presLayoutVars>
          <dgm:animLvl val="lvl"/>
          <dgm:resizeHandles val="exact"/>
        </dgm:presLayoutVars>
      </dgm:prSet>
      <dgm:spPr bwMode="auto"/>
    </dgm:pt>
    <dgm:pt modelId="{F832ADDA-D96E-4002-85C9-52B2465CD613}" type="pres">
      <dgm:prSet presAssocID="{21CA2B8F-EB89-40BE-A8FD-1EC238606664}" presName="parentText" presStyleLbl="node1" presStyleIdx="0" presStyleCnt="3">
        <dgm:presLayoutVars>
          <dgm:chMax val="0"/>
          <dgm:bulletEnabled val="1"/>
        </dgm:presLayoutVars>
      </dgm:prSet>
      <dgm:spPr bwMode="auto"/>
    </dgm:pt>
    <dgm:pt modelId="{95ECE4B4-C9B6-436B-AE75-22857AC8A572}" type="pres">
      <dgm:prSet presAssocID="{89F492A8-6DD8-454C-90D1-C413E35A4100}" presName="spacer" presStyleCnt="0"/>
      <dgm:spPr bwMode="auto"/>
    </dgm:pt>
    <dgm:pt modelId="{6272C134-063C-431D-BFF2-18343EAE8111}" type="pres">
      <dgm:prSet presAssocID="{E8753E6B-D5B0-4476-8BA9-180E17593965}" presName="parentText" presStyleLbl="node1" presStyleIdx="1" presStyleCnt="3">
        <dgm:presLayoutVars>
          <dgm:chMax val="0"/>
          <dgm:bulletEnabled val="1"/>
        </dgm:presLayoutVars>
      </dgm:prSet>
      <dgm:spPr bwMode="auto"/>
    </dgm:pt>
    <dgm:pt modelId="{B5CB632B-774D-4054-A116-1D42DBED5429}" type="pres">
      <dgm:prSet presAssocID="{C1BB3875-2239-4851-AF6C-702D634635B2}" presName="spacer" presStyleCnt="0"/>
      <dgm:spPr bwMode="auto"/>
    </dgm:pt>
    <dgm:pt modelId="{8AB356AF-936B-4C14-B3ED-2AB774F7B9DC}" type="pres">
      <dgm:prSet presAssocID="{EFCB3D04-AAEC-4F8D-9031-73BF2353363B}" presName="parentText" presStyleLbl="node1" presStyleIdx="2" presStyleCnt="3">
        <dgm:presLayoutVars>
          <dgm:chMax val="0"/>
          <dgm:bulletEnabled val="1"/>
        </dgm:presLayoutVars>
      </dgm:prSet>
      <dgm:spPr bwMode="auto"/>
    </dgm:pt>
  </dgm:ptLst>
  <dgm:cxnLst>
    <dgm:cxn modelId="{5345E22F-A9F0-4756-BD42-CA1418209074}" srcId="{10E2A3D5-27C8-4BBC-8BAB-9243BB309D49}" destId="{21CA2B8F-EB89-40BE-A8FD-1EC238606664}" srcOrd="0" destOrd="0" parTransId="{826374CB-6982-4491-9CC7-1FB0338EF88D}" sibTransId="{89F492A8-6DD8-454C-90D1-C413E35A4100}"/>
    <dgm:cxn modelId="{D9CB4B60-A75D-4490-9E51-A002208B8B09}" srcId="{10E2A3D5-27C8-4BBC-8BAB-9243BB309D49}" destId="{E8753E6B-D5B0-4476-8BA9-180E17593965}" srcOrd="1" destOrd="0" parTransId="{973646ED-0452-4B9B-8D17-53957CE106D5}" sibTransId="{C1BB3875-2239-4851-AF6C-702D634635B2}"/>
    <dgm:cxn modelId="{4490B541-91EC-4FA8-AE19-D803EBC4A95B}" srcId="{10E2A3D5-27C8-4BBC-8BAB-9243BB309D49}" destId="{EFCB3D04-AAEC-4F8D-9031-73BF2353363B}" srcOrd="2" destOrd="0" parTransId="{C645095F-6A15-484B-9A36-B9DC095E5B00}" sibTransId="{526D9C06-47D7-433E-A724-3F2E5D7D618B}"/>
    <dgm:cxn modelId="{AB3F7275-F132-49B4-A576-2F6ED3502EA6}" type="presOf" srcId="{10E2A3D5-27C8-4BBC-8BAB-9243BB309D49}" destId="{24904014-9E60-41F4-B300-3F3E785F6E06}" srcOrd="0" destOrd="0" presId="urn:microsoft.com/office/officeart/2005/8/layout/vList2"/>
    <dgm:cxn modelId="{65E47888-A9A7-4E73-89CF-17B1FB6B74C9}" type="presOf" srcId="{E8753E6B-D5B0-4476-8BA9-180E17593965}" destId="{6272C134-063C-431D-BFF2-18343EAE8111}" srcOrd="0" destOrd="0" presId="urn:microsoft.com/office/officeart/2005/8/layout/vList2"/>
    <dgm:cxn modelId="{14DA12CB-C649-49F7-8114-D3E74E3B8A76}" type="presOf" srcId="{EFCB3D04-AAEC-4F8D-9031-73BF2353363B}" destId="{8AB356AF-936B-4C14-B3ED-2AB774F7B9DC}" srcOrd="0" destOrd="0" presId="urn:microsoft.com/office/officeart/2005/8/layout/vList2"/>
    <dgm:cxn modelId="{A3842AEE-9939-4546-822D-709CC626A169}" type="presOf" srcId="{21CA2B8F-EB89-40BE-A8FD-1EC238606664}" destId="{F832ADDA-D96E-4002-85C9-52B2465CD613}" srcOrd="0" destOrd="0" presId="urn:microsoft.com/office/officeart/2005/8/layout/vList2"/>
    <dgm:cxn modelId="{40681E4B-5C7C-4BF1-BFA4-1C9914D9F4C4}" type="presParOf" srcId="{24904014-9E60-41F4-B300-3F3E785F6E06}" destId="{F832ADDA-D96E-4002-85C9-52B2465CD613}" srcOrd="0" destOrd="0" presId="urn:microsoft.com/office/officeart/2005/8/layout/vList2"/>
    <dgm:cxn modelId="{46F30C0C-E30F-481A-84DA-1EED0E517F45}" type="presParOf" srcId="{24904014-9E60-41F4-B300-3F3E785F6E06}" destId="{95ECE4B4-C9B6-436B-AE75-22857AC8A572}" srcOrd="1" destOrd="0" presId="urn:microsoft.com/office/officeart/2005/8/layout/vList2"/>
    <dgm:cxn modelId="{C85DCCB9-978F-47DF-BCDD-A218AB372942}" type="presParOf" srcId="{24904014-9E60-41F4-B300-3F3E785F6E06}" destId="{6272C134-063C-431D-BFF2-18343EAE8111}" srcOrd="2" destOrd="0" presId="urn:microsoft.com/office/officeart/2005/8/layout/vList2"/>
    <dgm:cxn modelId="{FF59DB5D-0671-4317-BDB8-9825B543E7AF}" type="presParOf" srcId="{24904014-9E60-41F4-B300-3F3E785F6E06}" destId="{B5CB632B-774D-4054-A116-1D42DBED5429}" srcOrd="3" destOrd="0" presId="urn:microsoft.com/office/officeart/2005/8/layout/vList2"/>
    <dgm:cxn modelId="{4228615F-EDF4-47BA-B700-6DCDB04EE21D}" type="presParOf" srcId="{24904014-9E60-41F4-B300-3F3E785F6E06}" destId="{8AB356AF-936B-4C14-B3ED-2AB774F7B9D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07216016-88B9-4C39-AE7D-65ADDC3EB65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 bwMode="auto"/>
      <dgm:t>
        <a:bodyPr/>
        <a:lstStyle/>
        <a:p>
          <a:pPr>
            <a:defRPr/>
          </a:pPr>
          <a:endParaRPr lang="en-US"/>
        </a:p>
      </dgm:t>
    </dgm:pt>
    <dgm:pt modelId="{50BD8016-4AC4-407F-BFB0-18B64073A510}">
      <dgm:prSet phldrT="[Text]" custT="1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577848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200" b="0"/>
            <a:t>- </a:t>
          </a:r>
          <a:r>
            <a:rPr lang="ru-RU" sz="2400" b="0">
              <a:solidFill>
                <a:schemeClr val="tx1"/>
              </a:solidFill>
              <a:latin typeface="Times New Roman"/>
              <a:cs typeface="Times New Roman"/>
            </a:rPr>
            <a:t>Как и народники, конечной целью революционной борьбы марксисты считали построение социалистического общества.</a:t>
          </a:r>
          <a:endParaRPr sz="2400">
            <a:solidFill>
              <a:schemeClr val="tx1"/>
            </a:solidFill>
            <a:latin typeface="Times New Roman"/>
            <a:cs typeface="Times New Roman"/>
          </a:endParaRPr>
        </a:p>
      </dgm:t>
    </dgm:pt>
    <dgm:pt modelId="{5C102B27-826A-4A5B-92B8-E278CDB2CAE5}" type="parTrans" cxnId="{95A685D9-0D51-40DE-9190-F7A3A0220BDE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968CC011-E78F-4254-BB03-2525BD90E809}" type="sibTrans" cxnId="{95A685D9-0D51-40DE-9190-F7A3A0220BDE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1D5ED048-C32E-4A04-9D73-1167B74DD239}">
      <dgm:prSet phldrT="[Text]" custT="1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577848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200" b="0"/>
            <a:t>-</a:t>
          </a:r>
          <a:r>
            <a:rPr lang="ru-RU" sz="2400" b="0">
              <a:solidFill>
                <a:schemeClr val="tx1"/>
              </a:solidFill>
              <a:latin typeface="Times New Roman"/>
              <a:cs typeface="Times New Roman"/>
            </a:rPr>
            <a:t> Однако, в отличие от народников, они избрали иную стратегию борьбы с самодержавием.</a:t>
          </a:r>
          <a:endParaRPr sz="2400">
            <a:solidFill>
              <a:schemeClr val="tx1"/>
            </a:solidFill>
            <a:latin typeface="Times New Roman"/>
            <a:cs typeface="Times New Roman"/>
          </a:endParaRPr>
        </a:p>
      </dgm:t>
    </dgm:pt>
    <dgm:pt modelId="{0976EE3E-F2D1-4417-9A22-1D88D7B3C655}" type="parTrans" cxnId="{BED2C8B6-0823-4537-A274-E58FBC627289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0F017A81-0ED8-475D-915F-8ECB3748D892}" type="sibTrans" cxnId="{BED2C8B6-0823-4537-A274-E58FBC627289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33EACDCC-F260-4CB8-8870-F0BF2B770961}">
      <dgm:prSet phldrT="[Text]" custT="1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577848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600" b="0">
              <a:solidFill>
                <a:schemeClr val="tx1"/>
              </a:solidFill>
              <a:latin typeface="Times New Roman"/>
              <a:cs typeface="Times New Roman"/>
            </a:rPr>
            <a:t>Ставка была сделана на мобилизацию рабочего класса и создание на его основе революционной организации с целью подготовки народного восстания</a:t>
          </a:r>
          <a:endParaRPr sz="2600">
            <a:solidFill>
              <a:schemeClr val="tx1"/>
            </a:solidFill>
            <a:latin typeface="Times New Roman"/>
            <a:cs typeface="Times New Roman"/>
          </a:endParaRPr>
        </a:p>
      </dgm:t>
    </dgm:pt>
    <dgm:pt modelId="{14433926-DC98-480F-959E-44C5DBD06542}" type="parTrans" cxnId="{80E5EB26-0F0C-48F5-B9CD-0C547AFE28CE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3F13F14D-81DD-4715-83CC-658783B97388}" type="sibTrans" cxnId="{80E5EB26-0F0C-48F5-B9CD-0C547AFE28CE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70B756BF-E80D-4AE2-86E2-21D7A0E3B7F1}">
      <dgm:prSet phldrT="[Text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577848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b="1">
              <a:solidFill>
                <a:schemeClr val="tx1"/>
              </a:solidFill>
              <a:latin typeface="Times New Roman"/>
              <a:cs typeface="Times New Roman"/>
            </a:rPr>
            <a:t>- Видными теоретиками и пропагандистами марксизма были Г. В. Плеханов и В. И. Ленин.</a:t>
          </a:r>
          <a:endParaRPr b="1">
            <a:solidFill>
              <a:schemeClr val="tx1"/>
            </a:solidFill>
            <a:latin typeface="Times New Roman"/>
            <a:cs typeface="Times New Roman"/>
          </a:endParaRPr>
        </a:p>
      </dgm:t>
    </dgm:pt>
    <dgm:pt modelId="{0ABD5C17-B135-46B7-974E-EE321901641D}" type="parTrans" cxnId="{BB275252-23D4-4A94-809E-6554F3F58251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B194AAF2-80E8-4CAF-B451-95DF18487D40}" type="sibTrans" cxnId="{BB275252-23D4-4A94-809E-6554F3F58251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CD685996-7894-4F4C-88F5-4B4119BB9EAC}" type="pres">
      <dgm:prSet presAssocID="{07216016-88B9-4C39-AE7D-65ADDC3EB65D}" presName="linear" presStyleCnt="0">
        <dgm:presLayoutVars>
          <dgm:animLvl val="lvl"/>
          <dgm:resizeHandles val="exact"/>
        </dgm:presLayoutVars>
      </dgm:prSet>
      <dgm:spPr bwMode="auto"/>
    </dgm:pt>
    <dgm:pt modelId="{AE6B5C69-AF59-40B9-978F-12D2474C4F6C}" type="pres">
      <dgm:prSet presAssocID="{50BD8016-4AC4-407F-BFB0-18B64073A510}" presName="parentText" presStyleLbl="node1" presStyleIdx="0" presStyleCnt="4">
        <dgm:presLayoutVars>
          <dgm:chMax val="0"/>
          <dgm:bulletEnabled val="1"/>
        </dgm:presLayoutVars>
      </dgm:prSet>
      <dgm:spPr bwMode="auto"/>
    </dgm:pt>
    <dgm:pt modelId="{9D307AD5-7B1D-4A5E-8F5E-1B9C9636347B}" type="pres">
      <dgm:prSet presAssocID="{968CC011-E78F-4254-BB03-2525BD90E809}" presName="spacer" presStyleCnt="0"/>
      <dgm:spPr bwMode="auto"/>
    </dgm:pt>
    <dgm:pt modelId="{86567C19-5938-4AA6-AB7B-2DEF63B9C35C}" type="pres">
      <dgm:prSet presAssocID="{1D5ED048-C32E-4A04-9D73-1167B74DD239}" presName="parentText" presStyleLbl="node1" presStyleIdx="1" presStyleCnt="4">
        <dgm:presLayoutVars>
          <dgm:chMax val="0"/>
          <dgm:bulletEnabled val="1"/>
        </dgm:presLayoutVars>
      </dgm:prSet>
      <dgm:spPr bwMode="auto"/>
    </dgm:pt>
    <dgm:pt modelId="{E2407172-C8C3-4E9A-88CC-E18C31769F1E}" type="pres">
      <dgm:prSet presAssocID="{0F017A81-0ED8-475D-915F-8ECB3748D892}" presName="spacer" presStyleCnt="0"/>
      <dgm:spPr bwMode="auto"/>
    </dgm:pt>
    <dgm:pt modelId="{E79DF3A0-A533-438B-AFD9-B506DC02FA2D}" type="pres">
      <dgm:prSet presAssocID="{33EACDCC-F260-4CB8-8870-F0BF2B770961}" presName="parentText" presStyleLbl="node1" presStyleIdx="2" presStyleCnt="4">
        <dgm:presLayoutVars>
          <dgm:chMax val="0"/>
          <dgm:bulletEnabled val="1"/>
        </dgm:presLayoutVars>
      </dgm:prSet>
      <dgm:spPr bwMode="auto"/>
    </dgm:pt>
    <dgm:pt modelId="{BD567FF7-D9B8-45E1-BEB8-21E5AD5C0A61}" type="pres">
      <dgm:prSet presAssocID="{3F13F14D-81DD-4715-83CC-658783B97388}" presName="spacer" presStyleCnt="0"/>
      <dgm:spPr bwMode="auto"/>
    </dgm:pt>
    <dgm:pt modelId="{795C9A51-52CB-4B8A-A423-043813179E77}" type="pres">
      <dgm:prSet presAssocID="{70B756BF-E80D-4AE2-86E2-21D7A0E3B7F1}" presName="parentText" presStyleLbl="node1" presStyleIdx="3" presStyleCnt="4">
        <dgm:presLayoutVars>
          <dgm:chMax val="0"/>
          <dgm:bulletEnabled val="1"/>
        </dgm:presLayoutVars>
      </dgm:prSet>
      <dgm:spPr bwMode="auto"/>
    </dgm:pt>
  </dgm:ptLst>
  <dgm:cxnLst>
    <dgm:cxn modelId="{985AEF01-612C-4106-A4FF-19E525A6422C}" type="presOf" srcId="{07216016-88B9-4C39-AE7D-65ADDC3EB65D}" destId="{CD685996-7894-4F4C-88F5-4B4119BB9EAC}" srcOrd="0" destOrd="0" presId="urn:microsoft.com/office/officeart/2005/8/layout/vList2"/>
    <dgm:cxn modelId="{7040320E-299A-48F0-AEA6-9AD608CFC667}" type="presOf" srcId="{33EACDCC-F260-4CB8-8870-F0BF2B770961}" destId="{E79DF3A0-A533-438B-AFD9-B506DC02FA2D}" srcOrd="0" destOrd="0" presId="urn:microsoft.com/office/officeart/2005/8/layout/vList2"/>
    <dgm:cxn modelId="{80E5EB26-0F0C-48F5-B9CD-0C547AFE28CE}" srcId="{07216016-88B9-4C39-AE7D-65ADDC3EB65D}" destId="{33EACDCC-F260-4CB8-8870-F0BF2B770961}" srcOrd="2" destOrd="0" parTransId="{14433926-DC98-480F-959E-44C5DBD06542}" sibTransId="{3F13F14D-81DD-4715-83CC-658783B97388}"/>
    <dgm:cxn modelId="{BB275252-23D4-4A94-809E-6554F3F58251}" srcId="{07216016-88B9-4C39-AE7D-65ADDC3EB65D}" destId="{70B756BF-E80D-4AE2-86E2-21D7A0E3B7F1}" srcOrd="3" destOrd="0" parTransId="{0ABD5C17-B135-46B7-974E-EE321901641D}" sibTransId="{B194AAF2-80E8-4CAF-B451-95DF18487D40}"/>
    <dgm:cxn modelId="{50350787-987D-4F04-85AF-DBC731FA145F}" type="presOf" srcId="{50BD8016-4AC4-407F-BFB0-18B64073A510}" destId="{AE6B5C69-AF59-40B9-978F-12D2474C4F6C}" srcOrd="0" destOrd="0" presId="urn:microsoft.com/office/officeart/2005/8/layout/vList2"/>
    <dgm:cxn modelId="{01F43C89-1878-4C3F-AC78-57E1164A026A}" type="presOf" srcId="{70B756BF-E80D-4AE2-86E2-21D7A0E3B7F1}" destId="{795C9A51-52CB-4B8A-A423-043813179E77}" srcOrd="0" destOrd="0" presId="urn:microsoft.com/office/officeart/2005/8/layout/vList2"/>
    <dgm:cxn modelId="{BED2C8B6-0823-4537-A274-E58FBC627289}" srcId="{07216016-88B9-4C39-AE7D-65ADDC3EB65D}" destId="{1D5ED048-C32E-4A04-9D73-1167B74DD239}" srcOrd="1" destOrd="0" parTransId="{0976EE3E-F2D1-4417-9A22-1D88D7B3C655}" sibTransId="{0F017A81-0ED8-475D-915F-8ECB3748D892}"/>
    <dgm:cxn modelId="{95A685D9-0D51-40DE-9190-F7A3A0220BDE}" srcId="{07216016-88B9-4C39-AE7D-65ADDC3EB65D}" destId="{50BD8016-4AC4-407F-BFB0-18B64073A510}" srcOrd="0" destOrd="0" parTransId="{5C102B27-826A-4A5B-92B8-E278CDB2CAE5}" sibTransId="{968CC011-E78F-4254-BB03-2525BD90E809}"/>
    <dgm:cxn modelId="{E3B85CF4-6602-4268-B3D4-F88968C74591}" type="presOf" srcId="{1D5ED048-C32E-4A04-9D73-1167B74DD239}" destId="{86567C19-5938-4AA6-AB7B-2DEF63B9C35C}" srcOrd="0" destOrd="0" presId="urn:microsoft.com/office/officeart/2005/8/layout/vList2"/>
    <dgm:cxn modelId="{F467BA3D-6AB7-47E2-8C12-A2760AB76EE0}" type="presParOf" srcId="{CD685996-7894-4F4C-88F5-4B4119BB9EAC}" destId="{AE6B5C69-AF59-40B9-978F-12D2474C4F6C}" srcOrd="0" destOrd="0" presId="urn:microsoft.com/office/officeart/2005/8/layout/vList2"/>
    <dgm:cxn modelId="{E3074D61-BEE4-4FC4-9E0E-9952AC722508}" type="presParOf" srcId="{CD685996-7894-4F4C-88F5-4B4119BB9EAC}" destId="{9D307AD5-7B1D-4A5E-8F5E-1B9C9636347B}" srcOrd="1" destOrd="0" presId="urn:microsoft.com/office/officeart/2005/8/layout/vList2"/>
    <dgm:cxn modelId="{864BC33E-03C4-45A6-8D06-B46278A4191C}" type="presParOf" srcId="{CD685996-7894-4F4C-88F5-4B4119BB9EAC}" destId="{86567C19-5938-4AA6-AB7B-2DEF63B9C35C}" srcOrd="2" destOrd="0" presId="urn:microsoft.com/office/officeart/2005/8/layout/vList2"/>
    <dgm:cxn modelId="{53118775-1E5F-40F7-BA89-EB0993D7D808}" type="presParOf" srcId="{CD685996-7894-4F4C-88F5-4B4119BB9EAC}" destId="{E2407172-C8C3-4E9A-88CC-E18C31769F1E}" srcOrd="3" destOrd="0" presId="urn:microsoft.com/office/officeart/2005/8/layout/vList2"/>
    <dgm:cxn modelId="{3F052C5B-E4EC-41E1-A642-D8F303F1BA53}" type="presParOf" srcId="{CD685996-7894-4F4C-88F5-4B4119BB9EAC}" destId="{E79DF3A0-A533-438B-AFD9-B506DC02FA2D}" srcOrd="4" destOrd="0" presId="urn:microsoft.com/office/officeart/2005/8/layout/vList2"/>
    <dgm:cxn modelId="{96F4C1A7-925F-42C0-9A03-15E3C184BEB3}" type="presParOf" srcId="{CD685996-7894-4F4C-88F5-4B4119BB9EAC}" destId="{BD567FF7-D9B8-45E1-BEB8-21E5AD5C0A61}" srcOrd="5" destOrd="0" presId="urn:microsoft.com/office/officeart/2005/8/layout/vList2"/>
    <dgm:cxn modelId="{930AAEE6-120D-4500-8E5B-F42D51A219E0}" type="presParOf" srcId="{CD685996-7894-4F4C-88F5-4B4119BB9EAC}" destId="{795C9A51-52CB-4B8A-A423-043813179E7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764EEC4B-2F41-40F5-AB0F-7281EF5A8FBA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 bwMode="auto"/>
      <dgm:t>
        <a:bodyPr/>
        <a:lstStyle/>
        <a:p>
          <a:pPr>
            <a:defRPr/>
          </a:pPr>
          <a:endParaRPr lang="en-US"/>
        </a:p>
      </dgm:t>
    </dgm:pt>
    <dgm:pt modelId="{4DFF984D-1921-42FF-BBCE-D3327B35BD6B}">
      <dgm:prSet phldrT="[Text]"/>
      <dgm:spPr bwMode="auto"/>
      <dgm:t>
        <a:bodyPr/>
        <a:lstStyle/>
        <a:p>
          <a:pPr>
            <a:defRPr/>
          </a:pPr>
          <a:r>
            <a:rPr lang="ru-RU" b="0"/>
            <a:t>Январь – март – широкая забастовка рабочих крупных городов</a:t>
          </a:r>
          <a:endParaRPr lang="en-US"/>
        </a:p>
      </dgm:t>
    </dgm:pt>
    <dgm:pt modelId="{6184AAE8-899B-4413-88F8-7C7275DC6458}" type="parTrans" cxnId="{999E08B0-9846-450F-824E-7CA5E3E40967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707DF02C-74D6-4746-9894-99EC2B50D779}" type="sibTrans" cxnId="{999E08B0-9846-450F-824E-7CA5E3E40967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AF0BF2CE-5642-4089-870D-9D651859FCE7}">
      <dgm:prSet phldrT="[Text]"/>
      <dgm:spPr bwMode="auto"/>
      <dgm:t>
        <a:bodyPr/>
        <a:lstStyle/>
        <a:p>
          <a:pPr>
            <a:defRPr/>
          </a:pPr>
          <a:r>
            <a:rPr lang="ru-RU" b="0"/>
            <a:t>Лето – массовые выступления в армии и на флоте</a:t>
          </a:r>
          <a:endParaRPr lang="en-US"/>
        </a:p>
      </dgm:t>
    </dgm:pt>
    <dgm:pt modelId="{E13D19FA-CA78-4AFD-8C7A-47063257CC04}" type="parTrans" cxnId="{BD805AA0-5B93-4ED3-8D0C-6FFBDC52CFC3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2E48D1E4-EB6E-41A9-869D-DCEB4FE7E578}" type="sibTrans" cxnId="{BD805AA0-5B93-4ED3-8D0C-6FFBDC52CFC3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38A730C0-A740-4799-B052-FC1E0CB6880B}">
      <dgm:prSet phldrT="[Text]"/>
      <dgm:spPr bwMode="auto"/>
      <dgm:t>
        <a:bodyPr/>
        <a:lstStyle/>
        <a:p>
          <a:pPr>
            <a:defRPr/>
          </a:pPr>
          <a:r>
            <a:rPr lang="ru-RU" b="0"/>
            <a:t>Лето – активное включение крестьян в забастовочное движение </a:t>
          </a:r>
          <a:endParaRPr lang="en-US"/>
        </a:p>
      </dgm:t>
    </dgm:pt>
    <dgm:pt modelId="{B9735AC7-52D9-4CE9-8E28-1004DC8EDE38}" type="parTrans" cxnId="{8DCA56B3-5394-4D5E-93D3-9FBFC6A9C863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4539F06E-B850-4C7A-B02A-F6528E6F79F0}" type="sibTrans" cxnId="{8DCA56B3-5394-4D5E-93D3-9FBFC6A9C863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40E4F375-93C9-4A41-87B6-9A99B2A906C7}">
      <dgm:prSet phldrT="[Text]"/>
      <dgm:spPr bwMode="auto"/>
      <dgm:t>
        <a:bodyPr/>
        <a:lstStyle/>
        <a:p>
          <a:pPr>
            <a:defRPr/>
          </a:pPr>
          <a:r>
            <a:rPr lang="ru-RU" b="0"/>
            <a:t>Осень – всероссийская стачка</a:t>
          </a:r>
          <a:endParaRPr lang="en-US"/>
        </a:p>
      </dgm:t>
    </dgm:pt>
    <dgm:pt modelId="{F96F6644-7275-4DBE-9708-F7FA36663E6C}" type="parTrans" cxnId="{CCC4EE40-4EFC-4611-9CDA-70DAAFFA9911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E2E6B351-31B3-4AFA-B691-F2F7C2705297}" type="sibTrans" cxnId="{CCC4EE40-4EFC-4611-9CDA-70DAAFFA9911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239AEA4B-BB29-4CFF-9B5D-B50F7321F388}" type="pres">
      <dgm:prSet presAssocID="{764EEC4B-2F41-40F5-AB0F-7281EF5A8FBA}" presName="root" presStyleCnt="0">
        <dgm:presLayoutVars>
          <dgm:dir val="norm"/>
          <dgm:resizeHandles val="exact"/>
        </dgm:presLayoutVars>
      </dgm:prSet>
      <dgm:spPr bwMode="auto"/>
    </dgm:pt>
    <dgm:pt modelId="{B2873F6A-A155-4DC6-91C7-C857CCFA70ED}" type="pres">
      <dgm:prSet presAssocID="{4DFF984D-1921-42FF-BBCE-D3327B35BD6B}" presName="compNode" presStyleCnt="0"/>
      <dgm:spPr bwMode="auto"/>
    </dgm:pt>
    <dgm:pt modelId="{976BA862-E6B7-4B61-B3EF-CDF1118F7DBC}" type="pres">
      <dgm:prSet presAssocID="{4DFF984D-1921-42FF-BBCE-D3327B35BD6B}" presName="iconRect" presStyleLbl="node1" presStyleIdx="0" presStyleCnt="4"/>
      <dgm:spPr bwMode="auto">
        <a:blipFill>
          <a:blip r:embed="rId1"/>
          <a:stretch/>
        </a:blipFill>
        <a:ln>
          <a:noFill/>
        </a:ln>
      </dgm:spPr>
    </dgm:pt>
    <dgm:pt modelId="{7D0ABD87-0D5A-42C8-8C22-98C4032889BD}" type="pres">
      <dgm:prSet presAssocID="{4DFF984D-1921-42FF-BBCE-D3327B35BD6B}" presName="spaceRect" presStyleCnt="0"/>
      <dgm:spPr bwMode="auto"/>
    </dgm:pt>
    <dgm:pt modelId="{4A03561B-BCCC-4CBD-B4F4-0ECFAD48A09D}" type="pres">
      <dgm:prSet presAssocID="{4DFF984D-1921-42FF-BBCE-D3327B35BD6B}" presName="textRect" presStyleLbl="revTx" presStyleIdx="0" presStyleCnt="4">
        <dgm:presLayoutVars>
          <dgm:chMax val="1"/>
          <dgm:chPref val="1"/>
        </dgm:presLayoutVars>
      </dgm:prSet>
      <dgm:spPr bwMode="auto"/>
    </dgm:pt>
    <dgm:pt modelId="{8C84FB9F-A9E1-48CF-92BC-FE7258EADBA9}" type="pres">
      <dgm:prSet presAssocID="{707DF02C-74D6-4746-9894-99EC2B50D779}" presName="sibTrans" presStyleCnt="0"/>
      <dgm:spPr bwMode="auto"/>
    </dgm:pt>
    <dgm:pt modelId="{E5EC5A8C-70B3-42B3-91DE-530847419F24}" type="pres">
      <dgm:prSet presAssocID="{AF0BF2CE-5642-4089-870D-9D651859FCE7}" presName="compNode" presStyleCnt="0"/>
      <dgm:spPr bwMode="auto"/>
    </dgm:pt>
    <dgm:pt modelId="{6D34D60F-D0ED-49E8-87C4-DE25F712B46D}" type="pres">
      <dgm:prSet presAssocID="{AF0BF2CE-5642-4089-870D-9D651859FCE7}" presName="iconRect" presStyleLbl="node1" presStyleIdx="1" presStyleCnt="4"/>
      <dgm:spPr bwMode="auto">
        <a:blipFill>
          <a:blip r:embed="rId2"/>
          <a:stretch/>
        </a:blipFill>
        <a:ln>
          <a:noFill/>
        </a:ln>
      </dgm:spPr>
    </dgm:pt>
    <dgm:pt modelId="{EF437A4A-88E1-460E-B83C-C42B56CA0BE6}" type="pres">
      <dgm:prSet presAssocID="{AF0BF2CE-5642-4089-870D-9D651859FCE7}" presName="spaceRect" presStyleCnt="0"/>
      <dgm:spPr bwMode="auto"/>
    </dgm:pt>
    <dgm:pt modelId="{25CAACA7-39C2-45CF-BFB1-70CC81C55428}" type="pres">
      <dgm:prSet presAssocID="{AF0BF2CE-5642-4089-870D-9D651859FCE7}" presName="textRect" presStyleLbl="revTx" presStyleIdx="1" presStyleCnt="4">
        <dgm:presLayoutVars>
          <dgm:chMax val="1"/>
          <dgm:chPref val="1"/>
        </dgm:presLayoutVars>
      </dgm:prSet>
      <dgm:spPr bwMode="auto"/>
    </dgm:pt>
    <dgm:pt modelId="{A3CD262F-17AC-4F2B-A9FC-6333E503CB2D}" type="pres">
      <dgm:prSet presAssocID="{2E48D1E4-EB6E-41A9-869D-DCEB4FE7E578}" presName="sibTrans" presStyleCnt="0"/>
      <dgm:spPr bwMode="auto"/>
    </dgm:pt>
    <dgm:pt modelId="{5C3D9ED3-FF25-40CE-907D-395C331A8173}" type="pres">
      <dgm:prSet presAssocID="{38A730C0-A740-4799-B052-FC1E0CB6880B}" presName="compNode" presStyleCnt="0"/>
      <dgm:spPr bwMode="auto"/>
    </dgm:pt>
    <dgm:pt modelId="{AD237FAA-A6AB-46F4-9393-23B7D77F0523}" type="pres">
      <dgm:prSet presAssocID="{38A730C0-A740-4799-B052-FC1E0CB6880B}" presName="iconRect" presStyleLbl="node1" presStyleIdx="2" presStyleCnt="4"/>
      <dgm:spPr bwMode="auto">
        <a:blipFill>
          <a:blip r:embed="rId3"/>
          <a:stretch/>
        </a:blipFill>
        <a:ln>
          <a:noFill/>
        </a:ln>
      </dgm:spPr>
    </dgm:pt>
    <dgm:pt modelId="{1510BFB2-2DF1-4AE0-99FE-FE4B639EBE30}" type="pres">
      <dgm:prSet presAssocID="{38A730C0-A740-4799-B052-FC1E0CB6880B}" presName="spaceRect" presStyleCnt="0"/>
      <dgm:spPr bwMode="auto"/>
    </dgm:pt>
    <dgm:pt modelId="{F560D53B-12FB-439D-A74D-E9E73A86E23C}" type="pres">
      <dgm:prSet presAssocID="{38A730C0-A740-4799-B052-FC1E0CB6880B}" presName="textRect" presStyleLbl="revTx" presStyleIdx="2" presStyleCnt="4">
        <dgm:presLayoutVars>
          <dgm:chMax val="1"/>
          <dgm:chPref val="1"/>
        </dgm:presLayoutVars>
      </dgm:prSet>
      <dgm:spPr bwMode="auto"/>
    </dgm:pt>
    <dgm:pt modelId="{B5B36D68-4F4F-4574-AF49-E68F0074E512}" type="pres">
      <dgm:prSet presAssocID="{4539F06E-B850-4C7A-B02A-F6528E6F79F0}" presName="sibTrans" presStyleCnt="0"/>
      <dgm:spPr bwMode="auto"/>
    </dgm:pt>
    <dgm:pt modelId="{9597575D-D13C-4402-A623-294B2ACF1C64}" type="pres">
      <dgm:prSet presAssocID="{40E4F375-93C9-4A41-87B6-9A99B2A906C7}" presName="compNode" presStyleCnt="0"/>
      <dgm:spPr bwMode="auto"/>
    </dgm:pt>
    <dgm:pt modelId="{6EB94D0B-679C-4DDD-8B9F-0608057DFF33}" type="pres">
      <dgm:prSet presAssocID="{40E4F375-93C9-4A41-87B6-9A99B2A906C7}" presName="iconRect" presStyleLbl="node1" presStyleIdx="3" presStyleCnt="4"/>
      <dgm:spPr bwMode="auto">
        <a:blipFill>
          <a:blip r:embed="rId4"/>
          <a:stretch/>
        </a:blipFill>
        <a:ln>
          <a:noFill/>
        </a:ln>
      </dgm:spPr>
    </dgm:pt>
    <dgm:pt modelId="{18FFB7BD-668A-4F4D-AA85-18F891FFD666}" type="pres">
      <dgm:prSet presAssocID="{40E4F375-93C9-4A41-87B6-9A99B2A906C7}" presName="spaceRect" presStyleCnt="0"/>
      <dgm:spPr bwMode="auto"/>
    </dgm:pt>
    <dgm:pt modelId="{84D3912C-1300-48EB-B1DC-AE433EB21739}" type="pres">
      <dgm:prSet presAssocID="{40E4F375-93C9-4A41-87B6-9A99B2A906C7}" presName="textRect" presStyleLbl="revTx" presStyleIdx="3" presStyleCnt="4">
        <dgm:presLayoutVars>
          <dgm:chMax val="1"/>
          <dgm:chPref val="1"/>
        </dgm:presLayoutVars>
      </dgm:prSet>
      <dgm:spPr bwMode="auto"/>
    </dgm:pt>
  </dgm:ptLst>
  <dgm:cxnLst>
    <dgm:cxn modelId="{32A82336-51D7-4E26-A17D-4A3F14DC5FAE}" type="presOf" srcId="{40E4F375-93C9-4A41-87B6-9A99B2A906C7}" destId="{84D3912C-1300-48EB-B1DC-AE433EB21739}" srcOrd="0" destOrd="0" presId="urn:microsoft.com/office/officeart/2018/2/layout/IconLabelList"/>
    <dgm:cxn modelId="{CCC4EE40-4EFC-4611-9CDA-70DAAFFA9911}" srcId="{764EEC4B-2F41-40F5-AB0F-7281EF5A8FBA}" destId="{40E4F375-93C9-4A41-87B6-9A99B2A906C7}" srcOrd="3" destOrd="0" parTransId="{F96F6644-7275-4DBE-9708-F7FA36663E6C}" sibTransId="{E2E6B351-31B3-4AFA-B691-F2F7C2705297}"/>
    <dgm:cxn modelId="{B20DCC49-95B4-44D6-936D-681B87020716}" type="presOf" srcId="{AF0BF2CE-5642-4089-870D-9D651859FCE7}" destId="{25CAACA7-39C2-45CF-BFB1-70CC81C55428}" srcOrd="0" destOrd="0" presId="urn:microsoft.com/office/officeart/2018/2/layout/IconLabelList"/>
    <dgm:cxn modelId="{BD805AA0-5B93-4ED3-8D0C-6FFBDC52CFC3}" srcId="{764EEC4B-2F41-40F5-AB0F-7281EF5A8FBA}" destId="{AF0BF2CE-5642-4089-870D-9D651859FCE7}" srcOrd="1" destOrd="0" parTransId="{E13D19FA-CA78-4AFD-8C7A-47063257CC04}" sibTransId="{2E48D1E4-EB6E-41A9-869D-DCEB4FE7E578}"/>
    <dgm:cxn modelId="{999E08B0-9846-450F-824E-7CA5E3E40967}" srcId="{764EEC4B-2F41-40F5-AB0F-7281EF5A8FBA}" destId="{4DFF984D-1921-42FF-BBCE-D3327B35BD6B}" srcOrd="0" destOrd="0" parTransId="{6184AAE8-899B-4413-88F8-7C7275DC6458}" sibTransId="{707DF02C-74D6-4746-9894-99EC2B50D779}"/>
    <dgm:cxn modelId="{8DCA56B3-5394-4D5E-93D3-9FBFC6A9C863}" srcId="{764EEC4B-2F41-40F5-AB0F-7281EF5A8FBA}" destId="{38A730C0-A740-4799-B052-FC1E0CB6880B}" srcOrd="2" destOrd="0" parTransId="{B9735AC7-52D9-4CE9-8E28-1004DC8EDE38}" sibTransId="{4539F06E-B850-4C7A-B02A-F6528E6F79F0}"/>
    <dgm:cxn modelId="{1F5696C1-360B-42B6-BCD1-9347693CCE76}" type="presOf" srcId="{4DFF984D-1921-42FF-BBCE-D3327B35BD6B}" destId="{4A03561B-BCCC-4CBD-B4F4-0ECFAD48A09D}" srcOrd="0" destOrd="0" presId="urn:microsoft.com/office/officeart/2018/2/layout/IconLabelList"/>
    <dgm:cxn modelId="{C683D1E7-0740-4D07-8660-D9E7D4577049}" type="presOf" srcId="{764EEC4B-2F41-40F5-AB0F-7281EF5A8FBA}" destId="{239AEA4B-BB29-4CFF-9B5D-B50F7321F388}" srcOrd="0" destOrd="0" presId="urn:microsoft.com/office/officeart/2018/2/layout/IconLabelList"/>
    <dgm:cxn modelId="{674921EB-417F-4768-949F-5A7DE74902EB}" type="presOf" srcId="{38A730C0-A740-4799-B052-FC1E0CB6880B}" destId="{F560D53B-12FB-439D-A74D-E9E73A86E23C}" srcOrd="0" destOrd="0" presId="urn:microsoft.com/office/officeart/2018/2/layout/IconLabelList"/>
    <dgm:cxn modelId="{623EE937-B6FF-4CE3-A037-77C5F1A2F51F}" type="presParOf" srcId="{239AEA4B-BB29-4CFF-9B5D-B50F7321F388}" destId="{B2873F6A-A155-4DC6-91C7-C857CCFA70ED}" srcOrd="0" destOrd="0" presId="urn:microsoft.com/office/officeart/2018/2/layout/IconLabelList"/>
    <dgm:cxn modelId="{61251B78-F0FF-4032-8D4C-CAA858E9ECED}" type="presParOf" srcId="{B2873F6A-A155-4DC6-91C7-C857CCFA70ED}" destId="{976BA862-E6B7-4B61-B3EF-CDF1118F7DBC}" srcOrd="0" destOrd="0" presId="urn:microsoft.com/office/officeart/2018/2/layout/IconLabelList"/>
    <dgm:cxn modelId="{E763E16B-654F-43BF-913A-F8BB30EE4A2A}" type="presParOf" srcId="{B2873F6A-A155-4DC6-91C7-C857CCFA70ED}" destId="{7D0ABD87-0D5A-42C8-8C22-98C4032889BD}" srcOrd="1" destOrd="0" presId="urn:microsoft.com/office/officeart/2018/2/layout/IconLabelList"/>
    <dgm:cxn modelId="{1F0A339D-CD9A-40DB-B4FE-472437E9CBA7}" type="presParOf" srcId="{B2873F6A-A155-4DC6-91C7-C857CCFA70ED}" destId="{4A03561B-BCCC-4CBD-B4F4-0ECFAD48A09D}" srcOrd="2" destOrd="0" presId="urn:microsoft.com/office/officeart/2018/2/layout/IconLabelList"/>
    <dgm:cxn modelId="{042B5A9B-E0FC-4069-AEB0-287BDCA58271}" type="presParOf" srcId="{239AEA4B-BB29-4CFF-9B5D-B50F7321F388}" destId="{8C84FB9F-A9E1-48CF-92BC-FE7258EADBA9}" srcOrd="1" destOrd="0" presId="urn:microsoft.com/office/officeart/2018/2/layout/IconLabelList"/>
    <dgm:cxn modelId="{F1E50F36-1142-4D0E-82C0-83F6AD7334AC}" type="presParOf" srcId="{239AEA4B-BB29-4CFF-9B5D-B50F7321F388}" destId="{E5EC5A8C-70B3-42B3-91DE-530847419F24}" srcOrd="2" destOrd="0" presId="urn:microsoft.com/office/officeart/2018/2/layout/IconLabelList"/>
    <dgm:cxn modelId="{0E301DAE-0702-405C-B699-8B411FBFD846}" type="presParOf" srcId="{E5EC5A8C-70B3-42B3-91DE-530847419F24}" destId="{6D34D60F-D0ED-49E8-87C4-DE25F712B46D}" srcOrd="0" destOrd="0" presId="urn:microsoft.com/office/officeart/2018/2/layout/IconLabelList"/>
    <dgm:cxn modelId="{0D6DEC13-5889-4C8D-BD17-81E47ECBF077}" type="presParOf" srcId="{E5EC5A8C-70B3-42B3-91DE-530847419F24}" destId="{EF437A4A-88E1-460E-B83C-C42B56CA0BE6}" srcOrd="1" destOrd="0" presId="urn:microsoft.com/office/officeart/2018/2/layout/IconLabelList"/>
    <dgm:cxn modelId="{E63D5283-5710-4620-88FA-DE28C6B5C9A6}" type="presParOf" srcId="{E5EC5A8C-70B3-42B3-91DE-530847419F24}" destId="{25CAACA7-39C2-45CF-BFB1-70CC81C55428}" srcOrd="2" destOrd="0" presId="urn:microsoft.com/office/officeart/2018/2/layout/IconLabelList"/>
    <dgm:cxn modelId="{4F3DBBEA-2978-48A5-B975-D6F94DDE1E6E}" type="presParOf" srcId="{239AEA4B-BB29-4CFF-9B5D-B50F7321F388}" destId="{A3CD262F-17AC-4F2B-A9FC-6333E503CB2D}" srcOrd="3" destOrd="0" presId="urn:microsoft.com/office/officeart/2018/2/layout/IconLabelList"/>
    <dgm:cxn modelId="{3E3B8A47-DC0B-4DE2-A3B4-45F2D9E41674}" type="presParOf" srcId="{239AEA4B-BB29-4CFF-9B5D-B50F7321F388}" destId="{5C3D9ED3-FF25-40CE-907D-395C331A8173}" srcOrd="4" destOrd="0" presId="urn:microsoft.com/office/officeart/2018/2/layout/IconLabelList"/>
    <dgm:cxn modelId="{CCFEE274-50C6-45CF-B9ED-20E8197B0FAB}" type="presParOf" srcId="{5C3D9ED3-FF25-40CE-907D-395C331A8173}" destId="{AD237FAA-A6AB-46F4-9393-23B7D77F0523}" srcOrd="0" destOrd="0" presId="urn:microsoft.com/office/officeart/2018/2/layout/IconLabelList"/>
    <dgm:cxn modelId="{60D2722D-1E4F-463C-8D86-862B1640EE3D}" type="presParOf" srcId="{5C3D9ED3-FF25-40CE-907D-395C331A8173}" destId="{1510BFB2-2DF1-4AE0-99FE-FE4B639EBE30}" srcOrd="1" destOrd="0" presId="urn:microsoft.com/office/officeart/2018/2/layout/IconLabelList"/>
    <dgm:cxn modelId="{F52C9C4C-FE79-40CB-8486-004C0C6AA47E}" type="presParOf" srcId="{5C3D9ED3-FF25-40CE-907D-395C331A8173}" destId="{F560D53B-12FB-439D-A74D-E9E73A86E23C}" srcOrd="2" destOrd="0" presId="urn:microsoft.com/office/officeart/2018/2/layout/IconLabelList"/>
    <dgm:cxn modelId="{97E72C14-4C07-4D83-A4CC-937FDF952C99}" type="presParOf" srcId="{239AEA4B-BB29-4CFF-9B5D-B50F7321F388}" destId="{B5B36D68-4F4F-4574-AF49-E68F0074E512}" srcOrd="5" destOrd="0" presId="urn:microsoft.com/office/officeart/2018/2/layout/IconLabelList"/>
    <dgm:cxn modelId="{019BBA83-3ABF-4F04-B2A4-5B45822D30E8}" type="presParOf" srcId="{239AEA4B-BB29-4CFF-9B5D-B50F7321F388}" destId="{9597575D-D13C-4402-A623-294B2ACF1C64}" srcOrd="6" destOrd="0" presId="urn:microsoft.com/office/officeart/2018/2/layout/IconLabelList"/>
    <dgm:cxn modelId="{DBD71818-252E-427D-813C-551279A0A248}" type="presParOf" srcId="{9597575D-D13C-4402-A623-294B2ACF1C64}" destId="{6EB94D0B-679C-4DDD-8B9F-0608057DFF33}" srcOrd="0" destOrd="0" presId="urn:microsoft.com/office/officeart/2018/2/layout/IconLabelList"/>
    <dgm:cxn modelId="{9B1DC3EA-527A-4182-83E5-F82C4A01F7FE}" type="presParOf" srcId="{9597575D-D13C-4402-A623-294B2ACF1C64}" destId="{18FFB7BD-668A-4F4D-AA85-18F891FFD666}" srcOrd="1" destOrd="0" presId="urn:microsoft.com/office/officeart/2018/2/layout/IconLabelList"/>
    <dgm:cxn modelId="{FFE3420A-7EDA-449D-9C2A-D73FED383F5E}" type="presParOf" srcId="{9597575D-D13C-4402-A623-294B2ACF1C64}" destId="{84D3912C-1300-48EB-B1DC-AE433EB2173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498752943" name=""/>
      <dsp:cNvGrpSpPr/>
    </dsp:nvGrpSpPr>
    <dsp:grpSpPr bwMode="auto">
      <a:xfrm flipH="0" flipV="0">
        <a:off x="0" y="0"/>
        <a:ext cx="7543278" cy="7713591"/>
        <a:chOff x="0" y="0"/>
        <a:chExt cx="7543278" cy="7713591"/>
      </a:xfrm>
    </dsp:grpSpPr>
    <dsp:sp modelId="{1EF13F4E-D334-4694-A41D-174D41C875FA}">
      <dsp:nvSpPr>
        <dsp:cNvPr id="0" name=""/>
        <dsp:cNvSpPr/>
      </dsp:nvSpPr>
      <dsp:spPr bwMode="auto">
        <a:xfrm>
          <a:off x="0" y="588805"/>
          <a:ext cx="7543278" cy="1017366"/>
        </a:xfrm>
        <a:prstGeom prst="roundRect">
          <a:avLst>
            <a:gd name="adj" fmla="val 1666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14300" tIns="114300" rIns="114300" bIns="114300" numCol="1" spcCol="1268" rtlCol="0" fromWordArt="0" anchor="ctr" anchorCtr="0" forceAA="0" upright="0" compatLnSpc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3600" b="0"/>
            <a:t>- </a:t>
          </a:r>
          <a:r>
            <a:rPr lang="ru-RU" sz="3600" b="1">
              <a:solidFill>
                <a:schemeClr val="tx1"/>
              </a:solidFill>
              <a:latin typeface="Times New Roman"/>
              <a:cs typeface="Times New Roman"/>
            </a:rPr>
            <a:t>Россия в первой половине </a:t>
          </a:r>
          <a:r>
            <a:rPr lang="en-US" sz="3600" b="1">
              <a:solidFill>
                <a:schemeClr val="tx1"/>
              </a:solidFill>
              <a:latin typeface="Times New Roman"/>
              <a:cs typeface="Times New Roman"/>
            </a:rPr>
            <a:t>XIX</a:t>
          </a:r>
          <a:r>
            <a:rPr lang="ru-RU" sz="3600" b="1">
              <a:solidFill>
                <a:schemeClr val="tx1"/>
              </a:solidFill>
              <a:latin typeface="Times New Roman"/>
              <a:cs typeface="Times New Roman"/>
            </a:rPr>
            <a:t> в.</a:t>
          </a:r>
          <a:endParaRPr sz="3600" b="1">
            <a:solidFill>
              <a:schemeClr val="tx1"/>
            </a:solidFill>
            <a:latin typeface="Times New Roman"/>
            <a:cs typeface="Times New Roman"/>
          </a:endParaRPr>
        </a:p>
      </dsp:txBody>
      <dsp:txXfrm>
        <a:off x="0" y="638469"/>
        <a:ext cx="7443948" cy="918037"/>
      </dsp:txXfrm>
    </dsp:sp>
    <dsp:sp modelId="{6356E7D4-3B18-47B2-9714-D3F0B793BC93}">
      <dsp:nvSpPr>
        <dsp:cNvPr id="0" name=""/>
        <dsp:cNvSpPr/>
      </dsp:nvSpPr>
      <dsp:spPr bwMode="auto">
        <a:xfrm>
          <a:off x="0" y="1692527"/>
          <a:ext cx="7543278" cy="1017366"/>
        </a:xfrm>
        <a:prstGeom prst="roundRect">
          <a:avLst>
            <a:gd name="adj" fmla="val 16667"/>
          </a:avLst>
        </a:prstGeom>
        <a:solidFill>
          <a:schemeClr val="accent2">
            <a:hueOff val="-302538"/>
            <a:satOff val="606"/>
            <a:lumOff val="-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14300" tIns="114300" rIns="114300" bIns="114300" numCol="1" spcCol="1268" rtlCol="0" fromWordArt="0" anchor="ctr" anchorCtr="0" forceAA="0" upright="0" compatLnSpc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3000" b="0"/>
            <a:t>-</a:t>
          </a:r>
          <a:r>
            <a:rPr lang="ru-RU" sz="3600" b="1">
              <a:solidFill>
                <a:schemeClr val="tx1"/>
              </a:solidFill>
              <a:latin typeface="Times New Roman"/>
              <a:cs typeface="Times New Roman"/>
            </a:rPr>
            <a:t> Великие реформы</a:t>
          </a:r>
          <a:endParaRPr sz="3600" b="1">
            <a:solidFill>
              <a:schemeClr val="tx1"/>
            </a:solidFill>
            <a:latin typeface="Times New Roman"/>
            <a:cs typeface="Times New Roman"/>
          </a:endParaRPr>
        </a:p>
      </dsp:txBody>
      <dsp:txXfrm>
        <a:off x="0" y="1742191"/>
        <a:ext cx="7443948" cy="918037"/>
      </dsp:txXfrm>
    </dsp:sp>
    <dsp:sp modelId="{3D153F2A-86D6-4561-A7A2-C265CAAD9B99}">
      <dsp:nvSpPr>
        <dsp:cNvPr id="0" name=""/>
        <dsp:cNvSpPr/>
      </dsp:nvSpPr>
      <dsp:spPr bwMode="auto">
        <a:xfrm>
          <a:off x="0" y="2796251"/>
          <a:ext cx="7543278" cy="1017366"/>
        </a:xfrm>
        <a:prstGeom prst="roundRect">
          <a:avLst>
            <a:gd name="adj" fmla="val 16667"/>
          </a:avLst>
        </a:prstGeom>
        <a:solidFill>
          <a:schemeClr val="accent2">
            <a:hueOff val="-605076"/>
            <a:satOff val="1213"/>
            <a:lumOff val="-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14300" tIns="114300" rIns="114300" bIns="114300" numCol="1" spcCol="1268" rtlCol="0" fromWordArt="0" anchor="ctr" anchorCtr="0" forceAA="0" upright="0" compatLnSpc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3000" b="1">
              <a:solidFill>
                <a:schemeClr val="tx1"/>
              </a:solidFill>
            </a:rPr>
            <a:t>- </a:t>
          </a:r>
          <a:r>
            <a:rPr lang="ru-RU" sz="3600" b="1">
              <a:solidFill>
                <a:schemeClr val="tx1"/>
              </a:solidFill>
              <a:latin typeface="Times New Roman"/>
              <a:cs typeface="Times New Roman"/>
            </a:rPr>
            <a:t>Россия в конце </a:t>
          </a:r>
          <a:r>
            <a:rPr lang="en-US" sz="3600" b="1">
              <a:solidFill>
                <a:schemeClr val="tx1"/>
              </a:solidFill>
              <a:latin typeface="Times New Roman"/>
              <a:cs typeface="Times New Roman"/>
            </a:rPr>
            <a:t>XIX</a:t>
          </a:r>
          <a:r>
            <a:rPr lang="ru-RU" sz="3600" b="1">
              <a:solidFill>
                <a:schemeClr val="tx1"/>
              </a:solidFill>
              <a:latin typeface="Times New Roman"/>
              <a:cs typeface="Times New Roman"/>
            </a:rPr>
            <a:t> – начале </a:t>
          </a:r>
          <a:r>
            <a:rPr lang="en-US" sz="3600" b="1">
              <a:solidFill>
                <a:schemeClr val="tx1"/>
              </a:solidFill>
              <a:latin typeface="Times New Roman"/>
              <a:cs typeface="Times New Roman"/>
            </a:rPr>
            <a:t>XX</a:t>
          </a:r>
          <a:r>
            <a:rPr lang="ru-RU" sz="3600" b="1">
              <a:solidFill>
                <a:schemeClr val="tx1"/>
              </a:solidFill>
              <a:latin typeface="Times New Roman"/>
              <a:cs typeface="Times New Roman"/>
            </a:rPr>
            <a:t> в</a:t>
          </a:r>
          <a:r>
            <a:rPr lang="ru-RU" sz="3600" b="0">
              <a:latin typeface="Times New Roman"/>
              <a:cs typeface="Times New Roman"/>
            </a:rPr>
            <a:t>.</a:t>
          </a:r>
          <a:endParaRPr lang="en-US" sz="3000"/>
        </a:p>
      </dsp:txBody>
      <dsp:txXfrm>
        <a:off x="0" y="2845916"/>
        <a:ext cx="7443948" cy="918037"/>
      </dsp:txXfrm>
    </dsp:sp>
    <dsp:sp modelId="{14EBFF18-5CD2-47BD-9A74-347E7C218BE5}">
      <dsp:nvSpPr>
        <dsp:cNvPr id="0" name=""/>
        <dsp:cNvSpPr/>
      </dsp:nvSpPr>
      <dsp:spPr bwMode="auto">
        <a:xfrm>
          <a:off x="0" y="3899973"/>
          <a:ext cx="7543278" cy="1017366"/>
        </a:xfrm>
        <a:prstGeom prst="roundRect">
          <a:avLst>
            <a:gd name="adj" fmla="val 16667"/>
          </a:avLst>
        </a:prstGeom>
        <a:solidFill>
          <a:schemeClr val="accent2">
            <a:hueOff val="-907615"/>
            <a:satOff val="1819"/>
            <a:lumOff val="-2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60019" tIns="160019" rIns="160019" bIns="160019" numCol="1" spcCol="1268" rtlCol="0" fromWordArt="0" anchor="ctr" anchorCtr="0" forceAA="0" upright="0" compatLnSpc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4200" b="1">
              <a:solidFill>
                <a:schemeClr val="tx1"/>
              </a:solidFill>
            </a:rPr>
            <a:t>- </a:t>
          </a:r>
          <a:r>
            <a:rPr lang="ru-RU" sz="4200" b="1">
              <a:solidFill>
                <a:schemeClr val="tx1"/>
              </a:solidFill>
              <a:latin typeface="Times New Roman"/>
              <a:cs typeface="Times New Roman"/>
            </a:rPr>
            <a:t>Внешняя политика</a:t>
          </a:r>
          <a:endParaRPr sz="4200" b="1">
            <a:solidFill>
              <a:schemeClr val="tx1"/>
            </a:solidFill>
            <a:latin typeface="Times New Roman"/>
            <a:cs typeface="Times New Roman"/>
          </a:endParaRPr>
        </a:p>
      </dsp:txBody>
      <dsp:txXfrm>
        <a:off x="0" y="3949638"/>
        <a:ext cx="7443948" cy="918037"/>
      </dsp:txXfrm>
    </dsp:sp>
    <dsp:sp modelId="{EB435130-E7D0-4B66-9931-5EE9718DBC84}">
      <dsp:nvSpPr>
        <dsp:cNvPr id="0" name=""/>
        <dsp:cNvSpPr/>
      </dsp:nvSpPr>
      <dsp:spPr bwMode="auto">
        <a:xfrm>
          <a:off x="0" y="5003695"/>
          <a:ext cx="7543278" cy="1017366"/>
        </a:xfrm>
        <a:prstGeom prst="roundRect">
          <a:avLst>
            <a:gd name="adj" fmla="val 16667"/>
          </a:avLst>
        </a:prstGeom>
        <a:solidFill>
          <a:schemeClr val="accent2">
            <a:hueOff val="-1210153"/>
            <a:satOff val="2426"/>
            <a:lumOff val="-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60020" tIns="160020" rIns="160020" bIns="160020" numCol="1" spcCol="1268" rtlCol="0" fromWordArt="0" anchor="ctr" anchorCtr="0" forceAA="0" upright="0" compatLnSpc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4200" b="1">
              <a:solidFill>
                <a:schemeClr val="tx1"/>
              </a:solidFill>
              <a:latin typeface="Times New Roman"/>
              <a:cs typeface="Times New Roman"/>
            </a:rPr>
            <a:t>Политические движения</a:t>
          </a:r>
          <a:endParaRPr sz="4200" b="1">
            <a:solidFill>
              <a:schemeClr val="tx1"/>
            </a:solidFill>
            <a:latin typeface="Times New Roman"/>
            <a:cs typeface="Times New Roman"/>
          </a:endParaRPr>
        </a:p>
      </dsp:txBody>
      <dsp:txXfrm>
        <a:off x="0" y="5053360"/>
        <a:ext cx="7443948" cy="918037"/>
      </dsp:txXfrm>
    </dsp:sp>
    <dsp:sp modelId="{6069B202-C512-4649-A4BD-5A8727166EFF}">
      <dsp:nvSpPr>
        <dsp:cNvPr id="0" name=""/>
        <dsp:cNvSpPr/>
      </dsp:nvSpPr>
      <dsp:spPr bwMode="auto">
        <a:xfrm>
          <a:off x="0" y="6107418"/>
          <a:ext cx="7543278" cy="1017366"/>
        </a:xfrm>
        <a:prstGeom prst="roundRect">
          <a:avLst>
            <a:gd name="adj" fmla="val 16667"/>
          </a:avLst>
        </a:prstGeom>
        <a:solidFill>
          <a:schemeClr val="accent2">
            <a:hueOff val="-1512691"/>
            <a:satOff val="3032"/>
            <a:lumOff val="-3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60020" tIns="160020" rIns="160020" bIns="160020" numCol="1" spcCol="1268" rtlCol="0" fromWordArt="0" anchor="ctr" anchorCtr="0" forceAA="0" upright="0" compatLnSpc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4200" b="1">
              <a:solidFill>
                <a:schemeClr val="tx1"/>
              </a:solidFill>
              <a:latin typeface="Times New Roman"/>
              <a:cs typeface="Times New Roman"/>
            </a:rPr>
            <a:t>Революция 1905-1907 гг.</a:t>
          </a:r>
          <a:endParaRPr sz="4200" b="1">
            <a:solidFill>
              <a:schemeClr val="tx1"/>
            </a:solidFill>
            <a:latin typeface="Times New Roman"/>
            <a:cs typeface="Times New Roman"/>
          </a:endParaRPr>
        </a:p>
      </dsp:txBody>
      <dsp:txXfrm>
        <a:off x="0" y="6157082"/>
        <a:ext cx="7443948" cy="918037"/>
      </dsp:txXfrm>
    </dsp:sp>
  </dsp:spTree>
</dsp:drawing>
</file>

<file path=ppt/diagrams/drawing2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432579278" name=""/>
      <dsp:cNvGrpSpPr/>
    </dsp:nvGrpSpPr>
    <dsp:grpSpPr bwMode="auto">
      <a:xfrm flipH="0" flipV="0">
        <a:off x="0" y="0"/>
        <a:ext cx="6924623" cy="6852749"/>
        <a:chOff x="0" y="0"/>
        <a:chExt cx="6924623" cy="6852749"/>
      </a:xfrm>
    </dsp:grpSpPr>
    <dsp:sp modelId="{D9EA4F1D-954A-40D6-97D0-B3EEC2CA0EEE}">
      <dsp:nvSpPr>
        <dsp:cNvPr id="0" name=""/>
        <dsp:cNvSpPr/>
      </dsp:nvSpPr>
      <dsp:spPr bwMode="auto">
        <a:xfrm>
          <a:off x="0" y="362357"/>
          <a:ext cx="6924623" cy="1493706"/>
        </a:xfrm>
        <a:prstGeom prst="roundRect">
          <a:avLst>
            <a:gd name="adj" fmla="val 1666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80007" tIns="80007" rIns="80007" bIns="80007" numCol="1" spcCol="1268" rtlCol="0" fromWordArt="0" anchor="ctr" anchorCtr="0" forceAA="0" upright="0" compatLnSpc="0">
          <a:noAutofit/>
        </a:bodyPr>
        <a:lstStyle/>
        <a:p>
          <a:pPr marL="0" lvl="0" indent="0" algn="l" defTabSz="577849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100" b="1">
              <a:solidFill>
                <a:schemeClr val="tx1"/>
              </a:solidFill>
            </a:rPr>
            <a:t>-</a:t>
          </a:r>
          <a:r>
            <a:rPr lang="ru-RU" sz="2100" b="1">
              <a:solidFill>
                <a:schemeClr val="tx1"/>
              </a:solidFill>
            </a:rPr>
            <a:t> Его внутренняя политика была направлена на усиление центральной власти. Фактически главным органом управления стала императорская канцелярия. </a:t>
          </a:r>
          <a:endParaRPr sz="2100" b="1">
            <a:solidFill>
              <a:schemeClr val="tx1"/>
            </a:solidFill>
          </a:endParaRPr>
        </a:p>
      </dsp:txBody>
      <dsp:txXfrm>
        <a:off x="0" y="435273"/>
        <a:ext cx="6778790" cy="1347874"/>
      </dsp:txXfrm>
    </dsp:sp>
    <dsp:sp modelId="{9FD145D8-6979-458E-84D7-9FC8E028819B}">
      <dsp:nvSpPr>
        <dsp:cNvPr id="0" name=""/>
        <dsp:cNvSpPr/>
      </dsp:nvSpPr>
      <dsp:spPr bwMode="auto">
        <a:xfrm>
          <a:off x="0" y="1907131"/>
          <a:ext cx="6924623" cy="1493706"/>
        </a:xfrm>
        <a:prstGeom prst="roundRect">
          <a:avLst>
            <a:gd name="adj" fmla="val 16667"/>
          </a:avLst>
        </a:prstGeom>
        <a:solidFill>
          <a:schemeClr val="accent2">
            <a:hueOff val="-504230"/>
            <a:satOff val="1011"/>
            <a:lumOff val="-13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80007" tIns="80007" rIns="80007" bIns="80007" numCol="1" spcCol="1268" rtlCol="0" fromWordArt="0" anchor="ctr" anchorCtr="0" forceAA="0" upright="0" compatLnSpc="0">
          <a:noAutofit/>
        </a:bodyPr>
        <a:lstStyle/>
        <a:p>
          <a:pPr marL="0" lvl="0" indent="0" algn="l" defTabSz="577849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100">
              <a:solidFill>
                <a:schemeClr val="tx1"/>
              </a:solidFill>
            </a:rPr>
            <a:t>- </a:t>
          </a:r>
          <a:r>
            <a:rPr lang="ru-RU" sz="2100" b="1">
              <a:solidFill>
                <a:schemeClr val="tx1"/>
              </a:solidFill>
            </a:rPr>
            <a:t>В стране были ужесточены законы, цензура, урезаны свободы университетов, велась борьба с инакомыслием.</a:t>
          </a:r>
          <a:endParaRPr sz="2100" b="1">
            <a:solidFill>
              <a:schemeClr val="tx1"/>
            </a:solidFill>
          </a:endParaRPr>
        </a:p>
      </dsp:txBody>
      <dsp:txXfrm>
        <a:off x="0" y="1980048"/>
        <a:ext cx="6778790" cy="1347874"/>
      </dsp:txXfrm>
    </dsp:sp>
    <dsp:sp modelId="{4CD5F879-4C04-442C-8065-99EF5C6C799F}">
      <dsp:nvSpPr>
        <dsp:cNvPr id="0" name=""/>
        <dsp:cNvSpPr/>
      </dsp:nvSpPr>
      <dsp:spPr bwMode="auto">
        <a:xfrm>
          <a:off x="0" y="3560665"/>
          <a:ext cx="6924623" cy="1493706"/>
        </a:xfrm>
        <a:prstGeom prst="roundRect">
          <a:avLst>
            <a:gd name="adj" fmla="val 16667"/>
          </a:avLst>
        </a:prstGeom>
        <a:solidFill>
          <a:schemeClr val="accent2">
            <a:hueOff val="-1008461"/>
            <a:satOff val="2021"/>
            <a:lumOff val="-2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80010" tIns="80010" rIns="80010" bIns="80010" numCol="1" spcCol="1268" rtlCol="0" fromWordArt="0" anchor="ctr" anchorCtr="0" forceAA="0" upright="0" compatLnSpc="0">
          <a:noAutofit/>
        </a:bodyPr>
        <a:lstStyle/>
        <a:p>
          <a:pPr marL="0" lvl="0" indent="0" algn="l" defTabSz="577849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100"/>
            <a:t>-</a:t>
          </a:r>
          <a:r>
            <a:rPr lang="ru-RU" sz="2100" b="1">
              <a:solidFill>
                <a:schemeClr val="tx1"/>
              </a:solidFill>
            </a:rPr>
            <a:t> В 1837 г. первая железная дорога соединила Петербург и Царское Село. </a:t>
          </a:r>
          <a:endParaRPr sz="2100" b="1">
            <a:solidFill>
              <a:schemeClr val="tx1"/>
            </a:solidFill>
          </a:endParaRPr>
        </a:p>
      </dsp:txBody>
      <dsp:txXfrm>
        <a:off x="0" y="3633581"/>
        <a:ext cx="6778790" cy="1347874"/>
      </dsp:txXfrm>
    </dsp:sp>
    <dsp:sp modelId="{ACE61866-4784-48D3-B7C6-E2F4E150AF81}">
      <dsp:nvSpPr>
        <dsp:cNvPr id="0" name=""/>
        <dsp:cNvSpPr/>
      </dsp:nvSpPr>
      <dsp:spPr bwMode="auto">
        <a:xfrm>
          <a:off x="0" y="4996681"/>
          <a:ext cx="6924623" cy="1493706"/>
        </a:xfrm>
        <a:prstGeom prst="roundRect">
          <a:avLst>
            <a:gd name="adj" fmla="val 16667"/>
          </a:avLst>
        </a:prstGeom>
        <a:solidFill>
          <a:schemeClr val="accent2">
            <a:hueOff val="-1512691"/>
            <a:satOff val="3032"/>
            <a:lumOff val="-3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80007" tIns="80007" rIns="80007" bIns="80007" numCol="1" spcCol="1268" rtlCol="0" fromWordArt="0" anchor="ctr" anchorCtr="0" forceAA="0" upright="0" compatLnSpc="0">
          <a:noAutofit/>
        </a:bodyPr>
        <a:lstStyle/>
        <a:p>
          <a:pPr marL="0" lvl="0" indent="0" algn="l" defTabSz="577849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100"/>
            <a:t>- </a:t>
          </a:r>
          <a:r>
            <a:rPr lang="ru-RU" sz="2100" b="1">
              <a:solidFill>
                <a:schemeClr val="tx1"/>
              </a:solidFill>
            </a:rPr>
            <a:t>Мануфактуры стали переходить к использованию машин. Возникновение предприятий свидетельствовало о том, что в России началась промышленная революция</a:t>
          </a:r>
          <a:endParaRPr sz="2100" b="1">
            <a:solidFill>
              <a:schemeClr val="tx1"/>
            </a:solidFill>
          </a:endParaRPr>
        </a:p>
      </dsp:txBody>
      <dsp:txXfrm>
        <a:off x="0" y="5069598"/>
        <a:ext cx="6778790" cy="1347874"/>
      </dsp:txXfrm>
    </dsp:sp>
  </dsp:spTree>
</dsp:drawing>
</file>

<file path=ppt/diagrams/drawing3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684017979" name=""/>
      <dsp:cNvGrpSpPr/>
    </dsp:nvGrpSpPr>
    <dsp:grpSpPr bwMode="auto">
      <a:xfrm flipH="0" flipV="0">
        <a:off x="0" y="0"/>
        <a:ext cx="6679798" cy="6610466"/>
        <a:chOff x="0" y="0"/>
        <a:chExt cx="6679798" cy="6610466"/>
      </a:xfrm>
    </dsp:grpSpPr>
    <dsp:sp modelId="{6F18E299-8ABE-4BF6-8350-24C4E1079643}">
      <dsp:nvSpPr>
        <dsp:cNvPr id="0" name=""/>
        <dsp:cNvSpPr/>
      </dsp:nvSpPr>
      <dsp:spPr bwMode="auto">
        <a:xfrm>
          <a:off x="0" y="133642"/>
          <a:ext cx="6679798" cy="3146958"/>
        </a:xfrm>
        <a:prstGeom prst="roundRect">
          <a:avLst>
            <a:gd name="adj" fmla="val 1666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87629" tIns="87629" rIns="87629" bIns="87629" numCol="1" spcCol="1268" rtlCol="0" fromWordArt="0" anchor="ctr" anchorCtr="0" forceAA="0" upright="0" compatLnSpc="0">
          <a:noAutofit/>
        </a:bodyPr>
        <a:lstStyle/>
        <a:p>
          <a:pPr marL="0" lvl="0" indent="0" algn="l" defTabSz="577849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300" b="1">
              <a:solidFill>
                <a:schemeClr val="tx1"/>
              </a:solidFill>
            </a:rPr>
            <a:t>- Славянофилы идеализировали коллективистские традиции российского общества, выступали против европейских образцов общественно-государственного управления. Но в то же время они не отрицали научно-технические достижения и блага западноевропейской цивилизации</a:t>
          </a:r>
          <a:endParaRPr sz="2300" b="1">
            <a:solidFill>
              <a:schemeClr val="tx1"/>
            </a:solidFill>
          </a:endParaRPr>
        </a:p>
      </dsp:txBody>
      <dsp:txXfrm>
        <a:off x="0" y="287264"/>
        <a:ext cx="6372554" cy="2839713"/>
      </dsp:txXfrm>
    </dsp:sp>
    <dsp:sp modelId="{2B221C6B-A3FD-4AEB-BC92-A1FB3E8024FC}">
      <dsp:nvSpPr>
        <dsp:cNvPr id="0" name=""/>
        <dsp:cNvSpPr/>
      </dsp:nvSpPr>
      <dsp:spPr bwMode="auto">
        <a:xfrm>
          <a:off x="0" y="3329863"/>
          <a:ext cx="6679798" cy="3146958"/>
        </a:xfrm>
        <a:prstGeom prst="roundRect">
          <a:avLst>
            <a:gd name="adj" fmla="val 16667"/>
          </a:avLst>
        </a:prstGeom>
        <a:solidFill>
          <a:schemeClr val="accent2">
            <a:hueOff val="-1512691"/>
            <a:satOff val="3032"/>
            <a:lumOff val="-3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87629" tIns="87629" rIns="87629" bIns="87629" numCol="1" spcCol="1268" rtlCol="0" fromWordArt="0" anchor="ctr" anchorCtr="0" forceAA="0" upright="0" compatLnSpc="0">
          <a:noAutofit/>
        </a:bodyPr>
        <a:lstStyle/>
        <a:p>
          <a:pPr marL="0" lvl="0" indent="0" algn="l" defTabSz="577849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300" b="1">
              <a:solidFill>
                <a:schemeClr val="tx1"/>
              </a:solidFill>
            </a:rPr>
            <a:t>- Западники идеализировали западную модель государственного и общественного устройства, не меньше славянофилов подвергали критике существовавшие в стране порядки. Однако и те и другие считали, что источником реформ может быть только самодержавие, и потому в целом поддерживали его.</a:t>
          </a:r>
          <a:endParaRPr sz="2300" b="1">
            <a:solidFill>
              <a:schemeClr val="tx1"/>
            </a:solidFill>
          </a:endParaRPr>
        </a:p>
      </dsp:txBody>
      <dsp:txXfrm>
        <a:off x="0" y="3483485"/>
        <a:ext cx="6372554" cy="2839713"/>
      </dsp:txXfrm>
    </dsp:sp>
  </dsp:spTree>
</dsp:drawing>
</file>

<file path=ppt/diagrams/drawing4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282152180" name=""/>
      <dsp:cNvGrpSpPr/>
    </dsp:nvGrpSpPr>
    <dsp:grpSpPr bwMode="auto">
      <a:xfrm flipH="0" flipV="0">
        <a:off x="0" y="0"/>
        <a:ext cx="6735616" cy="6665705"/>
        <a:chOff x="0" y="0"/>
        <a:chExt cx="6735616" cy="6665705"/>
      </a:xfrm>
    </dsp:grpSpPr>
    <dsp:sp modelId="{ED210E66-772B-4A24-BBBC-CB9270EB7A07}">
      <dsp:nvSpPr>
        <dsp:cNvPr id="0" name=""/>
        <dsp:cNvSpPr/>
      </dsp:nvSpPr>
      <dsp:spPr bwMode="auto">
        <a:xfrm>
          <a:off x="0" y="135430"/>
          <a:ext cx="6735616" cy="1558588"/>
        </a:xfrm>
        <a:prstGeom prst="roundRect">
          <a:avLst>
            <a:gd name="adj" fmla="val 1666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83818" tIns="83818" rIns="83818" bIns="83818" numCol="1" spcCol="1267" rtlCol="0" fromWordArt="0" anchor="ctr" anchorCtr="0" forceAA="0" upright="0" compatLnSpc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en-US" sz="2200" b="1">
              <a:solidFill>
                <a:schemeClr val="tx1"/>
              </a:solidFill>
            </a:rPr>
            <a:t>- </a:t>
          </a:r>
          <a:r>
            <a:rPr lang="ru-RU" sz="2200" b="1">
              <a:solidFill>
                <a:schemeClr val="tx1"/>
              </a:solidFill>
            </a:rPr>
            <a:t>Была усилена политическая цензура, произведены аресты многих противников царского режима</a:t>
          </a:r>
          <a:endParaRPr sz="2200" b="1">
            <a:solidFill>
              <a:schemeClr val="tx1"/>
            </a:solidFill>
          </a:endParaRPr>
        </a:p>
      </dsp:txBody>
      <dsp:txXfrm>
        <a:off x="0" y="211515"/>
        <a:ext cx="6583448" cy="1406419"/>
      </dsp:txXfrm>
    </dsp:sp>
    <dsp:sp modelId="{A571AF6F-6713-4462-BC86-7094E2666F3B}">
      <dsp:nvSpPr>
        <dsp:cNvPr id="0" name=""/>
        <dsp:cNvSpPr/>
      </dsp:nvSpPr>
      <dsp:spPr bwMode="auto">
        <a:xfrm>
          <a:off x="0" y="1747514"/>
          <a:ext cx="6735616" cy="1558588"/>
        </a:xfrm>
        <a:prstGeom prst="roundRect">
          <a:avLst>
            <a:gd name="adj" fmla="val 16667"/>
          </a:avLst>
        </a:prstGeom>
        <a:solidFill>
          <a:schemeClr val="accent2">
            <a:hueOff val="-504230"/>
            <a:satOff val="1011"/>
            <a:lumOff val="-13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83818" tIns="83818" rIns="83818" bIns="83818" numCol="1" spcCol="1267" rtlCol="0" fromWordArt="0" anchor="ctr" anchorCtr="0" forceAA="0" upright="0" compatLnSpc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200" b="1">
              <a:solidFill>
                <a:schemeClr val="tx1"/>
              </a:solidFill>
            </a:rPr>
            <a:t>- Были отменены (ограничены)многие реформы Александра </a:t>
          </a:r>
          <a:r>
            <a:rPr lang="en-US" sz="2200" b="1">
              <a:solidFill>
                <a:schemeClr val="tx1"/>
              </a:solidFill>
            </a:rPr>
            <a:t>II</a:t>
          </a:r>
          <a:endParaRPr sz="2200" b="1">
            <a:solidFill>
              <a:schemeClr val="tx1"/>
            </a:solidFill>
          </a:endParaRPr>
        </a:p>
      </dsp:txBody>
      <dsp:txXfrm>
        <a:off x="0" y="1823599"/>
        <a:ext cx="6583448" cy="1406419"/>
      </dsp:txXfrm>
    </dsp:sp>
    <dsp:sp modelId="{E8933B68-4CB8-4050-A92D-8795AF3EF727}">
      <dsp:nvSpPr>
        <dsp:cNvPr id="0" name=""/>
        <dsp:cNvSpPr/>
      </dsp:nvSpPr>
      <dsp:spPr bwMode="auto">
        <a:xfrm>
          <a:off x="0" y="3359598"/>
          <a:ext cx="6735616" cy="1558588"/>
        </a:xfrm>
        <a:prstGeom prst="roundRect">
          <a:avLst>
            <a:gd name="adj" fmla="val 16667"/>
          </a:avLst>
        </a:prstGeom>
        <a:solidFill>
          <a:schemeClr val="accent2">
            <a:hueOff val="-1008461"/>
            <a:satOff val="2021"/>
            <a:lumOff val="-2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83817" tIns="83817" rIns="83817" bIns="83817" numCol="1" spcCol="1267" rtlCol="0" fromWordArt="0" anchor="ctr" anchorCtr="0" forceAA="0" upright="0" compatLnSpc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200" b="1">
              <a:solidFill>
                <a:schemeClr val="tx1"/>
              </a:solidFill>
            </a:rPr>
            <a:t>- За внешнеполитическое спокойствие при его правлении получил прозвание Миротворец: в годы его царствования Россия не вела ни одной войны</a:t>
          </a:r>
          <a:endParaRPr sz="2200" b="1">
            <a:solidFill>
              <a:schemeClr val="tx1"/>
            </a:solidFill>
          </a:endParaRPr>
        </a:p>
      </dsp:txBody>
      <dsp:txXfrm>
        <a:off x="0" y="3435683"/>
        <a:ext cx="6583448" cy="1406419"/>
      </dsp:txXfrm>
    </dsp:sp>
    <dsp:sp modelId="{A1127408-89D6-4273-8FFC-DBA1D1E1D817}">
      <dsp:nvSpPr>
        <dsp:cNvPr id="0" name=""/>
        <dsp:cNvSpPr/>
      </dsp:nvSpPr>
      <dsp:spPr bwMode="auto">
        <a:xfrm>
          <a:off x="0" y="4971682"/>
          <a:ext cx="6735616" cy="1558588"/>
        </a:xfrm>
        <a:prstGeom prst="roundRect">
          <a:avLst>
            <a:gd name="adj" fmla="val 16667"/>
          </a:avLst>
        </a:prstGeom>
        <a:solidFill>
          <a:schemeClr val="accent2">
            <a:hueOff val="-1512691"/>
            <a:satOff val="3032"/>
            <a:lumOff val="-3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83818" tIns="83818" rIns="83818" bIns="83818" numCol="1" spcCol="1267" rtlCol="0" fromWordArt="0" anchor="ctr" anchorCtr="0" forceAA="0" upright="0" compatLnSpc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200" b="1">
              <a:solidFill>
                <a:schemeClr val="tx1"/>
              </a:solidFill>
            </a:rPr>
            <a:t>- происходил постепенный экономический рост</a:t>
          </a:r>
          <a:endParaRPr sz="2200" b="1">
            <a:solidFill>
              <a:schemeClr val="tx1"/>
            </a:solidFill>
          </a:endParaRPr>
        </a:p>
      </dsp:txBody>
      <dsp:txXfrm>
        <a:off x="0" y="5047766"/>
        <a:ext cx="6583448" cy="1406419"/>
      </dsp:txXfrm>
    </dsp:sp>
  </dsp:spTree>
</dsp:drawing>
</file>

<file path=ppt/diagrams/drawing5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31116054" name=""/>
      <dsp:cNvGrpSpPr/>
    </dsp:nvGrpSpPr>
    <dsp:grpSpPr bwMode="auto">
      <a:xfrm flipH="0" flipV="0">
        <a:off x="0" y="0"/>
        <a:ext cx="6982727" cy="6910250"/>
        <a:chOff x="0" y="0"/>
        <a:chExt cx="6982727" cy="6910250"/>
      </a:xfrm>
    </dsp:grpSpPr>
    <dsp:sp modelId="{EEBB2EDD-3B50-4910-BA4A-C7733C7505DB}">
      <dsp:nvSpPr>
        <dsp:cNvPr id="0" name=""/>
        <dsp:cNvSpPr/>
      </dsp:nvSpPr>
      <dsp:spPr bwMode="auto">
        <a:xfrm>
          <a:off x="0" y="449799"/>
          <a:ext cx="6982727" cy="1969218"/>
        </a:xfrm>
        <a:prstGeom prst="roundRect">
          <a:avLst>
            <a:gd name="adj" fmla="val 1666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87629" tIns="87629" rIns="87629" bIns="87629" numCol="1" spcCol="1268" rtlCol="0" fromWordArt="0" anchor="ctr" anchorCtr="0" forceAA="0" upright="0" compatLnSpc="0">
          <a:noAutofit/>
        </a:bodyPr>
        <a:lstStyle/>
        <a:p>
          <a:pPr marL="0" lvl="0" indent="0" algn="l" defTabSz="577849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300"/>
            <a:t>- </a:t>
          </a:r>
          <a:r>
            <a:rPr lang="ru-RU" sz="2800">
              <a:solidFill>
                <a:schemeClr val="tx1"/>
              </a:solidFill>
              <a:latin typeface="Times New Roman"/>
              <a:cs typeface="Times New Roman"/>
            </a:rPr>
            <a:t>Народники считали реформы полумерами и даже обманом населения. </a:t>
          </a:r>
          <a:endParaRPr sz="2800">
            <a:solidFill>
              <a:schemeClr val="tx1"/>
            </a:solidFill>
            <a:latin typeface="Times New Roman"/>
            <a:cs typeface="Times New Roman"/>
          </a:endParaRPr>
        </a:p>
      </dsp:txBody>
      <dsp:txXfrm>
        <a:off x="0" y="545928"/>
        <a:ext cx="6790469" cy="1776960"/>
      </dsp:txXfrm>
    </dsp:sp>
    <dsp:sp modelId="{6345FC1D-8F4E-4B4A-89F0-4FEAB8BE3D8B}">
      <dsp:nvSpPr>
        <dsp:cNvPr id="0" name=""/>
        <dsp:cNvSpPr/>
      </dsp:nvSpPr>
      <dsp:spPr bwMode="auto">
        <a:xfrm>
          <a:off x="0" y="2470515"/>
          <a:ext cx="6982727" cy="1969218"/>
        </a:xfrm>
        <a:prstGeom prst="roundRect">
          <a:avLst>
            <a:gd name="adj" fmla="val 16667"/>
          </a:avLst>
        </a:prstGeom>
        <a:solidFill>
          <a:schemeClr val="accent2">
            <a:hueOff val="-756346"/>
            <a:satOff val="1516"/>
            <a:lumOff val="-1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87629" tIns="87629" rIns="87629" bIns="87629" numCol="1" spcCol="1268" rtlCol="0" fromWordArt="0" anchor="ctr" anchorCtr="0" forceAA="0" upright="0" compatLnSpc="0">
          <a:noAutofit/>
        </a:bodyPr>
        <a:lstStyle/>
        <a:p>
          <a:pPr marL="0" lvl="0" indent="0" algn="l" defTabSz="577849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300"/>
            <a:t>- </a:t>
          </a:r>
          <a:r>
            <a:rPr lang="ru-RU" sz="2800">
              <a:solidFill>
                <a:schemeClr val="tx1"/>
              </a:solidFill>
              <a:latin typeface="Times New Roman"/>
              <a:cs typeface="Times New Roman"/>
            </a:rPr>
            <a:t>С точки зрения идеологов народничества решить назревшие вопросы можно было лишь путем революционного переворота</a:t>
          </a:r>
          <a:endParaRPr sz="2800">
            <a:solidFill>
              <a:schemeClr val="tx1"/>
            </a:solidFill>
            <a:latin typeface="Times New Roman"/>
            <a:cs typeface="Times New Roman"/>
          </a:endParaRPr>
        </a:p>
      </dsp:txBody>
      <dsp:txXfrm>
        <a:off x="0" y="2566644"/>
        <a:ext cx="6790469" cy="1776960"/>
      </dsp:txXfrm>
    </dsp:sp>
    <dsp:sp modelId="{88B7911B-4563-4676-B38D-A0A5667AF9B1}">
      <dsp:nvSpPr>
        <dsp:cNvPr id="0" name=""/>
        <dsp:cNvSpPr/>
      </dsp:nvSpPr>
      <dsp:spPr bwMode="auto">
        <a:xfrm>
          <a:off x="0" y="4491229"/>
          <a:ext cx="6982727" cy="1969218"/>
        </a:xfrm>
        <a:prstGeom prst="roundRect">
          <a:avLst>
            <a:gd name="adj" fmla="val 16667"/>
          </a:avLst>
        </a:prstGeom>
        <a:solidFill>
          <a:schemeClr val="accent2">
            <a:hueOff val="-1512691"/>
            <a:satOff val="3032"/>
            <a:lumOff val="-3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95249" tIns="95249" rIns="95249" bIns="95249" numCol="1" spcCol="1268" rtlCol="0" fromWordArt="0" anchor="ctr" anchorCtr="0" forceAA="0" upright="0" compatLnSpc="0">
          <a:noAutofit/>
        </a:bodyPr>
        <a:lstStyle/>
        <a:p>
          <a:pPr marL="0" lvl="0" indent="0" algn="l" defTabSz="577849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500"/>
            <a:t>-</a:t>
          </a:r>
          <a:r>
            <a:rPr lang="ru-RU" sz="2800">
              <a:solidFill>
                <a:schemeClr val="tx1"/>
              </a:solidFill>
              <a:latin typeface="Times New Roman"/>
              <a:cs typeface="Times New Roman"/>
            </a:rPr>
            <a:t> После убийства в 1881 г. царя революционное народничество было разгромлено и фактически прекратило свое существование. Пошло на спад и либеральное движение</a:t>
          </a:r>
          <a:endParaRPr sz="2800">
            <a:solidFill>
              <a:schemeClr val="tx1"/>
            </a:solidFill>
            <a:latin typeface="Times New Roman"/>
            <a:cs typeface="Times New Roman"/>
          </a:endParaRPr>
        </a:p>
      </dsp:txBody>
      <dsp:txXfrm>
        <a:off x="0" y="4587358"/>
        <a:ext cx="6790469" cy="1776960"/>
      </dsp:txXfrm>
    </dsp:sp>
  </dsp:spTree>
</dsp:drawing>
</file>

<file path=ppt/diagrams/drawing6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633176446" name=""/>
      <dsp:cNvGrpSpPr/>
    </dsp:nvGrpSpPr>
    <dsp:grpSpPr bwMode="auto">
      <a:xfrm flipH="0" flipV="0">
        <a:off x="0" y="0"/>
        <a:ext cx="6713737" cy="6644052"/>
        <a:chOff x="0" y="0"/>
        <a:chExt cx="6713737" cy="6644052"/>
      </a:xfrm>
    </dsp:grpSpPr>
    <dsp:sp modelId="{F832ADDA-D96E-4002-85C9-52B2465CD613}">
      <dsp:nvSpPr>
        <dsp:cNvPr id="0" name=""/>
        <dsp:cNvSpPr/>
      </dsp:nvSpPr>
      <dsp:spPr bwMode="auto">
        <a:xfrm>
          <a:off x="0" y="80496"/>
          <a:ext cx="6713737" cy="2130549"/>
        </a:xfrm>
        <a:prstGeom prst="roundRect">
          <a:avLst>
            <a:gd name="adj" fmla="val 1666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80009" tIns="80009" rIns="80009" bIns="80009" numCol="1" spcCol="1268" rtlCol="0" fromWordArt="0" anchor="ctr" anchorCtr="0" forceAA="0" upright="0" compatLnSpc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100" b="0"/>
            <a:t>- </a:t>
          </a:r>
          <a:r>
            <a:rPr lang="ru-RU" sz="2800" b="0">
              <a:solidFill>
                <a:schemeClr val="tx1"/>
              </a:solidFill>
              <a:latin typeface="Times New Roman"/>
              <a:cs typeface="Times New Roman"/>
            </a:rPr>
            <a:t>Самым популярным в России стало консервативное движение, так как оно лежало в основе государственной политики.</a:t>
          </a:r>
          <a:endParaRPr sz="2800">
            <a:solidFill>
              <a:schemeClr val="tx1"/>
            </a:solidFill>
            <a:latin typeface="Times New Roman"/>
            <a:cs typeface="Times New Roman"/>
          </a:endParaRPr>
        </a:p>
      </dsp:txBody>
      <dsp:txXfrm>
        <a:off x="0" y="184501"/>
        <a:ext cx="6505727" cy="1922539"/>
      </dsp:txXfrm>
    </dsp:sp>
    <dsp:sp modelId="{6272C134-063C-431D-BFF2-18343EAE8111}">
      <dsp:nvSpPr>
        <dsp:cNvPr id="0" name=""/>
        <dsp:cNvSpPr/>
      </dsp:nvSpPr>
      <dsp:spPr bwMode="auto">
        <a:xfrm>
          <a:off x="0" y="2256750"/>
          <a:ext cx="6713737" cy="2130549"/>
        </a:xfrm>
        <a:prstGeom prst="roundRect">
          <a:avLst>
            <a:gd name="adj" fmla="val 16667"/>
          </a:avLst>
        </a:prstGeom>
        <a:solidFill>
          <a:schemeClr val="accent2">
            <a:hueOff val="-756346"/>
            <a:satOff val="1516"/>
            <a:lumOff val="-1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60007" tIns="60007" rIns="60007" bIns="60007" numCol="1" spcCol="1268" rtlCol="0" fromWordArt="0" anchor="ctr" anchorCtr="0" forceAA="0" upright="0" compatLnSpc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600" b="1" i="0" u="none" strike="noStrike" cap="none" spc="0">
              <a:solidFill>
                <a:schemeClr val="tx1"/>
              </a:solidFill>
              <a:latin typeface="Times New Roman"/>
              <a:cs typeface="Times New Roman"/>
            </a:rPr>
            <a:t>З</a:t>
          </a:r>
          <a:r>
            <a:rPr lang="ru-RU" sz="2600" b="1" i="0" u="none" strike="noStrike" cap="none" spc="0">
              <a:solidFill>
                <a:schemeClr val="tx1"/>
              </a:solidFill>
              <a:latin typeface="Times New Roman"/>
              <a:cs typeface="Times New Roman"/>
            </a:rPr>
            <a:t>аимствование западных образцов ни к чему хорошему не приведет, и выступали за сохранение самобытности исторического пути России, в основе которого, идея православия, самодержавия и народности. </a:t>
          </a:r>
          <a:endParaRPr sz="2600" b="1" i="0" u="none" strike="noStrike" cap="none" spc="0">
            <a:solidFill>
              <a:schemeClr val="tx1"/>
            </a:solidFill>
            <a:latin typeface="Times New Roman"/>
            <a:cs typeface="Times New Roman"/>
          </a:endParaRPr>
        </a:p>
      </dsp:txBody>
      <dsp:txXfrm>
        <a:off x="0" y="2360755"/>
        <a:ext cx="6505727" cy="1922539"/>
      </dsp:txXfrm>
    </dsp:sp>
    <dsp:sp modelId="{8AB356AF-936B-4C14-B3ED-2AB774F7B9DC}">
      <dsp:nvSpPr>
        <dsp:cNvPr id="0" name=""/>
        <dsp:cNvSpPr/>
      </dsp:nvSpPr>
      <dsp:spPr bwMode="auto">
        <a:xfrm>
          <a:off x="0" y="4433004"/>
          <a:ext cx="6713737" cy="2130549"/>
        </a:xfrm>
        <a:prstGeom prst="roundRect">
          <a:avLst>
            <a:gd name="adj" fmla="val 16667"/>
          </a:avLst>
        </a:prstGeom>
        <a:solidFill>
          <a:schemeClr val="accent2">
            <a:hueOff val="-1512691"/>
            <a:satOff val="3032"/>
            <a:lumOff val="-3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80010" tIns="80010" rIns="80010" bIns="80010" numCol="1" spcCol="1268" rtlCol="0" fromWordArt="0" anchor="ctr" anchorCtr="0" forceAA="0" upright="0" compatLnSpc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800" b="1">
              <a:solidFill>
                <a:schemeClr val="tx1"/>
              </a:solidFill>
              <a:latin typeface="Times New Roman"/>
              <a:cs typeface="Times New Roman"/>
            </a:rPr>
            <a:t>Консервароры заняли ведущие позиции в обществе и государстве.</a:t>
          </a:r>
          <a:endParaRPr sz="2800" b="1">
            <a:solidFill>
              <a:schemeClr val="tx1"/>
            </a:solidFill>
            <a:latin typeface="Times New Roman"/>
            <a:cs typeface="Times New Roman"/>
          </a:endParaRPr>
        </a:p>
      </dsp:txBody>
      <dsp:txXfrm>
        <a:off x="0" y="4537009"/>
        <a:ext cx="6505727" cy="1922539"/>
      </dsp:txXfrm>
    </dsp:sp>
  </dsp:spTree>
</dsp:drawing>
</file>

<file path=ppt/diagrams/drawing7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650128103" name=""/>
      <dsp:cNvGrpSpPr/>
    </dsp:nvGrpSpPr>
    <dsp:grpSpPr bwMode="auto">
      <a:xfrm flipH="0" flipV="0">
        <a:off x="0" y="0"/>
        <a:ext cx="7366638" cy="7290176"/>
        <a:chOff x="0" y="0"/>
        <a:chExt cx="7366638" cy="7290176"/>
      </a:xfrm>
    </dsp:grpSpPr>
    <dsp:sp modelId="{AE6B5C69-AF59-40B9-978F-12D2474C4F6C}">
      <dsp:nvSpPr>
        <dsp:cNvPr id="0" name=""/>
        <dsp:cNvSpPr/>
      </dsp:nvSpPr>
      <dsp:spPr bwMode="auto">
        <a:xfrm>
          <a:off x="0" y="385488"/>
          <a:ext cx="7366638" cy="1589054"/>
        </a:xfrm>
        <a:prstGeom prst="roundRect">
          <a:avLst>
            <a:gd name="adj" fmla="val 1666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83819" tIns="83819" rIns="83819" bIns="83819" numCol="1" spcCol="1268" rtlCol="0" fromWordArt="0" anchor="ctr" anchorCtr="0" forceAA="0" upright="0" compatLnSpc="0">
          <a:noAutofit/>
        </a:bodyPr>
        <a:lstStyle/>
        <a:p>
          <a:pPr marL="0" lvl="0" indent="0" algn="l" defTabSz="577849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200" b="0"/>
            <a:t>- </a:t>
          </a:r>
          <a:r>
            <a:rPr lang="ru-RU" sz="2400" b="0">
              <a:solidFill>
                <a:schemeClr val="tx1"/>
              </a:solidFill>
              <a:latin typeface="Times New Roman"/>
              <a:cs typeface="Times New Roman"/>
            </a:rPr>
            <a:t>Как и народники, конечной целью революционной борьбы марксисты считали построение социалистического общества.</a:t>
          </a:r>
          <a:endParaRPr sz="2400">
            <a:solidFill>
              <a:schemeClr val="tx1"/>
            </a:solidFill>
            <a:latin typeface="Times New Roman"/>
            <a:cs typeface="Times New Roman"/>
          </a:endParaRPr>
        </a:p>
      </dsp:txBody>
      <dsp:txXfrm>
        <a:off x="0" y="463059"/>
        <a:ext cx="7211497" cy="1433912"/>
      </dsp:txXfrm>
    </dsp:sp>
    <dsp:sp modelId="{86567C19-5938-4AA6-AB7B-2DEF63B9C35C}">
      <dsp:nvSpPr>
        <dsp:cNvPr id="0" name=""/>
        <dsp:cNvSpPr/>
      </dsp:nvSpPr>
      <dsp:spPr bwMode="auto">
        <a:xfrm>
          <a:off x="0" y="2028868"/>
          <a:ext cx="7366638" cy="1589054"/>
        </a:xfrm>
        <a:prstGeom prst="roundRect">
          <a:avLst>
            <a:gd name="adj" fmla="val 16667"/>
          </a:avLst>
        </a:prstGeom>
        <a:solidFill>
          <a:schemeClr val="accent2">
            <a:hueOff val="-504230"/>
            <a:satOff val="1011"/>
            <a:lumOff val="-13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83819" tIns="83819" rIns="83819" bIns="83819" numCol="1" spcCol="1268" rtlCol="0" fromWordArt="0" anchor="ctr" anchorCtr="0" forceAA="0" upright="0" compatLnSpc="0">
          <a:noAutofit/>
        </a:bodyPr>
        <a:lstStyle/>
        <a:p>
          <a:pPr marL="0" lvl="0" indent="0" algn="l" defTabSz="577849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200" b="0"/>
            <a:t>-</a:t>
          </a:r>
          <a:r>
            <a:rPr lang="ru-RU" sz="2400" b="0">
              <a:solidFill>
                <a:schemeClr val="tx1"/>
              </a:solidFill>
              <a:latin typeface="Times New Roman"/>
              <a:cs typeface="Times New Roman"/>
            </a:rPr>
            <a:t> Однако, в отличие от народников, они избрали иную стратегию борьбы с самодержавием.</a:t>
          </a:r>
          <a:endParaRPr sz="2400">
            <a:solidFill>
              <a:schemeClr val="tx1"/>
            </a:solidFill>
            <a:latin typeface="Times New Roman"/>
            <a:cs typeface="Times New Roman"/>
          </a:endParaRPr>
        </a:p>
      </dsp:txBody>
      <dsp:txXfrm>
        <a:off x="0" y="2106440"/>
        <a:ext cx="7211497" cy="1433912"/>
      </dsp:txXfrm>
    </dsp:sp>
    <dsp:sp modelId="{E79DF3A0-A533-438B-AFD9-B506DC02FA2D}">
      <dsp:nvSpPr>
        <dsp:cNvPr id="0" name=""/>
        <dsp:cNvSpPr/>
      </dsp:nvSpPr>
      <dsp:spPr bwMode="auto">
        <a:xfrm>
          <a:off x="0" y="3672250"/>
          <a:ext cx="7366638" cy="1589054"/>
        </a:xfrm>
        <a:prstGeom prst="roundRect">
          <a:avLst>
            <a:gd name="adj" fmla="val 16667"/>
          </a:avLst>
        </a:prstGeom>
        <a:solidFill>
          <a:schemeClr val="accent2">
            <a:hueOff val="-1008461"/>
            <a:satOff val="2021"/>
            <a:lumOff val="-2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87629" tIns="87629" rIns="87629" bIns="87629" numCol="1" spcCol="1268" rtlCol="0" fromWordArt="0" anchor="ctr" anchorCtr="0" forceAA="0" upright="0" compatLnSpc="0">
          <a:noAutofit/>
        </a:bodyPr>
        <a:lstStyle/>
        <a:p>
          <a:pPr marL="0" lvl="0" indent="0" algn="l" defTabSz="577849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600" b="0">
              <a:solidFill>
                <a:schemeClr val="tx1"/>
              </a:solidFill>
              <a:latin typeface="Times New Roman"/>
              <a:cs typeface="Times New Roman"/>
            </a:rPr>
            <a:t>Ставка была сделана на мобилизацию рабочего класса и создание на его основе революционной организации с целью подготовки народного восстания</a:t>
          </a:r>
          <a:endParaRPr sz="2600">
            <a:solidFill>
              <a:schemeClr val="tx1"/>
            </a:solidFill>
            <a:latin typeface="Times New Roman"/>
            <a:cs typeface="Times New Roman"/>
          </a:endParaRPr>
        </a:p>
      </dsp:txBody>
      <dsp:txXfrm>
        <a:off x="0" y="3749821"/>
        <a:ext cx="7211497" cy="1433912"/>
      </dsp:txXfrm>
    </dsp:sp>
    <dsp:sp modelId="{795C9A51-52CB-4B8A-A423-043813179E77}">
      <dsp:nvSpPr>
        <dsp:cNvPr id="0" name=""/>
        <dsp:cNvSpPr/>
      </dsp:nvSpPr>
      <dsp:spPr bwMode="auto">
        <a:xfrm>
          <a:off x="0" y="5315632"/>
          <a:ext cx="7366638" cy="1589054"/>
        </a:xfrm>
        <a:prstGeom prst="roundRect">
          <a:avLst>
            <a:gd name="adj" fmla="val 16667"/>
          </a:avLst>
        </a:prstGeom>
        <a:solidFill>
          <a:schemeClr val="accent2">
            <a:hueOff val="-1512691"/>
            <a:satOff val="3032"/>
            <a:lumOff val="-3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10489" tIns="110489" rIns="110489" bIns="110489" numCol="1" spcCol="1268" rtlCol="0" fromWordArt="0" anchor="ctr" anchorCtr="0" forceAA="0" upright="0" compatLnSpc="0">
          <a:noAutofit/>
        </a:bodyPr>
        <a:lstStyle/>
        <a:p>
          <a:pPr marL="0" lvl="0" indent="0" algn="l" defTabSz="577849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900" b="1">
              <a:solidFill>
                <a:schemeClr val="tx1"/>
              </a:solidFill>
              <a:latin typeface="Times New Roman"/>
              <a:cs typeface="Times New Roman"/>
            </a:rPr>
            <a:t>- Видными теоретиками и пропагандистами марксизма были Г. В. Плеханов и В. И. Ленин.</a:t>
          </a:r>
          <a:endParaRPr sz="2900" b="1">
            <a:solidFill>
              <a:schemeClr val="tx1"/>
            </a:solidFill>
            <a:latin typeface="Times New Roman"/>
            <a:cs typeface="Times New Roman"/>
          </a:endParaRPr>
        </a:p>
      </dsp:txBody>
      <dsp:txXfrm>
        <a:off x="0" y="5393202"/>
        <a:ext cx="7211497" cy="1433912"/>
      </dsp:txXfrm>
    </dsp:sp>
  </dsp:spTree>
</dsp:drawing>
</file>

<file path=ppt/diagrams/drawing8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910163951" name=""/>
      <dsp:cNvGrpSpPr/>
    </dsp:nvGrpSpPr>
    <dsp:grpSpPr bwMode="auto">
      <a:xfrm>
        <a:off x="0" y="0"/>
        <a:ext cx="8312784" cy="3411537"/>
        <a:chOff x="0" y="0"/>
        <a:chExt cx="8312784" cy="3411537"/>
      </a:xfrm>
    </dsp:grpSpPr>
    <dsp:sp modelId="{976BA862-E6B7-4B61-B3EF-CDF1118F7DBC}">
      <dsp:nvSpPr>
        <dsp:cNvPr id="0" name=""/>
        <dsp:cNvSpPr/>
      </dsp:nvSpPr>
      <dsp:spPr bwMode="auto">
        <a:xfrm>
          <a:off x="578892" y="646852"/>
          <a:ext cx="810000" cy="810000"/>
        </a:xfrm>
        <a:prstGeom prst="rect">
          <a:avLst/>
        </a:prstGeom>
        <a:blipFill>
          <a:blip r:embed="rId1"/>
          <a:stretch/>
        </a:blipFill>
        <a:ln w="12700" cap="flat" cmpd="sng" algn="ctr">
          <a:noFill/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4A03561B-BCCC-4CBD-B4F4-0ECFAD48A09D}">
      <dsp:nvSpPr>
        <dsp:cNvPr id="0" name=""/>
        <dsp:cNvSpPr/>
      </dsp:nvSpPr>
      <dsp:spPr bwMode="auto">
        <a:xfrm>
          <a:off x="83892" y="1774684"/>
          <a:ext cx="1800000" cy="990000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1100" b="0"/>
            <a:t>Январь – март – широкая забастовка рабочих крупных городов</a:t>
          </a:r>
          <a:endParaRPr lang="en-US" sz="1100"/>
        </a:p>
      </dsp:txBody>
      <dsp:txXfrm>
        <a:off x="83892" y="1774684"/>
        <a:ext cx="1800000" cy="990000"/>
      </dsp:txXfrm>
    </dsp:sp>
    <dsp:sp modelId="{6D34D60F-D0ED-49E8-87C4-DE25F712B46D}">
      <dsp:nvSpPr>
        <dsp:cNvPr id="0" name=""/>
        <dsp:cNvSpPr/>
      </dsp:nvSpPr>
      <dsp:spPr bwMode="auto">
        <a:xfrm>
          <a:off x="2693892" y="646852"/>
          <a:ext cx="810000" cy="810000"/>
        </a:xfrm>
        <a:prstGeom prst="rect">
          <a:avLst/>
        </a:prstGeom>
        <a:blipFill>
          <a:blip r:embed="rId2"/>
          <a:stretch/>
        </a:blipFill>
        <a:ln w="12700" cap="flat" cmpd="sng" algn="ctr">
          <a:noFill/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25CAACA7-39C2-45CF-BFB1-70CC81C55428}">
      <dsp:nvSpPr>
        <dsp:cNvPr id="0" name=""/>
        <dsp:cNvSpPr/>
      </dsp:nvSpPr>
      <dsp:spPr bwMode="auto">
        <a:xfrm>
          <a:off x="2198892" y="1774684"/>
          <a:ext cx="1800000" cy="990000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1100" b="0"/>
            <a:t>Лето – массовые выступления в армии и на флоте</a:t>
          </a:r>
          <a:endParaRPr lang="en-US" sz="1100"/>
        </a:p>
      </dsp:txBody>
      <dsp:txXfrm>
        <a:off x="2198892" y="1774684"/>
        <a:ext cx="1800000" cy="990000"/>
      </dsp:txXfrm>
    </dsp:sp>
    <dsp:sp modelId="{AD237FAA-A6AB-46F4-9393-23B7D77F0523}">
      <dsp:nvSpPr>
        <dsp:cNvPr id="0" name=""/>
        <dsp:cNvSpPr/>
      </dsp:nvSpPr>
      <dsp:spPr bwMode="auto">
        <a:xfrm>
          <a:off x="4808892" y="646852"/>
          <a:ext cx="810000" cy="810000"/>
        </a:xfrm>
        <a:prstGeom prst="rect">
          <a:avLst/>
        </a:prstGeom>
        <a:blipFill>
          <a:blip r:embed="rId3"/>
          <a:stretch/>
        </a:blipFill>
        <a:ln w="12700" cap="flat" cmpd="sng" algn="ctr">
          <a:noFill/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F560D53B-12FB-439D-A74D-E9E73A86E23C}">
      <dsp:nvSpPr>
        <dsp:cNvPr id="0" name=""/>
        <dsp:cNvSpPr/>
      </dsp:nvSpPr>
      <dsp:spPr bwMode="auto">
        <a:xfrm>
          <a:off x="4313892" y="1774684"/>
          <a:ext cx="1800000" cy="990000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1100" b="0"/>
            <a:t>Лето – активное включение крестьян в забастовочное движение </a:t>
          </a:r>
          <a:endParaRPr lang="en-US" sz="1100"/>
        </a:p>
      </dsp:txBody>
      <dsp:txXfrm>
        <a:off x="4313892" y="1774684"/>
        <a:ext cx="1800000" cy="990000"/>
      </dsp:txXfrm>
    </dsp:sp>
    <dsp:sp modelId="{6EB94D0B-679C-4DDD-8B9F-0608057DFF33}">
      <dsp:nvSpPr>
        <dsp:cNvPr id="0" name=""/>
        <dsp:cNvSpPr/>
      </dsp:nvSpPr>
      <dsp:spPr bwMode="auto">
        <a:xfrm>
          <a:off x="6923892" y="646852"/>
          <a:ext cx="810000" cy="810000"/>
        </a:xfrm>
        <a:prstGeom prst="rect">
          <a:avLst/>
        </a:prstGeom>
        <a:blipFill>
          <a:blip r:embed="rId4"/>
          <a:stretch/>
        </a:blipFill>
        <a:ln w="12700" cap="flat" cmpd="sng" algn="ctr">
          <a:noFill/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84D3912C-1300-48EB-B1DC-AE433EB21739}">
      <dsp:nvSpPr>
        <dsp:cNvPr id="0" name=""/>
        <dsp:cNvSpPr/>
      </dsp:nvSpPr>
      <dsp:spPr bwMode="auto">
        <a:xfrm>
          <a:off x="6428892" y="1774684"/>
          <a:ext cx="1800000" cy="990000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1100" b="0"/>
            <a:t>Осень – всероссийская стачка</a:t>
          </a:r>
          <a:endParaRPr lang="en-US" sz="1100"/>
        </a:p>
      </dsp:txBody>
      <dsp:txXfrm>
        <a:off x="6428892" y="1774684"/>
        <a:ext cx="1800000" cy="99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0000"/>
      <dgm:constr type="w" for="ch" forName="childText" refType="w"/>
      <dgm:constr type="h" for="ch" forName="childText" refType="primFontSz" refFor="ch" refForName="parentText" fact="0.460000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0000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type="roundRect" r:blip="">
          <dgm:adjLst/>
        </dgm:shape>
        <dgm:presOf axis="self"/>
        <dgm:constrLst>
          <dgm:constr type="tMarg" refType="primFontSz" fact="0.300000"/>
          <dgm:constr type="bMarg" refType="primFontSz" fact="0.300000"/>
          <dgm:constr type="lMarg" refType="primFontSz" fact="0.300000"/>
          <dgm:constr type="rMarg" refType="primFontSz" fact="0.300000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type="rect" r:blip="">
              <dgm:adjLst/>
            </dgm:shape>
            <dgm:presOf axis="des" ptType="node"/>
            <dgm:constrLst>
              <dgm:constr type="tMarg" refType="primFontSz" fact="0.100000"/>
              <dgm:constr type="bMarg" refType="primFontSz" fact="0.100000"/>
              <dgm:constr type="lMarg" refType="w" fact="0.090000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0000"/>
      <dgm:constr type="w" for="ch" forName="childText" refType="w"/>
      <dgm:constr type="h" for="ch" forName="childText" refType="primFontSz" refFor="ch" refForName="parentText" fact="0.460000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0000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type="roundRect" r:blip="">
          <dgm:adjLst/>
        </dgm:shape>
        <dgm:presOf axis="self"/>
        <dgm:constrLst>
          <dgm:constr type="tMarg" refType="primFontSz" fact="0.300000"/>
          <dgm:constr type="bMarg" refType="primFontSz" fact="0.300000"/>
          <dgm:constr type="lMarg" refType="primFontSz" fact="0.300000"/>
          <dgm:constr type="rMarg" refType="primFontSz" fact="0.300000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type="rect" r:blip="">
              <dgm:adjLst/>
            </dgm:shape>
            <dgm:presOf axis="des" ptType="node"/>
            <dgm:constrLst>
              <dgm:constr type="tMarg" refType="primFontSz" fact="0.100000"/>
              <dgm:constr type="bMarg" refType="primFontSz" fact="0.100000"/>
              <dgm:constr type="lMarg" refType="w" fact="0.090000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0000"/>
      <dgm:constr type="w" for="ch" forName="childText" refType="w"/>
      <dgm:constr type="h" for="ch" forName="childText" refType="primFontSz" refFor="ch" refForName="parentText" fact="0.460000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0000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type="roundRect" r:blip="">
          <dgm:adjLst/>
        </dgm:shape>
        <dgm:presOf axis="self"/>
        <dgm:constrLst>
          <dgm:constr type="tMarg" refType="primFontSz" fact="0.300000"/>
          <dgm:constr type="bMarg" refType="primFontSz" fact="0.300000"/>
          <dgm:constr type="lMarg" refType="primFontSz" fact="0.300000"/>
          <dgm:constr type="rMarg" refType="primFontSz" fact="0.300000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type="rect" r:blip="">
              <dgm:adjLst/>
            </dgm:shape>
            <dgm:presOf axis="des" ptType="node"/>
            <dgm:constrLst>
              <dgm:constr type="tMarg" refType="primFontSz" fact="0.100000"/>
              <dgm:constr type="bMarg" refType="primFontSz" fact="0.100000"/>
              <dgm:constr type="lMarg" refType="w" fact="0.090000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0000"/>
      <dgm:constr type="w" for="ch" forName="childText" refType="w"/>
      <dgm:constr type="h" for="ch" forName="childText" refType="primFontSz" refFor="ch" refForName="parentText" fact="0.460000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0000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type="roundRect" r:blip="">
          <dgm:adjLst/>
        </dgm:shape>
        <dgm:presOf axis="self"/>
        <dgm:constrLst>
          <dgm:constr type="tMarg" refType="primFontSz" fact="0.300000"/>
          <dgm:constr type="bMarg" refType="primFontSz" fact="0.300000"/>
          <dgm:constr type="lMarg" refType="primFontSz" fact="0.300000"/>
          <dgm:constr type="rMarg" refType="primFontSz" fact="0.300000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type="rect" r:blip="">
              <dgm:adjLst/>
            </dgm:shape>
            <dgm:presOf axis="des" ptType="node"/>
            <dgm:constrLst>
              <dgm:constr type="tMarg" refType="primFontSz" fact="0.100000"/>
              <dgm:constr type="bMarg" refType="primFontSz" fact="0.100000"/>
              <dgm:constr type="lMarg" refType="w" fact="0.090000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0000"/>
      <dgm:constr type="w" for="ch" forName="childText" refType="w"/>
      <dgm:constr type="h" for="ch" forName="childText" refType="primFontSz" refFor="ch" refForName="parentText" fact="0.460000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0000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type="roundRect" r:blip="">
          <dgm:adjLst/>
        </dgm:shape>
        <dgm:presOf axis="self"/>
        <dgm:constrLst>
          <dgm:constr type="tMarg" refType="primFontSz" fact="0.300000"/>
          <dgm:constr type="bMarg" refType="primFontSz" fact="0.300000"/>
          <dgm:constr type="lMarg" refType="primFontSz" fact="0.300000"/>
          <dgm:constr type="rMarg" refType="primFontSz" fact="0.300000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type="rect" r:blip="">
              <dgm:adjLst/>
            </dgm:shape>
            <dgm:presOf axis="des" ptType="node"/>
            <dgm:constrLst>
              <dgm:constr type="tMarg" refType="primFontSz" fact="0.100000"/>
              <dgm:constr type="bMarg" refType="primFontSz" fact="0.100000"/>
              <dgm:constr type="lMarg" refType="w" fact="0.090000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0000"/>
      <dgm:constr type="w" for="ch" forName="childText" refType="w"/>
      <dgm:constr type="h" for="ch" forName="childText" refType="primFontSz" refFor="ch" refForName="parentText" fact="0.460000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0000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type="roundRect" r:blip="">
          <dgm:adjLst/>
        </dgm:shape>
        <dgm:presOf axis="self"/>
        <dgm:constrLst>
          <dgm:constr type="tMarg" refType="primFontSz" fact="0.300000"/>
          <dgm:constr type="bMarg" refType="primFontSz" fact="0.300000"/>
          <dgm:constr type="lMarg" refType="primFontSz" fact="0.300000"/>
          <dgm:constr type="rMarg" refType="primFontSz" fact="0.300000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type="rect" r:blip="">
              <dgm:adjLst/>
            </dgm:shape>
            <dgm:presOf axis="des" ptType="node"/>
            <dgm:constrLst>
              <dgm:constr type="tMarg" refType="primFontSz" fact="0.100000"/>
              <dgm:constr type="bMarg" refType="primFontSz" fact="0.100000"/>
              <dgm:constr type="lMarg" refType="w" fact="0.090000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0000"/>
      <dgm:constr type="w" for="ch" forName="childText" refType="w"/>
      <dgm:constr type="h" for="ch" forName="childText" refType="primFontSz" refFor="ch" refForName="parentText" fact="0.460000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0000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type="roundRect" r:blip="">
          <dgm:adjLst/>
        </dgm:shape>
        <dgm:presOf axis="self"/>
        <dgm:constrLst>
          <dgm:constr type="tMarg" refType="primFontSz" fact="0.300000"/>
          <dgm:constr type="bMarg" refType="primFontSz" fact="0.300000"/>
          <dgm:constr type="lMarg" refType="primFontSz" fact="0.300000"/>
          <dgm:constr type="rMarg" refType="primFontSz" fact="0.300000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type="rect" r:blip="">
              <dgm:adjLst/>
            </dgm:shape>
            <dgm:presOf axis="des" ptType="node"/>
            <dgm:constrLst>
              <dgm:constr type="tMarg" refType="primFontSz" fact="0.100000"/>
              <dgm:constr type="bMarg" refType="primFontSz" fact="0.100000"/>
              <dgm:constr type="lMarg" refType="w" fact="0.090000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 val="norm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00000"/>
          <dgm:constr type="w" for="ch" forName="compNode" val="120"/>
          <dgm:constr type="w" for="ch" forName="sibTrans" refType="w" refFor="ch" refForName="compNode" fact="0.175000"/>
          <dgm:constr type="sp" refType="w" refFor="ch" refForName="compNode" op="equ" fact="0.250000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00000"/>
          <dgm:constr type="w" for="ch" forName="compNode" refType="w"/>
          <dgm:constr type="w" for="ch" forName="sibTrans" refType="w" refFor="ch" refForName="compNode" fact="0.175000"/>
          <dgm:constr type="sp" refType="w" refFor="ch" refForName="compNode" op="equ" fact="0.250000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00000"/>
          <dgm:constr type="w" for="ch" forName="compNode" refType="w"/>
          <dgm:constr type="w" for="ch" forName="sibTrans" refType="w" refFor="ch" refForName="compNode" fact="0.175000"/>
          <dgm:constr type="sp" refType="w" refFor="ch" refForName="compNode" op="equ" fact="0.250000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r:blip="">
          <dgm:adjLst/>
        </dgm:shape>
        <dgm:presOf axis="self"/>
        <dgm:constrLst>
          <dgm:constr type="w" for="ch" forName="iconRect" refType="w" fact="0.450000"/>
          <dgm:constr type="h" for="ch" forName="iconRect" refType="w" refFor="ch" refForName="iconRect"/>
          <dgm:constr type="ctrX" for="ch" forName="iconRect" refType="w" fact="0.500000"/>
          <dgm:constr type="t" for="ch" forName="iconRect"/>
          <dgm:constr type="h" for="ch" forName="spaceRect" refType="h" fact="0.150000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" name="Freeform: Shape 27"/>
          <p:cNvSpPr/>
          <p:nvPr/>
        </p:nvSpPr>
        <p:spPr bwMode="auto"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 fill="norm" stroke="1" extrusionOk="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 bwMode="auto"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12241623-A064-4BED-B073-BA4D61433402}" type="datetime1">
              <a:rPr lang="en-US"/>
              <a:t/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 bwMode="auto">
          <a:xfrm>
            <a:off x="4654295" y="6170490"/>
            <a:ext cx="5588349" cy="4572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 bwMode="auto"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FAEF9944-A4F6-4C59-AEBD-678D6480B8EA}" type="slidenum">
              <a:rPr lang="en-US"/>
              <a:t/>
            </a:fld>
            <a:endParaRPr lang="en-US"/>
          </a:p>
        </p:txBody>
      </p:sp>
      <p:sp>
        <p:nvSpPr>
          <p:cNvPr id="4" name="Freeform: Shape 3"/>
          <p:cNvSpPr/>
          <p:nvPr/>
        </p:nvSpPr>
        <p:spPr bwMode="auto"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 fill="norm" stroke="1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/>
          <p:cNvSpPr/>
          <p:nvPr/>
        </p:nvSpPr>
        <p:spPr bwMode="auto">
          <a:xfrm>
            <a:off x="115540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 fill="norm" stroke="1" extrusionOk="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/>
          <p:cNvSpPr/>
          <p:nvPr/>
        </p:nvSpPr>
        <p:spPr bwMode="auto"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 fill="norm" stroke="1" extrusionOk="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F86ED0C-1DA7-41F0-94CF-6218B1FEDFF1}" type="datetime1">
              <a:rPr lang="en-US"/>
              <a:t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algn="l">
              <a:defRPr/>
            </a:pPr>
            <a:fld id="{FAEF9944-A4F6-4C59-AEBD-678D6480B8EA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9277965" y="507037"/>
            <a:ext cx="1571626" cy="5339932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2933699" y="524373"/>
            <a:ext cx="5959577" cy="5322596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9277965" y="6296615"/>
            <a:ext cx="2505996" cy="365125"/>
          </a:xfrm>
        </p:spPr>
        <p:txBody>
          <a:bodyPr/>
          <a:lstStyle/>
          <a:p>
            <a:pPr>
              <a:defRPr/>
            </a:pPr>
            <a:fld id="{EECF02AB-6034-4B88-BC5A-7C17CB0EF809}" type="datetime1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933699" y="6296615"/>
            <a:ext cx="5959577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FAEF9944-A4F6-4C59-AEBD-678D6480B8EA}" type="slidenum">
              <a:rPr lang="en-US"/>
              <a:t/>
            </a:fld>
            <a:endParaRPr lang="en-US"/>
          </a:p>
        </p:txBody>
      </p:sp>
      <p:cxnSp>
        <p:nvCxnSpPr>
          <p:cNvPr id="7" name="Straight Connector 6" title="Rule Line"/>
          <p:cNvCxnSpPr>
            <a:cxnSpLocks/>
          </p:cNvCxnSpPr>
          <p:nvPr/>
        </p:nvCxnSpPr>
        <p:spPr bwMode="auto"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2F3E5F3-28EE-488F-BD53-B744C06C3DEC}" type="datetime1">
              <a:rPr lang="en-US"/>
              <a:t/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algn="l">
              <a:defRPr/>
            </a:pPr>
            <a:fld id="{FAEF9944-A4F6-4C59-AEBD-678D6480B8EA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 bwMode="auto"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/>
            <p:cNvSpPr/>
            <p:nvPr/>
          </p:nvSpPr>
          <p:spPr bwMode="auto"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 fill="norm" stroke="1" extrusionOk="0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/>
            <p:cNvSpPr/>
            <p:nvPr/>
          </p:nvSpPr>
          <p:spPr bwMode="auto"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 fill="norm" stroke="1" extrusionOk="0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/>
            <p:cNvSpPr/>
            <p:nvPr/>
          </p:nvSpPr>
          <p:spPr bwMode="auto"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 fill="norm" stroke="1" extrusionOk="0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/>
            <p:cNvSpPr/>
            <p:nvPr/>
          </p:nvSpPr>
          <p:spPr bwMode="auto"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 fill="norm" stroke="1" extrusionOk="0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 bwMode="auto"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/>
            <p:cNvSpPr/>
            <p:nvPr/>
          </p:nvSpPr>
          <p:spPr bwMode="auto"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 fill="norm" stroke="1" extrusionOk="0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/>
            <p:cNvSpPr/>
            <p:nvPr/>
          </p:nvSpPr>
          <p:spPr bwMode="auto">
            <a:xfrm flipH="1">
              <a:off x="8319994" y="0"/>
              <a:ext cx="3872005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 fill="norm" stroke="1" extrusionOk="0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6" name="Freeform: Shape 55"/>
            <p:cNvSpPr/>
            <p:nvPr/>
          </p:nvSpPr>
          <p:spPr bwMode="auto"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 fill="norm" stroke="1" extrusionOk="0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7" name="Freeform: Shape 56"/>
            <p:cNvSpPr/>
            <p:nvPr/>
          </p:nvSpPr>
          <p:spPr bwMode="auto">
            <a:xfrm flipH="1">
              <a:off x="8243247" y="9274"/>
              <a:ext cx="3948447" cy="3411459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 fill="norm" stroke="1" extrusionOk="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 bwMode="auto"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/>
            <p:cNvSpPr/>
            <p:nvPr/>
          </p:nvSpPr>
          <p:spPr bwMode="auto"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 fill="norm" stroke="1" extrusionOk="0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/>
            <p:cNvSpPr/>
            <p:nvPr/>
          </p:nvSpPr>
          <p:spPr bwMode="auto"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 fill="norm" stroke="1" extrusionOk="0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/>
            <p:cNvSpPr/>
            <p:nvPr/>
          </p:nvSpPr>
          <p:spPr bwMode="auto"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 fill="norm" stroke="1" extrusionOk="0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/>
            <p:cNvSpPr/>
            <p:nvPr/>
          </p:nvSpPr>
          <p:spPr bwMode="auto"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 fill="norm" stroke="1" extrusionOk="0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 bwMode="auto">
          <a:xfrm>
            <a:off x="4654296" y="6170490"/>
            <a:ext cx="5713314" cy="4572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algn="l">
              <a:defRPr/>
            </a:pPr>
            <a:fld id="{FAEF9944-A4F6-4C59-AEBD-678D6480B8EA}" type="slidenum">
              <a:rPr lang="en-US"/>
              <a:t/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 bwMode="auto"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E72EB70D-CD01-44DA-83B3-8FEB3383D307}" type="datetime1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920240" y="2438399"/>
            <a:ext cx="4160519" cy="3657601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530290" y="2438399"/>
            <a:ext cx="4160519" cy="3657601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0158CFD-9357-46BE-A189-D637A67C8730}" type="datetime1">
              <a:rPr lang="en-US"/>
              <a:t/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algn="l">
              <a:defRPr/>
            </a:pPr>
            <a:fld id="{FAEF9944-A4F6-4C59-AEBD-678D6480B8EA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20241" y="2456408"/>
            <a:ext cx="4160519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1920241" y="3316639"/>
            <a:ext cx="4160519" cy="2779361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530290" y="2456408"/>
            <a:ext cx="4160519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cap="all" spc="15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>
              <a:lnSpc>
                <a:spcPct val="130000"/>
              </a:lnSpc>
              <a:spcBef>
                <a:spcPts val="930"/>
              </a:spcBef>
              <a:buFont typeface="Corbel"/>
              <a:buNone/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530290" y="3316639"/>
            <a:ext cx="4160519" cy="2779361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B4742EE-B331-4632-BD10-A82FED6B6FC0}" type="datetime1">
              <a:rPr lang="en-US"/>
              <a:t/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algn="l">
              <a:defRPr/>
            </a:pPr>
            <a:fld id="{FAEF9944-A4F6-4C59-AEBD-678D6480B8EA}" type="slidenum">
              <a:rPr lang="en-US"/>
              <a:t/>
            </a:fld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1BA835-D13F-49F4-8F11-5D576AC65FAD}" type="datetime1">
              <a:rPr lang="en-US"/>
              <a:t/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algn="l">
              <a:defRPr/>
            </a:pPr>
            <a:fld id="{FAEF9944-A4F6-4C59-AEBD-678D6480B8EA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blank" userDrawn="1">
  <p:cSld name="Blank">
    <p:bg>
      <p:bgPr shadeToTitle="0">
        <a:solidFill>
          <a:schemeClr val="bg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DBD1799-ACB5-4CB2-86A2-5C574F1C8706}" type="datetime1">
              <a:rPr lang="en-US"/>
              <a:t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algn="l">
              <a:defRPr/>
            </a:pPr>
            <a:fld id="{FAEF9944-A4F6-4C59-AEBD-678D6480B8EA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 bwMode="auto">
          <a:xfrm>
            <a:off x="8476488" y="6170491"/>
            <a:ext cx="2214322" cy="457200"/>
          </a:xfrm>
        </p:spPr>
        <p:txBody>
          <a:bodyPr/>
          <a:lstStyle/>
          <a:p>
            <a:pPr>
              <a:defRPr/>
            </a:pPr>
            <a:fld id="{ED5DD0D6-7A82-473E-879B-C6ECD6CCCFEC}" type="datetime1">
              <a:rPr lang="en-US"/>
              <a:t/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 bwMode="auto">
          <a:xfrm>
            <a:off x="1280160" y="6170490"/>
            <a:ext cx="6949440" cy="4572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algn="l">
              <a:defRPr/>
            </a:pPr>
            <a:fld id="{FAEF9944-A4F6-4C59-AEBD-678D6480B8EA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ChangeAspect="1" noGrp="1"/>
          </p:cNvSpPr>
          <p:nvPr>
            <p:ph type="pic" idx="1"/>
          </p:nvPr>
        </p:nvSpPr>
        <p:spPr bwMode="auto">
          <a:xfrm>
            <a:off x="0" y="0"/>
            <a:ext cx="8102651" cy="685799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US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auto">
          <a:xfrm>
            <a:off x="8476488" y="6170491"/>
            <a:ext cx="2214322" cy="457200"/>
          </a:xfrm>
        </p:spPr>
        <p:txBody>
          <a:bodyPr/>
          <a:lstStyle/>
          <a:p>
            <a:pPr>
              <a:defRPr/>
            </a:pPr>
            <a:fld id="{D4605E03-BC17-41A7-854C-DFAB672737DC}" type="datetime1">
              <a:rPr lang="en-US"/>
              <a:t/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 bwMode="auto">
          <a:xfrm>
            <a:off x="1280160" y="6170490"/>
            <a:ext cx="6464409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algn="l">
              <a:defRPr/>
            </a:pPr>
            <a:fld id="{FAEF9944-A4F6-4C59-AEBD-678D6480B8EA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bg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C4408324-A84C-4A45-93B6-78D079CCE772}" type="datetime1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>
              <a:defRPr/>
            </a:pPr>
            <a:fld id="{FAEF9944-A4F6-4C59-AEBD-678D6480B8EA}" type="slidenum">
              <a:rPr lang="en-US"/>
              <a:t/>
            </a:fld>
            <a:endParaRPr lang="en-US"/>
          </a:p>
        </p:txBody>
      </p:sp>
      <p:cxnSp>
        <p:nvCxnSpPr>
          <p:cNvPr id="9" name="Straight Connector 8" title="Rule Line"/>
          <p:cNvCxnSpPr>
            <a:cxnSpLocks/>
          </p:cNvCxnSpPr>
          <p:nvPr/>
        </p:nvCxnSpPr>
        <p:spPr bwMode="auto"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lvl1pPr algn="l" defTabSz="914400">
        <a:lnSpc>
          <a:spcPct val="130000"/>
        </a:lnSpc>
        <a:spcBef>
          <a:spcPts val="0"/>
        </a:spcBef>
        <a:buNone/>
        <a:defRPr sz="3200" b="1" spc="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>
        <a:lnSpc>
          <a:spcPct val="140000"/>
        </a:lnSpc>
        <a:spcBef>
          <a:spcPts val="930"/>
        </a:spcBef>
        <a:buFont typeface="Corbel"/>
        <a:buNone/>
        <a:defRPr sz="1800" b="0" spc="15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>
        <a:lnSpc>
          <a:spcPct val="140000"/>
        </a:lnSpc>
        <a:spcBef>
          <a:spcPts val="930"/>
        </a:spcBef>
        <a:buFont typeface="Corbel"/>
        <a:buNone/>
        <a:defRPr sz="1600" spc="15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>
        <a:lnSpc>
          <a:spcPct val="140000"/>
        </a:lnSpc>
        <a:spcBef>
          <a:spcPts val="930"/>
        </a:spcBef>
        <a:buFont typeface="Corbel"/>
        <a:buChar char="–"/>
        <a:defRPr sz="1400" i="1" spc="15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>
        <a:lnSpc>
          <a:spcPct val="140000"/>
        </a:lnSpc>
        <a:spcBef>
          <a:spcPts val="930"/>
        </a:spcBef>
        <a:buFont typeface="Corbel"/>
        <a:buChar char="–"/>
        <a:defRPr sz="1400" spc="15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>
        <a:lnSpc>
          <a:spcPct val="140000"/>
        </a:lnSpc>
        <a:spcBef>
          <a:spcPts val="930"/>
        </a:spcBef>
        <a:buFont typeface="Corbel"/>
        <a:buChar char="–"/>
        <a:defRPr sz="1400" i="1" spc="15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>
        <a:lnSpc>
          <a:spcPct val="111000"/>
        </a:lnSpc>
        <a:spcBef>
          <a:spcPts val="930"/>
        </a:spcBef>
        <a:buFont typeface="Corbel"/>
        <a:buChar char="–"/>
        <a:defRPr sz="14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>
        <a:lnSpc>
          <a:spcPct val="111000"/>
        </a:lnSpc>
        <a:spcBef>
          <a:spcPts val="930"/>
        </a:spcBef>
        <a:buFont typeface="Corbel"/>
        <a:buChar char="–"/>
        <a:defRPr sz="1400" i="1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>
        <a:lnSpc>
          <a:spcPct val="111000"/>
        </a:lnSpc>
        <a:spcBef>
          <a:spcPts val="930"/>
        </a:spcBef>
        <a:buFont typeface="Corbel"/>
        <a:buChar char="–"/>
        <a:defRPr sz="14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>
        <a:lnSpc>
          <a:spcPct val="111000"/>
        </a:lnSpc>
        <a:spcBef>
          <a:spcPts val="930"/>
        </a:spcBef>
        <a:buFont typeface="Corbel"/>
        <a:buChar char="–"/>
        <a:defRPr sz="1400" i="1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hyperlink" Target="https://drive.google.com/file/d/1rwc-bYQXLtS-3BSyBA65HYz9Ecq0FYLa/view?usp=sharing" TargetMode="External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 /><Relationship Id="rId3" Type="http://schemas.microsoft.com/office/2007/relationships/diagramDrawing" Target="../diagrams/drawing2.xml" /><Relationship Id="rId4" Type="http://schemas.openxmlformats.org/officeDocument/2006/relationships/diagramColors" Target="../diagrams/colors2.xml" /><Relationship Id="rId5" Type="http://schemas.openxmlformats.org/officeDocument/2006/relationships/diagramLayout" Target="../diagrams/layout2.xml" /><Relationship Id="rId6" Type="http://schemas.openxmlformats.org/officeDocument/2006/relationships/diagramQuickStyle" Target="../diagrams/quickStyle2.xml" 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 /><Relationship Id="rId3" Type="http://schemas.microsoft.com/office/2007/relationships/diagramDrawing" Target="../diagrams/drawing3.xml" /><Relationship Id="rId4" Type="http://schemas.openxmlformats.org/officeDocument/2006/relationships/diagramColors" Target="../diagrams/colors3.xml" /><Relationship Id="rId5" Type="http://schemas.openxmlformats.org/officeDocument/2006/relationships/diagramLayout" Target="../diagrams/layout3.xml" /><Relationship Id="rId6" Type="http://schemas.openxmlformats.org/officeDocument/2006/relationships/diagramQuickStyle" Target="../diagrams/quickStyle3.xml" 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 /><Relationship Id="rId3" Type="http://schemas.microsoft.com/office/2007/relationships/diagramDrawing" Target="../diagrams/drawing4.xml" /><Relationship Id="rId4" Type="http://schemas.openxmlformats.org/officeDocument/2006/relationships/diagramColors" Target="../diagrams/colors4.xml" /><Relationship Id="rId5" Type="http://schemas.openxmlformats.org/officeDocument/2006/relationships/diagramLayout" Target="../diagrams/layout4.xml" /><Relationship Id="rId6" Type="http://schemas.openxmlformats.org/officeDocument/2006/relationships/diagramQuickStyle" Target="../diagrams/quickStyle4.xml" 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jp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jp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youtu.be/r3NwSv5u13c" TargetMode="External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 /><Relationship Id="rId3" Type="http://schemas.microsoft.com/office/2007/relationships/diagramDrawing" Target="../diagrams/drawing1.xml" /><Relationship Id="rId4" Type="http://schemas.openxmlformats.org/officeDocument/2006/relationships/diagramColors" Target="../diagrams/colors1.xml" /><Relationship Id="rId5" Type="http://schemas.openxmlformats.org/officeDocument/2006/relationships/diagramLayout" Target="../diagrams/layout1.xml" /><Relationship Id="rId6" Type="http://schemas.openxmlformats.org/officeDocument/2006/relationships/diagramQuickStyle" Target="../diagrams/quickStyle1.xml" /></Relationships>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 /><Relationship Id="rId3" Type="http://schemas.microsoft.com/office/2007/relationships/diagramDrawing" Target="../diagrams/drawing5.xml" /><Relationship Id="rId4" Type="http://schemas.openxmlformats.org/officeDocument/2006/relationships/diagramColors" Target="../diagrams/colors5.xml" /><Relationship Id="rId5" Type="http://schemas.openxmlformats.org/officeDocument/2006/relationships/diagramLayout" Target="../diagrams/layout5.xml" /><Relationship Id="rId6" Type="http://schemas.openxmlformats.org/officeDocument/2006/relationships/diagramQuickStyle" Target="../diagrams/quickStyle5.xml" /></Relationships>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6.xml" /><Relationship Id="rId3" Type="http://schemas.microsoft.com/office/2007/relationships/diagramDrawing" Target="../diagrams/drawing6.xml" /><Relationship Id="rId4" Type="http://schemas.openxmlformats.org/officeDocument/2006/relationships/diagramColors" Target="../diagrams/colors6.xml" /><Relationship Id="rId5" Type="http://schemas.openxmlformats.org/officeDocument/2006/relationships/diagramLayout" Target="../diagrams/layout6.xml" /><Relationship Id="rId6" Type="http://schemas.openxmlformats.org/officeDocument/2006/relationships/diagramQuickStyle" Target="../diagrams/quickStyle6.xml" /></Relationships>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7.xml" /><Relationship Id="rId3" Type="http://schemas.microsoft.com/office/2007/relationships/diagramDrawing" Target="../diagrams/drawing7.xml" /><Relationship Id="rId4" Type="http://schemas.openxmlformats.org/officeDocument/2006/relationships/diagramColors" Target="../diagrams/colors7.xml" /><Relationship Id="rId5" Type="http://schemas.openxmlformats.org/officeDocument/2006/relationships/diagramLayout" Target="../diagrams/layout7.xml" /><Relationship Id="rId6" Type="http://schemas.openxmlformats.org/officeDocument/2006/relationships/diagramQuickStyle" Target="../diagrams/quickStyle7.xml" /></Relationships>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8.xml" /><Relationship Id="rId3" Type="http://schemas.microsoft.com/office/2007/relationships/diagramDrawing" Target="../diagrams/drawing8.xml" /><Relationship Id="rId4" Type="http://schemas.openxmlformats.org/officeDocument/2006/relationships/diagramColors" Target="../diagrams/colors8.xml" /><Relationship Id="rId5" Type="http://schemas.openxmlformats.org/officeDocument/2006/relationships/diagramLayout" Target="../diagrams/layout8.xml" /><Relationship Id="rId6" Type="http://schemas.openxmlformats.org/officeDocument/2006/relationships/diagramQuickStyle" Target="../diagrams/quickStyle8.xml" /></Relationships>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0" t="0" r="10688" b="-1"/>
          <a:stretch/>
        </p:blipFill>
        <p:spPr bwMode="auto"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11" name="Freeform: Shape 10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 flipH="1">
            <a:off x="966082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 fill="norm" stroke="1" extrusionOk="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13" name="Freeform: Shape 12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 fill="norm" stroke="1" extrusionOk="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 fill="norm" stroke="1" extrusionOk="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 fill="norm" stroke="1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 fill="norm" stroke="1" extrusionOk="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 flipH="0" flipV="0">
            <a:off x="1212378" y="1346267"/>
            <a:ext cx="9797235" cy="31253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anchor="b">
            <a:norm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ru-RU" sz="5000">
                <a:latin typeface="Arial Black"/>
                <a:cs typeface="Arial Black"/>
              </a:rPr>
              <a:t> Российская империя в XIX — начале XX в.</a:t>
            </a:r>
            <a:endParaRPr>
              <a:latin typeface="Arial Black"/>
              <a:cs typeface="Arial Black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2619375" y="4471607"/>
            <a:ext cx="6953250" cy="862394"/>
          </a:xfrm>
        </p:spPr>
        <p:txBody>
          <a:bodyPr anchor="t">
            <a:normAutofit/>
          </a:bodyPr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55" name="Freeform: Shape 2054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 fill="norm" stroke="1" extrusionOk="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2057" name="Freeform: Shape 2056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 fill="norm" stroke="1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2059" name="Freeform: Shape 205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155401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 fill="norm" stroke="1" extrusionOk="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2061" name="Freeform: Shape 2060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 fill="norm" stroke="1" extrusionOk="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2063" name="Freeform: Shape 2062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 fill="norm" stroke="1" extrusionOk="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2065" name="Freeform: Shape 2064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 fill="norm" stroke="1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2067" name="Freeform: Shape 2066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155401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 fill="norm" stroke="1" extrusionOk="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2069" name="Freeform: Shape 206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 fill="norm" stroke="1" extrusionOk="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 useBgFill="1">
        <p:nvSpPr>
          <p:cNvPr id="2071" name="Rectangle 2070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pic>
        <p:nvPicPr>
          <p:cNvPr id="2050" name="Picture 2" descr="Восстание декабристов — Википедия"/>
          <p:cNvPicPr>
            <a:picLocks noChangeAspect="1" noChangeArrowheads="1" noGrp="1"/>
          </p:cNvPicPr>
          <p:nvPr>
            <p:ph idx="1"/>
          </p:nvPr>
        </p:nvPicPr>
        <p:blipFill>
          <a:blip r:embed="rId2"/>
          <a:srcRect l="0" t="15073" r="-1" b="-1"/>
          <a:stretch/>
        </p:blipFill>
        <p:spPr bwMode="auto">
          <a:xfrm>
            <a:off x="20" y="10"/>
            <a:ext cx="12188932" cy="6857990"/>
          </a:xfrm>
          <a:prstGeom prst="rect">
            <a:avLst/>
          </a:prstGeom>
          <a:noFill/>
        </p:spPr>
      </p:pic>
      <p:sp>
        <p:nvSpPr>
          <p:cNvPr id="2073" name="Freeform: Shape 2072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 flipH="1">
            <a:off x="857086" y="1519577"/>
            <a:ext cx="4875255" cy="4344028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 fill="norm" stroke="1" extrusionOk="0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2075" name="Freeform: Shape 2074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 flipH="1">
            <a:off x="1006005" y="1664838"/>
            <a:ext cx="4581293" cy="4059095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 fill="norm" stroke="1" extrusionOk="0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2077" name="Freeform: Shape 2076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 rot="21300000" flipH="1">
            <a:off x="747085" y="1272209"/>
            <a:ext cx="5147826" cy="4839241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 fill="norm" stroke="1" extrusionOk="0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364275" y="2247663"/>
            <a:ext cx="3691581" cy="2186393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n-US" sz="3100">
                <a:solidFill>
                  <a:schemeClr val="bg1"/>
                </a:solidFill>
              </a:rPr>
              <a:t>Декабрь 1825 г. – восстание декабристов</a:t>
            </a:r>
            <a:endParaRPr/>
          </a:p>
        </p:txBody>
      </p:sp>
      <p:sp>
        <p:nvSpPr>
          <p:cNvPr id="622931670" name=""/>
          <p:cNvSpPr txBox="1"/>
          <p:nvPr/>
        </p:nvSpPr>
        <p:spPr bwMode="auto">
          <a:xfrm flipH="0" flipV="0">
            <a:off x="5595728" y="1174441"/>
            <a:ext cx="4808666" cy="91443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b="1" u="sng">
                <a:solidFill>
                  <a:schemeClr val="tx1"/>
                </a:solidFill>
                <a:hlinkClick r:id="rId3" tooltip="https://drive.google.com/file/d/1rwc-bYQXLtS-3BSyBA65HYz9Ecq0FYLa/view?usp=sharing"/>
              </a:rPr>
              <a:t>https://drive.google.com/file/d/1rwc-bYQXLtS-3BSyBA65HYz9Ecq0FYLa/view?usp=sharing</a:t>
            </a:r>
            <a:endParaRPr b="1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17" name="Freeform: Shape 3116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 fill="norm" stroke="1" extrusionOk="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3119" name="Freeform: Shape 311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 fill="norm" stroke="1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3121" name="Freeform: Shape 3120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155401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 fill="norm" stroke="1" extrusionOk="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3123" name="Freeform: Shape 3122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 fill="norm" stroke="1" extrusionOk="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3125" name="Freeform: Shape 3124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 fill="norm" stroke="1" extrusionOk="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3127" name="Freeform: Shape 3126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 fill="norm" stroke="1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3129" name="Freeform: Shape 312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155401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 fill="norm" stroke="1" extrusionOk="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3131" name="Freeform: Shape 3130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 fill="norm" stroke="1" extrusionOk="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 useBgFill="1">
        <p:nvSpPr>
          <p:cNvPr id="3133" name="Rectangle 3132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0045" y="1346200"/>
            <a:ext cx="5624118" cy="3284538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5400">
                <a:solidFill>
                  <a:schemeClr val="tx1">
                    <a:lumMod val="85000"/>
                    <a:lumOff val="15000"/>
                  </a:schemeClr>
                </a:solidFill>
              </a:rPr>
              <a:t>Николай I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 flipH="0" flipV="0">
            <a:off x="5530995" y="4630737"/>
            <a:ext cx="6183167" cy="1676106"/>
          </a:xfrm>
        </p:spPr>
        <p:txBody>
          <a:bodyPr vertOverflow="overflow" horzOverflow="overflow" vert="horz" wrap="square" lIns="109728" tIns="109728" rIns="109728" bIns="91440" numCol="1" spcCol="0" rtlCol="0" fromWordArt="0" anchor="t" anchorCtr="0" forceAA="0" upright="0" compatLnSpc="0">
            <a:normAutofit/>
          </a:bodyPr>
          <a:lstStyle/>
          <a:p>
            <a:pPr>
              <a:lnSpc>
                <a:spcPct val="120000"/>
              </a:lnSpc>
              <a:spcBef>
                <a:spcPts val="930"/>
              </a:spcBef>
              <a:defRPr/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cs typeface="Times New Roman"/>
              </a:rPr>
              <a:t>император Всероссийский с 19 ноября (1 декабря) 1825 по 18 февраля (2 марта) 1855</a:t>
            </a:r>
            <a:endParaRPr sz="2400" b="1">
              <a:latin typeface="Times New Roman"/>
              <a:cs typeface="Times New Roman"/>
            </a:endParaRPr>
          </a:p>
        </p:txBody>
      </p:sp>
      <p:sp>
        <p:nvSpPr>
          <p:cNvPr id="3135" name="Freeform: Shape 3134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30714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 fill="norm" stroke="1" extrusionOk="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3137" name="Freeform: Shape 3136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3084937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 fill="norm" stroke="1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pic>
        <p:nvPicPr>
          <p:cNvPr id="3074" name="Picture 2" descr="undefined"/>
          <p:cNvPicPr>
            <a:picLocks noChangeAspect="1" noChangeArrowheads="1" noGrp="1"/>
          </p:cNvPicPr>
          <p:nvPr>
            <p:ph idx="1"/>
          </p:nvPr>
        </p:nvPicPr>
        <p:blipFill>
          <a:blip r:embed="rId2"/>
          <a:srcRect l="67" t="0" r="10706" b="0"/>
          <a:stretch/>
        </p:blipFill>
        <p:spPr bwMode="auto">
          <a:xfrm>
            <a:off x="153" y="10"/>
            <a:ext cx="5033023" cy="6857990"/>
          </a:xfrm>
          <a:custGeom>
            <a:avLst/>
            <a:gdLst/>
            <a:ahLst/>
            <a:cxnLst/>
            <a:rect l="l" t="t" r="r" b="b"/>
            <a:pathLst>
              <a:path w="4710787" h="6858000" fill="norm" stroke="1" extrusionOk="0">
                <a:moveTo>
                  <a:pt x="0" y="0"/>
                </a:moveTo>
                <a:lnTo>
                  <a:pt x="1214365" y="0"/>
                </a:lnTo>
                <a:lnTo>
                  <a:pt x="1994531" y="0"/>
                </a:lnTo>
                <a:lnTo>
                  <a:pt x="3087764" y="0"/>
                </a:lnTo>
                <a:lnTo>
                  <a:pt x="3109888" y="14997"/>
                </a:lnTo>
                <a:cubicBezTo>
                  <a:pt x="4137051" y="754641"/>
                  <a:pt x="4710787" y="2093192"/>
                  <a:pt x="4710787" y="3621656"/>
                </a:cubicBezTo>
                <a:cubicBezTo>
                  <a:pt x="4710787" y="4969131"/>
                  <a:pt x="3782062" y="5602839"/>
                  <a:pt x="2836437" y="6374814"/>
                </a:cubicBezTo>
                <a:cubicBezTo>
                  <a:pt x="2664234" y="6515397"/>
                  <a:pt x="2493607" y="6653108"/>
                  <a:pt x="2319789" y="6780599"/>
                </a:cubicBezTo>
                <a:lnTo>
                  <a:pt x="2208033" y="6858000"/>
                </a:lnTo>
                <a:lnTo>
                  <a:pt x="1994531" y="6858000"/>
                </a:lnTo>
                <a:lnTo>
                  <a:pt x="121436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3139" name="Freeform: Shape 313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2925575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 fill="norm" stroke="1" extrusionOk="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pic>
        <p:nvPicPr>
          <p:cNvPr id="1538031368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5909198" y="446843"/>
            <a:ext cx="4717208" cy="26542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24" name="Rectangle 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1473" y="-9274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grpSp>
        <p:nvGrpSpPr>
          <p:cNvPr id="25" name="Group 10"/>
          <p:cNvGrpSpPr>
            <a:grpSpLocks noChangeAspect="1" noGrp="1" noMove="1" noResize="1" noRot="1" noUngrp="1"/>
          </p:cNvGrpSpPr>
          <p:nvPr/>
        </p:nvGrpSpPr>
        <p:grpSpPr bwMode="auto">
          <a:xfrm>
            <a:off x="812079" y="1033741"/>
            <a:ext cx="4908132" cy="4613915"/>
            <a:chOff x="659679" y="950330"/>
            <a:chExt cx="4908132" cy="4613915"/>
          </a:xfrm>
        </p:grpSpPr>
        <p:sp>
          <p:nvSpPr>
            <p:cNvPr id="12" name="Freeform: Shape 11"/>
            <p:cNvSpPr/>
            <p:nvPr/>
          </p:nvSpPr>
          <p:spPr bwMode="auto">
            <a:xfrm flipH="1">
              <a:off x="816216" y="1107426"/>
              <a:ext cx="4619072" cy="4342182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 fill="norm" stroke="1" extrusionOk="0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Freeform: Shape 12"/>
            <p:cNvSpPr/>
            <p:nvPr/>
          </p:nvSpPr>
          <p:spPr bwMode="auto">
            <a:xfrm flipH="1">
              <a:off x="864593" y="1253260"/>
              <a:ext cx="4488025" cy="4074679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 fill="norm" stroke="1" extrusionOk="0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Freeform: Shape 13"/>
            <p:cNvSpPr/>
            <p:nvPr/>
          </p:nvSpPr>
          <p:spPr bwMode="auto">
            <a:xfrm rot="21300000" flipH="1">
              <a:off x="659679" y="950330"/>
              <a:ext cx="4908132" cy="4613915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 fill="norm" stroke="1" extrusionOk="0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829849" y="1899904"/>
            <a:ext cx="3312116" cy="2934031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ru-RU"/>
              <a:t>Особенности внутренней политики</a:t>
            </a:r>
            <a:endParaRPr lang="ru-RU"/>
          </a:p>
        </p:txBody>
      </p:sp>
      <p:graphicFrame>
        <p:nvGraphicFramePr>
          <p:cNvPr id="27" name="Объект 2"/>
          <p:cNvGraphicFramePr>
            <a:graphicFrameLocks xmlns:a="http://schemas.openxmlformats.org/drawingml/2006/main" noGrp="1"/>
          </p:cNvGraphicFramePr>
          <p:nvPr>
            <p:ph idx="1"/>
          </p:nvPr>
        </p:nvGraphicFramePr>
        <p:xfrm flipH="0" flipV="0">
          <a:off x="5197450" y="-33919"/>
          <a:ext cx="6924623" cy="6852749"/>
          <a:chOff x="0" y="0"/>
          <a:chExt cx="6924623" cy="6852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1">
            <a:lumMod val="40000"/>
            <a:lumOff val="6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3104261" name="Title 1"/>
          <p:cNvSpPr>
            <a:spLocks noGrp="1"/>
          </p:cNvSpPr>
          <p:nvPr>
            <p:ph type="title"/>
          </p:nvPr>
        </p:nvSpPr>
        <p:spPr bwMode="auto">
          <a:xfrm flipH="0" flipV="0">
            <a:off x="389344" y="351407"/>
            <a:ext cx="10301466" cy="1436081"/>
          </a:xfrm>
        </p:spPr>
        <p:txBody>
          <a:bodyPr vertOverflow="overflow" horzOverflow="overflow" vert="horz" wrap="square" lIns="109728" tIns="109728" rIns="109728" bIns="91440" numCol="1" spcCol="0" rtlCol="0" fromWordArt="0" anchor="b" anchorCtr="0" forceAA="0" upright="0" compatLnSpc="0">
            <a:normAutofit/>
          </a:bodyPr>
          <a:lstStyle/>
          <a:p>
            <a:pPr>
              <a:defRPr/>
            </a:pPr>
            <a:r>
              <a:rPr lang="ru-RU" sz="3200" b="1" i="0" u="none" strike="noStrike" cap="none" spc="149">
                <a:solidFill>
                  <a:srgbClr val="0F1115"/>
                </a:solidFill>
                <a:latin typeface="Arial"/>
                <a:ea typeface="Arial"/>
                <a:cs typeface="Arial"/>
              </a:rPr>
              <a:t>Консервативная модернизация</a:t>
            </a:r>
            <a:r>
              <a:rPr lang="ru-RU" sz="3200" b="1" i="0" u="none" strike="noStrike" cap="none" spc="149">
                <a:solidFill>
                  <a:srgbClr val="0F1115"/>
                </a:solidFill>
                <a:latin typeface="Arial"/>
                <a:ea typeface="Arial"/>
                <a:cs typeface="Arial"/>
              </a:rPr>
              <a:t>:</a:t>
            </a:r>
            <a:endParaRPr sz="3200">
              <a:latin typeface="Times New Roman"/>
              <a:cs typeface="Times New Roman"/>
            </a:endParaRPr>
          </a:p>
          <a:p>
            <a:pPr>
              <a:defRPr/>
            </a:pPr>
            <a:endParaRPr/>
          </a:p>
        </p:txBody>
      </p:sp>
      <p:sp>
        <p:nvSpPr>
          <p:cNvPr id="578088520" name="Content Placeholder 2"/>
          <p:cNvSpPr>
            <a:spLocks noGrp="1"/>
          </p:cNvSpPr>
          <p:nvPr>
            <p:ph idx="1"/>
          </p:nvPr>
        </p:nvSpPr>
        <p:spPr bwMode="auto">
          <a:xfrm flipH="0" flipV="0">
            <a:off x="611286" y="2145436"/>
            <a:ext cx="11226553" cy="4568300"/>
          </a:xfrm>
        </p:spPr>
        <p:txBody>
          <a:bodyPr vertOverflow="overflow" horzOverflow="overflow" vert="horz" wrap="square" lIns="109728" tIns="109728" rIns="109728" bIns="91440" numCol="1" spcCol="0" rtlCol="0" fromWordArt="0" anchor="t" anchorCtr="0" forceAA="0" upright="0" compatLnSpc="0"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Усиление роли</a:t>
            </a:r>
            <a:r>
              <a:rPr sz="2200" b="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</a:t>
            </a:r>
            <a:r>
              <a:rPr sz="2200" b="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Собственной Его Императорского Величества канцелярии</a:t>
            </a:r>
            <a:r>
              <a:rPr sz="2200" b="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</a:t>
            </a:r>
            <a:r>
              <a:rPr sz="22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(СЕИВК).</a:t>
            </a:r>
            <a:endParaRPr sz="2200" b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/>
            </a:pPr>
            <a:r>
              <a:rPr sz="22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III отделение</a:t>
            </a:r>
            <a:r>
              <a:rPr sz="22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(1826)</a:t>
            </a:r>
            <a:r>
              <a:rPr sz="2200" b="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 – политическая полиция + корпус жандармов.</a:t>
            </a:r>
            <a:endParaRPr sz="2200" b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/>
            </a:pPr>
            <a:r>
              <a:rPr sz="22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Кодификация законов</a:t>
            </a: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под руководством Сперанского:</a:t>
            </a: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/>
            </a:pPr>
            <a:r>
              <a:rPr sz="2200" i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Полное собрание законов</a:t>
            </a: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(1830)</a:t>
            </a: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/>
            </a:pPr>
            <a:r>
              <a:rPr sz="2200" i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Свод законов</a:t>
            </a: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(1832)</a:t>
            </a: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/>
            </a:pPr>
            <a:r>
              <a:rPr sz="22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Денежная реформа Канкрина</a:t>
            </a: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(1839–1843):</a:t>
            </a: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/>
            </a:pP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Введение серебряного рубля как основной единицы.</a:t>
            </a: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/>
            </a:pP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Восстановление доверия к бумажным деньгам.</a:t>
            </a:r>
            <a:endParaRPr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1473" y="-9274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grpSp>
        <p:nvGrpSpPr>
          <p:cNvPr id="11" name="Group 10"/>
          <p:cNvGrpSpPr>
            <a:grpSpLocks noChangeAspect="1" noGrp="1" noMove="1" noResize="1" noRot="1" noUngrp="1"/>
          </p:cNvGrpSpPr>
          <p:nvPr/>
        </p:nvGrpSpPr>
        <p:grpSpPr bwMode="auto">
          <a:xfrm>
            <a:off x="812079" y="1033741"/>
            <a:ext cx="4908132" cy="4613915"/>
            <a:chOff x="659679" y="950330"/>
            <a:chExt cx="4908132" cy="4613915"/>
          </a:xfrm>
        </p:grpSpPr>
        <p:sp>
          <p:nvSpPr>
            <p:cNvPr id="12" name="Freeform: Shape 11"/>
            <p:cNvSpPr/>
            <p:nvPr/>
          </p:nvSpPr>
          <p:spPr bwMode="auto">
            <a:xfrm flipH="1">
              <a:off x="816216" y="1107426"/>
              <a:ext cx="4619072" cy="4342182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 fill="norm" stroke="1" extrusionOk="0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Freeform: Shape 12"/>
            <p:cNvSpPr/>
            <p:nvPr/>
          </p:nvSpPr>
          <p:spPr bwMode="auto">
            <a:xfrm flipH="1">
              <a:off x="864593" y="1253260"/>
              <a:ext cx="4488025" cy="4074679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 fill="norm" stroke="1" extrusionOk="0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Freeform: Shape 13"/>
            <p:cNvSpPr/>
            <p:nvPr/>
          </p:nvSpPr>
          <p:spPr bwMode="auto">
            <a:xfrm rot="21300000" flipH="1">
              <a:off x="659679" y="950330"/>
              <a:ext cx="4908132" cy="4613915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 fill="norm" stroke="1" extrusionOk="0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777742" y="1627572"/>
            <a:ext cx="4364222" cy="3206361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ru-RU" sz="2700">
                <a:latin typeface="Arial"/>
                <a:cs typeface="Arial"/>
              </a:rPr>
              <a:t>Славянофилы и западники</a:t>
            </a:r>
            <a:endParaRPr>
              <a:latin typeface="Arial"/>
              <a:cs typeface="Arial"/>
            </a:endParaRPr>
          </a:p>
        </p:txBody>
      </p:sp>
      <p:graphicFrame>
        <p:nvGraphicFramePr>
          <p:cNvPr id="5" name="Объект 2"/>
          <p:cNvGraphicFramePr>
            <a:graphicFrameLocks xmlns:a="http://schemas.openxmlformats.org/drawingml/2006/main" noGrp="1"/>
          </p:cNvGraphicFramePr>
          <p:nvPr>
            <p:ph idx="1"/>
          </p:nvPr>
        </p:nvGraphicFramePr>
        <p:xfrm flipH="0" flipV="0">
          <a:off x="5141964" y="-4024"/>
          <a:ext cx="6679798" cy="6610466"/>
          <a:chOff x="0" y="0"/>
          <a:chExt cx="6679798" cy="6610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Freeform: Shape 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 fill="norm" stroke="1" extrusionOk="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10" name="Freeform: Shape 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 fill="norm" stroke="1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12" name="Freeform: Shape 11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155401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 fill="norm" stroke="1" extrusionOk="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 fill="norm" stroke="1" extrusionOk="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 fill="norm" stroke="1" extrusionOk="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18" name="Freeform: Shape 1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 fill="norm" stroke="1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20" name="Freeform: Shape 1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155401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 fill="norm" stroke="1" extrusionOk="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22" name="Freeform: Shape 21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 fill="norm" stroke="1" extrusionOk="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 useBgFill="1">
        <p:nvSpPr>
          <p:cNvPr id="24" name="Rectangle 23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grpSp>
        <p:nvGrpSpPr>
          <p:cNvPr id="26" name="Group 25"/>
          <p:cNvGrpSpPr>
            <a:grpSpLocks noChangeAspect="1" noGrp="1" noMove="1" noResize="1" noRot="1" noUngrp="1"/>
          </p:cNvGrpSpPr>
          <p:nvPr/>
        </p:nvGrpSpPr>
        <p:grpSpPr bwMode="auto">
          <a:xfrm>
            <a:off x="547626" y="0"/>
            <a:ext cx="10678290" cy="6858000"/>
            <a:chOff x="547626" y="0"/>
            <a:chExt cx="10678290" cy="6858000"/>
          </a:xfrm>
        </p:grpSpPr>
        <p:sp>
          <p:nvSpPr>
            <p:cNvPr id="34" name="Freeform: Shape 26"/>
            <p:cNvSpPr/>
            <p:nvPr/>
          </p:nvSpPr>
          <p:spPr bwMode="auto">
            <a:xfrm flipH="1">
              <a:off x="966082" y="0"/>
              <a:ext cx="9841377" cy="6858000"/>
            </a:xfrm>
            <a:custGeom>
              <a:avLst/>
              <a:gdLst>
                <a:gd name="connsiteX0" fmla="*/ 8218354 w 9841377"/>
                <a:gd name="connsiteY0" fmla="*/ 0 h 6858000"/>
                <a:gd name="connsiteX1" fmla="*/ 5551962 w 9841377"/>
                <a:gd name="connsiteY1" fmla="*/ 0 h 6858000"/>
                <a:gd name="connsiteX2" fmla="*/ 5482342 w 9841377"/>
                <a:gd name="connsiteY2" fmla="*/ 0 h 6858000"/>
                <a:gd name="connsiteX3" fmla="*/ 4359035 w 9841377"/>
                <a:gd name="connsiteY3" fmla="*/ 0 h 6858000"/>
                <a:gd name="connsiteX4" fmla="*/ 4289415 w 9841377"/>
                <a:gd name="connsiteY4" fmla="*/ 0 h 6858000"/>
                <a:gd name="connsiteX5" fmla="*/ 1623023 w 9841377"/>
                <a:gd name="connsiteY5" fmla="*/ 0 h 6858000"/>
                <a:gd name="connsiteX6" fmla="*/ 1600899 w 9841377"/>
                <a:gd name="connsiteY6" fmla="*/ 14997 h 6858000"/>
                <a:gd name="connsiteX7" fmla="*/ 0 w 9841377"/>
                <a:gd name="connsiteY7" fmla="*/ 3621656 h 6858000"/>
                <a:gd name="connsiteX8" fmla="*/ 1874350 w 9841377"/>
                <a:gd name="connsiteY8" fmla="*/ 6374814 h 6858000"/>
                <a:gd name="connsiteX9" fmla="*/ 2390998 w 9841377"/>
                <a:gd name="connsiteY9" fmla="*/ 6780599 h 6858000"/>
                <a:gd name="connsiteX10" fmla="*/ 2502754 w 9841377"/>
                <a:gd name="connsiteY10" fmla="*/ 6858000 h 6858000"/>
                <a:gd name="connsiteX11" fmla="*/ 4289415 w 9841377"/>
                <a:gd name="connsiteY11" fmla="*/ 6858000 h 6858000"/>
                <a:gd name="connsiteX12" fmla="*/ 4359035 w 9841377"/>
                <a:gd name="connsiteY12" fmla="*/ 6858000 h 6858000"/>
                <a:gd name="connsiteX13" fmla="*/ 5482342 w 9841377"/>
                <a:gd name="connsiteY13" fmla="*/ 6858000 h 6858000"/>
                <a:gd name="connsiteX14" fmla="*/ 5551962 w 9841377"/>
                <a:gd name="connsiteY14" fmla="*/ 6858000 h 6858000"/>
                <a:gd name="connsiteX15" fmla="*/ 7338623 w 9841377"/>
                <a:gd name="connsiteY15" fmla="*/ 6858000 h 6858000"/>
                <a:gd name="connsiteX16" fmla="*/ 7450379 w 9841377"/>
                <a:gd name="connsiteY16" fmla="*/ 6780599 h 6858000"/>
                <a:gd name="connsiteX17" fmla="*/ 7967027 w 9841377"/>
                <a:gd name="connsiteY17" fmla="*/ 6374814 h 6858000"/>
                <a:gd name="connsiteX18" fmla="*/ 9841377 w 9841377"/>
                <a:gd name="connsiteY18" fmla="*/ 3621656 h 6858000"/>
                <a:gd name="connsiteX19" fmla="*/ 8240478 w 9841377"/>
                <a:gd name="connsiteY19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841377" h="6858000" fill="norm" stroke="1" extrusionOk="0">
                  <a:moveTo>
                    <a:pt x="8218354" y="0"/>
                  </a:moveTo>
                  <a:lnTo>
                    <a:pt x="5551962" y="0"/>
                  </a:lnTo>
                  <a:lnTo>
                    <a:pt x="5482342" y="0"/>
                  </a:lnTo>
                  <a:lnTo>
                    <a:pt x="4359035" y="0"/>
                  </a:lnTo>
                  <a:lnTo>
                    <a:pt x="4289415" y="0"/>
                  </a:lnTo>
                  <a:lnTo>
                    <a:pt x="1623023" y="0"/>
                  </a:lnTo>
                  <a:lnTo>
                    <a:pt x="1600899" y="14997"/>
                  </a:lnTo>
                  <a:cubicBezTo>
                    <a:pt x="573736" y="754641"/>
                    <a:pt x="0" y="2093192"/>
                    <a:pt x="0" y="3621656"/>
                  </a:cubicBezTo>
                  <a:cubicBezTo>
                    <a:pt x="0" y="4969131"/>
                    <a:pt x="928725" y="5602839"/>
                    <a:pt x="1874350" y="6374814"/>
                  </a:cubicBezTo>
                  <a:cubicBezTo>
                    <a:pt x="2046553" y="6515397"/>
                    <a:pt x="2217180" y="6653108"/>
                    <a:pt x="2390998" y="6780599"/>
                  </a:cubicBezTo>
                  <a:lnTo>
                    <a:pt x="2502754" y="6858000"/>
                  </a:lnTo>
                  <a:lnTo>
                    <a:pt x="4289415" y="6858000"/>
                  </a:lnTo>
                  <a:lnTo>
                    <a:pt x="4359035" y="6858000"/>
                  </a:lnTo>
                  <a:lnTo>
                    <a:pt x="5482342" y="6858000"/>
                  </a:lnTo>
                  <a:lnTo>
                    <a:pt x="5551962" y="6858000"/>
                  </a:lnTo>
                  <a:lnTo>
                    <a:pt x="7338623" y="6858000"/>
                  </a:lnTo>
                  <a:lnTo>
                    <a:pt x="7450379" y="6780599"/>
                  </a:lnTo>
                  <a:cubicBezTo>
                    <a:pt x="7624197" y="6653108"/>
                    <a:pt x="7794824" y="6515397"/>
                    <a:pt x="7967027" y="6374814"/>
                  </a:cubicBezTo>
                  <a:cubicBezTo>
                    <a:pt x="8912652" y="5602839"/>
                    <a:pt x="9841377" y="4969131"/>
                    <a:pt x="9841377" y="3621656"/>
                  </a:cubicBezTo>
                  <a:cubicBezTo>
                    <a:pt x="9841377" y="2093192"/>
                    <a:pt x="9267641" y="754641"/>
                    <a:pt x="8240478" y="14997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" name="Freeform: Shape 27"/>
            <p:cNvSpPr/>
            <p:nvPr/>
          </p:nvSpPr>
          <p:spPr bwMode="auto">
            <a:xfrm flipH="1">
              <a:off x="547626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 fill="norm" stroke="1" extrusionOk="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Meiryo"/>
                <a:ea typeface="+mn-ea"/>
                <a:cs typeface="+mn-cs"/>
              </a:endParaRPr>
            </a:p>
          </p:txBody>
        </p:sp>
        <p:sp>
          <p:nvSpPr>
            <p:cNvPr id="35" name="Freeform: Shape 28"/>
            <p:cNvSpPr/>
            <p:nvPr/>
          </p:nvSpPr>
          <p:spPr bwMode="auto">
            <a:xfrm flipH="1">
              <a:off x="760922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 fill="norm" stroke="1" extrusionOk="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Meiryo"/>
                <a:ea typeface="+mn-ea"/>
                <a:cs typeface="+mn-cs"/>
              </a:endParaRPr>
            </a:p>
          </p:txBody>
        </p:sp>
        <p:sp>
          <p:nvSpPr>
            <p:cNvPr id="30" name="Freeform: Shape 29"/>
            <p:cNvSpPr/>
            <p:nvPr/>
          </p:nvSpPr>
          <p:spPr bwMode="auto">
            <a:xfrm flipH="1">
              <a:off x="1267246" y="0"/>
              <a:ext cx="2261351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 fill="norm" stroke="1" extrusionOk="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Meiryo"/>
                <a:ea typeface="+mn-ea"/>
                <a:cs typeface="+mn-cs"/>
              </a:endParaRPr>
            </a:p>
          </p:txBody>
        </p:sp>
        <p:sp>
          <p:nvSpPr>
            <p:cNvPr id="36" name="Freeform: Shape 30"/>
            <p:cNvSpPr/>
            <p:nvPr/>
          </p:nvSpPr>
          <p:spPr bwMode="auto">
            <a:xfrm>
              <a:off x="8696194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 fill="norm" stroke="1" extrusionOk="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Meiryo"/>
                <a:ea typeface="+mn-ea"/>
                <a:cs typeface="+mn-cs"/>
              </a:endParaRPr>
            </a:p>
          </p:txBody>
        </p:sp>
        <p:sp>
          <p:nvSpPr>
            <p:cNvPr id="32" name="Freeform: Shape 31"/>
            <p:cNvSpPr/>
            <p:nvPr/>
          </p:nvSpPr>
          <p:spPr bwMode="auto">
            <a:xfrm>
              <a:off x="8476187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 fill="norm" stroke="1" extrusionOk="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Meiryo"/>
                <a:ea typeface="+mn-ea"/>
                <a:cs typeface="+mn-cs"/>
              </a:endParaRPr>
            </a:p>
          </p:txBody>
        </p:sp>
        <p:sp>
          <p:nvSpPr>
            <p:cNvPr id="33" name="Freeform: Shape 32"/>
            <p:cNvSpPr/>
            <p:nvPr/>
          </p:nvSpPr>
          <p:spPr bwMode="auto">
            <a:xfrm>
              <a:off x="8244946" y="0"/>
              <a:ext cx="2261351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 fill="norm" stroke="1" extrusionOk="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190750" y="1346268"/>
            <a:ext cx="7810500" cy="3125338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72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cs typeface="Times New Roman"/>
              </a:rPr>
              <a:t>2. Великие реформы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2619375" y="4471607"/>
            <a:ext cx="6953250" cy="862394"/>
          </a:xfrm>
        </p:spPr>
        <p:txBody>
          <a:bodyPr vert="horz" lIns="109728" tIns="109728" rIns="109728" bIns="91440" rtlCol="0" anchor="t">
            <a:normAutofit/>
          </a:bodyPr>
          <a:lstStyle/>
          <a:p>
            <a:pPr algn="ctr">
              <a:spcBef>
                <a:spcPts val="930"/>
              </a:spcBef>
              <a:defRPr/>
            </a:pPr>
            <a:endParaRPr 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03" name="Freeform: Shape 4102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 fill="norm" stroke="1" extrusionOk="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4105" name="Freeform: Shape 4104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 fill="norm" stroke="1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4107" name="Freeform: Shape 4106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155401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 fill="norm" stroke="1" extrusionOk="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4109" name="Freeform: Shape 410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 fill="norm" stroke="1" extrusionOk="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4111" name="Freeform: Shape 4110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 fill="norm" stroke="1" extrusionOk="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4113" name="Freeform: Shape 4112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 fill="norm" stroke="1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4115" name="Freeform: Shape 4114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155401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 fill="norm" stroke="1" extrusionOk="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4117" name="Freeform: Shape 4116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 fill="norm" stroke="1" extrusionOk="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 useBgFill="1">
        <p:nvSpPr>
          <p:cNvPr id="4119" name="Rectangle 411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775626" y="532413"/>
            <a:ext cx="5624118" cy="328453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54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cs typeface="Times New Roman"/>
              </a:rPr>
              <a:t>Александр II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 flipH="0" flipV="0">
            <a:off x="5179587" y="4457329"/>
            <a:ext cx="6534575" cy="1794029"/>
          </a:xfrm>
        </p:spPr>
        <p:txBody>
          <a:bodyPr vert="horz" lIns="109728" tIns="109728" rIns="109728" bIns="91440" rtlCol="0" anchor="t">
            <a:normAutofit/>
          </a:bodyPr>
          <a:lstStyle/>
          <a:p>
            <a:pPr>
              <a:lnSpc>
                <a:spcPct val="120000"/>
              </a:lnSpc>
              <a:spcBef>
                <a:spcPts val="930"/>
              </a:spcBef>
              <a:defRPr/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cs typeface="Times New Roman"/>
              </a:rPr>
              <a:t>российский император (1855—1881 гг.) из династии Романовых, проводивший широкомасштабные реформы</a:t>
            </a:r>
            <a:endParaRPr sz="2400" b="1">
              <a:latin typeface="Times New Roman"/>
              <a:cs typeface="Times New Roman"/>
            </a:endParaRPr>
          </a:p>
        </p:txBody>
      </p:sp>
      <p:sp>
        <p:nvSpPr>
          <p:cNvPr id="4121" name="Freeform: Shape 4120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30714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 fill="norm" stroke="1" extrusionOk="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4123" name="Freeform: Shape 4122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3084937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 fill="norm" stroke="1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pic>
        <p:nvPicPr>
          <p:cNvPr id="4098" name="Picture 2" descr="undefined"/>
          <p:cNvPicPr>
            <a:picLocks noChangeAspect="1" noChangeArrowheads="1" noGrp="1"/>
          </p:cNvPicPr>
          <p:nvPr>
            <p:ph idx="1"/>
          </p:nvPr>
        </p:nvPicPr>
        <p:blipFill>
          <a:blip r:embed="rId2"/>
          <a:srcRect l="0" t="0" r="-1" b="9045"/>
          <a:stretch/>
        </p:blipFill>
        <p:spPr bwMode="auto">
          <a:xfrm>
            <a:off x="153" y="10"/>
            <a:ext cx="5033023" cy="6857990"/>
          </a:xfrm>
          <a:custGeom>
            <a:avLst/>
            <a:gdLst/>
            <a:ahLst/>
            <a:cxnLst/>
            <a:rect l="l" t="t" r="r" b="b"/>
            <a:pathLst>
              <a:path w="4710787" h="6858000" fill="norm" stroke="1" extrusionOk="0">
                <a:moveTo>
                  <a:pt x="0" y="0"/>
                </a:moveTo>
                <a:lnTo>
                  <a:pt x="1214365" y="0"/>
                </a:lnTo>
                <a:lnTo>
                  <a:pt x="1994531" y="0"/>
                </a:lnTo>
                <a:lnTo>
                  <a:pt x="3087764" y="0"/>
                </a:lnTo>
                <a:lnTo>
                  <a:pt x="3109888" y="14997"/>
                </a:lnTo>
                <a:cubicBezTo>
                  <a:pt x="4137051" y="754641"/>
                  <a:pt x="4710787" y="2093192"/>
                  <a:pt x="4710787" y="3621656"/>
                </a:cubicBezTo>
                <a:cubicBezTo>
                  <a:pt x="4710787" y="4969131"/>
                  <a:pt x="3782062" y="5602839"/>
                  <a:pt x="2836437" y="6374814"/>
                </a:cubicBezTo>
                <a:cubicBezTo>
                  <a:pt x="2664234" y="6515397"/>
                  <a:pt x="2493607" y="6653108"/>
                  <a:pt x="2319789" y="6780599"/>
                </a:cubicBezTo>
                <a:lnTo>
                  <a:pt x="2208033" y="6858000"/>
                </a:lnTo>
                <a:lnTo>
                  <a:pt x="1994531" y="6858000"/>
                </a:lnTo>
                <a:lnTo>
                  <a:pt x="121436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4125" name="Freeform: Shape 4124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2925575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 fill="norm" stroke="1" extrusionOk="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915493491" name=""/>
          <p:cNvSpPr txBox="1"/>
          <p:nvPr/>
        </p:nvSpPr>
        <p:spPr bwMode="auto">
          <a:xfrm flipH="0" flipV="0">
            <a:off x="6261553" y="804538"/>
            <a:ext cx="4781607" cy="3657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b="1" i="1">
                <a:latin typeface="Arial"/>
                <a:cs typeface="Arial"/>
              </a:rPr>
              <a:t>Освободитель</a:t>
            </a:r>
            <a:endParaRPr b="1" i="1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37" name="Rectangle 11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38" name="Freeform: Shape 13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4583796" cy="6858000"/>
          </a:xfrm>
          <a:custGeom>
            <a:avLst/>
            <a:gdLst>
              <a:gd name="connsiteX0" fmla="*/ 0 w 4583796"/>
              <a:gd name="connsiteY0" fmla="*/ 0 h 6858000"/>
              <a:gd name="connsiteX1" fmla="*/ 1087374 w 4583796"/>
              <a:gd name="connsiteY1" fmla="*/ 0 h 6858000"/>
              <a:gd name="connsiteX2" fmla="*/ 1598212 w 4583796"/>
              <a:gd name="connsiteY2" fmla="*/ 0 h 6858000"/>
              <a:gd name="connsiteX3" fmla="*/ 2960773 w 4583796"/>
              <a:gd name="connsiteY3" fmla="*/ 0 h 6858000"/>
              <a:gd name="connsiteX4" fmla="*/ 2982897 w 4583796"/>
              <a:gd name="connsiteY4" fmla="*/ 14997 h 6858000"/>
              <a:gd name="connsiteX5" fmla="*/ 4583796 w 4583796"/>
              <a:gd name="connsiteY5" fmla="*/ 3621656 h 6858000"/>
              <a:gd name="connsiteX6" fmla="*/ 2709446 w 4583796"/>
              <a:gd name="connsiteY6" fmla="*/ 6374814 h 6858000"/>
              <a:gd name="connsiteX7" fmla="*/ 2192798 w 4583796"/>
              <a:gd name="connsiteY7" fmla="*/ 6780599 h 6858000"/>
              <a:gd name="connsiteX8" fmla="*/ 2081042 w 4583796"/>
              <a:gd name="connsiteY8" fmla="*/ 6858000 h 6858000"/>
              <a:gd name="connsiteX9" fmla="*/ 1598212 w 4583796"/>
              <a:gd name="connsiteY9" fmla="*/ 6858000 h 6858000"/>
              <a:gd name="connsiteX10" fmla="*/ 1087374 w 4583796"/>
              <a:gd name="connsiteY10" fmla="*/ 6858000 h 6858000"/>
              <a:gd name="connsiteX11" fmla="*/ 0 w 4583796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83796" h="6858000" fill="norm" stroke="1" extrusionOk="0">
                <a:moveTo>
                  <a:pt x="0" y="0"/>
                </a:moveTo>
                <a:lnTo>
                  <a:pt x="1087374" y="0"/>
                </a:lnTo>
                <a:lnTo>
                  <a:pt x="1598212" y="0"/>
                </a:lnTo>
                <a:lnTo>
                  <a:pt x="2960773" y="0"/>
                </a:lnTo>
                <a:lnTo>
                  <a:pt x="2982897" y="14997"/>
                </a:lnTo>
                <a:cubicBezTo>
                  <a:pt x="4010060" y="754641"/>
                  <a:pt x="4583796" y="2093192"/>
                  <a:pt x="4583796" y="3621656"/>
                </a:cubicBezTo>
                <a:cubicBezTo>
                  <a:pt x="4583796" y="4969131"/>
                  <a:pt x="3655071" y="5602839"/>
                  <a:pt x="2709446" y="6374814"/>
                </a:cubicBezTo>
                <a:cubicBezTo>
                  <a:pt x="2537243" y="6515397"/>
                  <a:pt x="2366616" y="6653108"/>
                  <a:pt x="2192798" y="6780599"/>
                </a:cubicBezTo>
                <a:lnTo>
                  <a:pt x="2081042" y="6858000"/>
                </a:lnTo>
                <a:lnTo>
                  <a:pt x="1598212" y="6858000"/>
                </a:lnTo>
                <a:lnTo>
                  <a:pt x="108737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39" name="Freeform: Shape 15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2500120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 fill="norm" stroke="1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40" name="Freeform: Shape 1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2280113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 fill="norm" stroke="1" extrusionOk="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41" name="Freeform: Shape 1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2048872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 fill="norm" stroke="1" extrusionOk="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42" name="Freeform: Shape 21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2500120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 fill="norm" stroke="1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43" name="Freeform: Shape 23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2280113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 fill="norm" stroke="1" extrusionOk="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44" name="Freeform: Shape 25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2048872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 fill="norm" stroke="1" extrusionOk="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0218" y="1833229"/>
            <a:ext cx="3161338" cy="2934031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ru-RU"/>
              <a:t>Реформы Александра </a:t>
            </a:r>
            <a:r>
              <a:rPr lang="en-US"/>
              <a:t>II</a:t>
            </a:r>
            <a:endParaRPr lang="ru-RU"/>
          </a:p>
        </p:txBody>
      </p:sp>
      <p:sp>
        <p:nvSpPr>
          <p:cNvPr id="45" name="Объект 6"/>
          <p:cNvSpPr>
            <a:spLocks noGrp="1"/>
          </p:cNvSpPr>
          <p:nvPr>
            <p:ph idx="1"/>
          </p:nvPr>
        </p:nvSpPr>
        <p:spPr bwMode="auto">
          <a:xfrm flipH="0" flipV="0">
            <a:off x="4214229" y="342158"/>
            <a:ext cx="7642104" cy="6191011"/>
          </a:xfrm>
        </p:spPr>
        <p:txBody>
          <a:bodyPr anchor="ctr">
            <a:normAutofit/>
          </a:bodyPr>
          <a:lstStyle/>
          <a:p>
            <a:pPr>
              <a:lnSpc>
                <a:spcPct val="130000"/>
              </a:lnSpc>
              <a:defRPr/>
            </a:pPr>
            <a:r>
              <a:rPr lang="ru-RU" sz="2800" b="1">
                <a:solidFill>
                  <a:schemeClr val="tx1"/>
                </a:solidFill>
              </a:rPr>
              <a:t>- </a:t>
            </a:r>
            <a:r>
              <a:rPr lang="ru-RU" sz="2800" b="1">
                <a:solidFill>
                  <a:schemeClr val="tx1"/>
                </a:solidFill>
                <a:latin typeface="Times New Roman"/>
                <a:cs typeface="Times New Roman"/>
              </a:rPr>
              <a:t>Крестьянская реформа (отмена крепостного права в 1861 г.)</a:t>
            </a:r>
            <a:endParaRPr sz="2800" b="1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lnSpc>
                <a:spcPct val="130000"/>
              </a:lnSpc>
              <a:defRPr/>
            </a:pPr>
            <a:r>
              <a:rPr lang="ru-RU" sz="2800" b="1">
                <a:solidFill>
                  <a:schemeClr val="tx1"/>
                </a:solidFill>
                <a:latin typeface="Times New Roman"/>
                <a:cs typeface="Times New Roman"/>
              </a:rPr>
              <a:t>- Финансовая реформа (1863 г.)</a:t>
            </a:r>
            <a:endParaRPr sz="2800" b="1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lnSpc>
                <a:spcPct val="130000"/>
              </a:lnSpc>
              <a:defRPr/>
            </a:pPr>
            <a:r>
              <a:rPr lang="ru-RU" sz="2800" b="1">
                <a:solidFill>
                  <a:schemeClr val="tx1"/>
                </a:solidFill>
                <a:latin typeface="Times New Roman"/>
                <a:cs typeface="Times New Roman"/>
              </a:rPr>
              <a:t>- Реформа образования (1864 гг.)</a:t>
            </a:r>
            <a:endParaRPr sz="2800" b="1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lnSpc>
                <a:spcPct val="130000"/>
              </a:lnSpc>
              <a:defRPr/>
            </a:pPr>
            <a:r>
              <a:rPr lang="ru-RU" sz="2800" b="1">
                <a:solidFill>
                  <a:schemeClr val="tx1"/>
                </a:solidFill>
                <a:latin typeface="Times New Roman"/>
                <a:cs typeface="Times New Roman"/>
              </a:rPr>
              <a:t>- Земская реформа (1864 г.)</a:t>
            </a:r>
            <a:endParaRPr sz="2800" b="1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lnSpc>
                <a:spcPct val="130000"/>
              </a:lnSpc>
              <a:defRPr/>
            </a:pPr>
            <a:r>
              <a:rPr lang="ru-RU" sz="2800" b="1">
                <a:solidFill>
                  <a:schemeClr val="tx1"/>
                </a:solidFill>
                <a:latin typeface="Times New Roman"/>
                <a:cs typeface="Times New Roman"/>
              </a:rPr>
              <a:t>- Судебная реформа (1864 г.)</a:t>
            </a:r>
            <a:endParaRPr sz="2800" b="1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lnSpc>
                <a:spcPct val="130000"/>
              </a:lnSpc>
              <a:defRPr/>
            </a:pPr>
            <a:r>
              <a:rPr lang="ru-RU" sz="2800" b="1">
                <a:solidFill>
                  <a:schemeClr val="tx1"/>
                </a:solidFill>
                <a:latin typeface="Times New Roman"/>
                <a:cs typeface="Times New Roman"/>
              </a:rPr>
              <a:t>- Реформа городского самоуправления (1870 г.)</a:t>
            </a:r>
            <a:endParaRPr sz="2800" b="1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lnSpc>
                <a:spcPct val="130000"/>
              </a:lnSpc>
              <a:defRPr/>
            </a:pPr>
            <a:r>
              <a:rPr lang="ru-RU" sz="2800" b="1">
                <a:solidFill>
                  <a:schemeClr val="tx1"/>
                </a:solidFill>
                <a:latin typeface="Times New Roman"/>
                <a:cs typeface="Times New Roman"/>
              </a:rPr>
              <a:t>- Военная реформа (1862-</a:t>
            </a:r>
            <a:r>
              <a:rPr lang="ru-RU" sz="2800" b="1">
                <a:solidFill>
                  <a:schemeClr val="tx1"/>
                </a:solidFill>
                <a:highlight>
                  <a:srgbClr val="FFFF00"/>
                </a:highlight>
                <a:latin typeface="Times New Roman"/>
                <a:cs typeface="Times New Roman"/>
              </a:rPr>
              <a:t>1874</a:t>
            </a:r>
            <a:r>
              <a:rPr lang="ru-RU" sz="2800" b="1">
                <a:solidFill>
                  <a:schemeClr val="tx1"/>
                </a:solidFill>
                <a:latin typeface="Times New Roman"/>
                <a:cs typeface="Times New Roman"/>
              </a:rPr>
              <a:t> г.)</a:t>
            </a:r>
            <a:endParaRPr sz="2800" b="1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1">
            <a:lumMod val="40000"/>
            <a:lumOff val="6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32487508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7058483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graphicFrame>
        <p:nvGraphicFramePr>
          <p:cNvPr id="1292623365" name=""/>
          <p:cNvGraphicFramePr>
            <a:graphicFrameLocks xmlns:a="http://schemas.openxmlformats.org/drawingml/2006/main"/>
          </p:cNvGraphicFramePr>
          <p:nvPr/>
        </p:nvGraphicFramePr>
        <p:xfrm>
          <a:off x="500315" y="172182"/>
          <a:ext cx="11097087" cy="6767094"/>
        </p:xfrm>
        <a:graphic>
          <a:graphicData uri="http://schemas.openxmlformats.org/drawingml/2006/table">
            <a:tbl>
              <a:tblPr firstRow="1" firstCol="1" lastRow="0" lastCol="0" bandRow="1" bandCol="0">
                <a:tableStyleId>{D6A3C342-2171-22B5-9AD0-EAD9DFD71C5A}</a:tableStyleId>
              </a:tblPr>
              <a:tblGrid>
                <a:gridCol w="2160000"/>
                <a:gridCol w="1620000"/>
                <a:gridCol w="7304387"/>
              </a:tblGrid>
              <a:tr h="1258848">
                <a:tc>
                  <a:txBody>
                    <a:bodyPr/>
                    <a:p>
                      <a:pPr>
                        <a:defRPr/>
                      </a:pPr>
                      <a:r>
                        <a:rPr sz="2600" b="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Крестьянская </a:t>
                      </a:r>
                      <a:endParaRPr sz="2600" b="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600" b="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1861, 19 февраля</a:t>
                      </a:r>
                      <a:endParaRPr sz="2600" b="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600" b="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отмена крепостного права (Манифест 19 февраля).</a:t>
                      </a:r>
                      <a:r>
                        <a:rPr sz="2600" b="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 Выкуп наделов. Гражданские права крестьян</a:t>
                      </a:r>
                      <a:endParaRPr sz="2600" b="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</a:tr>
              <a:tr h="1052512">
                <a:tc>
                  <a:txBody>
                    <a:bodyPr/>
                    <a:p>
                      <a:pPr>
                        <a:defRPr/>
                      </a:pPr>
                      <a:r>
                        <a:rPr sz="2600" b="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Земская реформа</a:t>
                      </a:r>
                      <a:endParaRPr sz="2600" b="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600" b="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1864</a:t>
                      </a:r>
                      <a:endParaRPr sz="2600" b="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600" b="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создание всесословных органов местного самоуправления (земства)</a:t>
                      </a:r>
                      <a:endParaRPr sz="2600" b="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</a:tr>
              <a:tr h="1025838">
                <a:tc>
                  <a:txBody>
                    <a:bodyPr/>
                    <a:p>
                      <a:pPr>
                        <a:defRPr/>
                      </a:pPr>
                      <a:r>
                        <a:rPr sz="2600" b="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Судебная реформ</a:t>
                      </a:r>
                      <a:endParaRPr sz="2600" b="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600" b="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1864</a:t>
                      </a:r>
                      <a:endParaRPr sz="2600" b="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600" b="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введение гласного, состязательного, независимого суда и присяжных</a:t>
                      </a:r>
                      <a:endParaRPr sz="2600" b="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</a:tr>
              <a:tr h="864224">
                <a:tc>
                  <a:txBody>
                    <a:bodyPr/>
                    <a:p>
                      <a:pPr>
                        <a:defRPr/>
                      </a:pPr>
                      <a:r>
                        <a:rPr sz="2600" b="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Городская реформа</a:t>
                      </a:r>
                      <a:r>
                        <a:rPr sz="2600" b="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 </a:t>
                      </a:r>
                      <a:endParaRPr sz="2600" b="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600" b="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1870</a:t>
                      </a:r>
                      <a:endParaRPr sz="2600" b="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600" b="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 создание городских дум.</a:t>
                      </a:r>
                      <a:endParaRPr sz="2600" b="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</a:tr>
              <a:tr h="1432008">
                <a:tc>
                  <a:txBody>
                    <a:bodyPr/>
                    <a:p>
                      <a:pPr>
                        <a:defRPr/>
                      </a:pPr>
                      <a:r>
                        <a:rPr sz="2600" b="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Военная реформа</a:t>
                      </a:r>
                      <a:endParaRPr sz="2600" b="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600" b="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1874</a:t>
                      </a:r>
                      <a:endParaRPr sz="2600" b="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600" b="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введение всеобщей воинской повинности</a:t>
                      </a:r>
                      <a:r>
                        <a:rPr sz="2600" b="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, отмена телесных наказаний, сокращен срок службы, военное обучение</a:t>
                      </a:r>
                      <a:endParaRPr sz="2600" b="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</a:tr>
              <a:tr h="864224">
                <a:tc>
                  <a:txBody>
                    <a:bodyPr/>
                    <a:p>
                      <a:pPr>
                        <a:defRPr/>
                      </a:pPr>
                      <a:r>
                        <a:rPr sz="2600" b="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Школьная реформа</a:t>
                      </a:r>
                      <a:endParaRPr sz="2600" b="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600" b="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1864</a:t>
                      </a:r>
                      <a:endParaRPr sz="2600" b="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600" b="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расширение сети начальных и средних школ</a:t>
                      </a:r>
                      <a:endParaRPr sz="2600" b="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27" name="Freeform: Shape 5126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 fill="norm" stroke="1" extrusionOk="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5129" name="Freeform: Shape 512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 fill="norm" stroke="1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5131" name="Freeform: Shape 5130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155401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 fill="norm" stroke="1" extrusionOk="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5133" name="Freeform: Shape 5132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 fill="norm" stroke="1" extrusionOk="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5135" name="Freeform: Shape 5134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 fill="norm" stroke="1" extrusionOk="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5137" name="Freeform: Shape 5136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 fill="norm" stroke="1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5139" name="Freeform: Shape 513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155401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 fill="norm" stroke="1" extrusionOk="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5141" name="Freeform: Shape 5140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 fill="norm" stroke="1" extrusionOk="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 useBgFill="1">
        <p:nvSpPr>
          <p:cNvPr id="5143" name="Rectangle 5142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122" name="Picture 2" descr="Цареубийство Александра II: Теракт, за который большевики выплачивали пенсию"/>
          <p:cNvPicPr>
            <a:picLocks noChangeAspect="1" noChangeArrowheads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5145" name="Rectangle 5144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4023360" y="0"/>
            <a:ext cx="8168639" cy="6858000"/>
          </a:xfrm>
          <a:prstGeom prst="rect">
            <a:avLst/>
          </a:prstGeom>
          <a:gradFill>
            <a:gsLst>
              <a:gs pos="3000">
                <a:schemeClr val="tx1">
                  <a:alpha val="0"/>
                </a:schemeClr>
              </a:gs>
              <a:gs pos="33000">
                <a:schemeClr val="tx1">
                  <a:alpha val="40000"/>
                </a:schemeClr>
              </a:gs>
              <a:gs pos="58000">
                <a:schemeClr val="tx1">
                  <a:alpha val="55000"/>
                </a:schemeClr>
              </a:gs>
              <a:gs pos="100000">
                <a:schemeClr val="tx1">
                  <a:alpha val="5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5999" y="1346268"/>
            <a:ext cx="5618431" cy="3285207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5000">
                <a:solidFill>
                  <a:schemeClr val="bg1"/>
                </a:solidFill>
              </a:rPr>
              <a:t>1881 г. – убийство Александра II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58893098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9923876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215166619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0" y="0"/>
            <a:ext cx="12244732" cy="6833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: Shape 10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 fill="norm" stroke="1" extrusionOk="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13" name="Freeform: Shape 12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 fill="norm" stroke="1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155401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 fill="norm" stroke="1" extrusionOk="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 fill="norm" stroke="1" extrusionOk="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 fill="norm" stroke="1" extrusionOk="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21" name="Freeform: Shape 20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 fill="norm" stroke="1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23" name="Freeform: Shape 22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155401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 fill="norm" stroke="1" extrusionOk="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25" name="Freeform: Shape 24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 fill="norm" stroke="1" extrusionOk="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 useBgFill="1">
        <p:nvSpPr>
          <p:cNvPr id="27" name="Rectangle 26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grpSp>
        <p:nvGrpSpPr>
          <p:cNvPr id="29" name="Group 28"/>
          <p:cNvGrpSpPr>
            <a:grpSpLocks noChangeAspect="1" noGrp="1" noMove="1" noResize="1" noRot="1" noUngrp="1"/>
          </p:cNvGrpSpPr>
          <p:nvPr/>
        </p:nvGrpSpPr>
        <p:grpSpPr bwMode="auto">
          <a:xfrm>
            <a:off x="547626" y="0"/>
            <a:ext cx="10678290" cy="6858000"/>
            <a:chOff x="547626" y="0"/>
            <a:chExt cx="10678290" cy="6858000"/>
          </a:xfrm>
        </p:grpSpPr>
        <p:sp>
          <p:nvSpPr>
            <p:cNvPr id="30" name="Freeform: Shape 29"/>
            <p:cNvSpPr/>
            <p:nvPr/>
          </p:nvSpPr>
          <p:spPr bwMode="auto">
            <a:xfrm flipH="1">
              <a:off x="966082" y="0"/>
              <a:ext cx="9841377" cy="6858000"/>
            </a:xfrm>
            <a:custGeom>
              <a:avLst/>
              <a:gdLst>
                <a:gd name="connsiteX0" fmla="*/ 8218354 w 9841377"/>
                <a:gd name="connsiteY0" fmla="*/ 0 h 6858000"/>
                <a:gd name="connsiteX1" fmla="*/ 5551962 w 9841377"/>
                <a:gd name="connsiteY1" fmla="*/ 0 h 6858000"/>
                <a:gd name="connsiteX2" fmla="*/ 5482342 w 9841377"/>
                <a:gd name="connsiteY2" fmla="*/ 0 h 6858000"/>
                <a:gd name="connsiteX3" fmla="*/ 4359035 w 9841377"/>
                <a:gd name="connsiteY3" fmla="*/ 0 h 6858000"/>
                <a:gd name="connsiteX4" fmla="*/ 4289415 w 9841377"/>
                <a:gd name="connsiteY4" fmla="*/ 0 h 6858000"/>
                <a:gd name="connsiteX5" fmla="*/ 1623023 w 9841377"/>
                <a:gd name="connsiteY5" fmla="*/ 0 h 6858000"/>
                <a:gd name="connsiteX6" fmla="*/ 1600899 w 9841377"/>
                <a:gd name="connsiteY6" fmla="*/ 14997 h 6858000"/>
                <a:gd name="connsiteX7" fmla="*/ 0 w 9841377"/>
                <a:gd name="connsiteY7" fmla="*/ 3621656 h 6858000"/>
                <a:gd name="connsiteX8" fmla="*/ 1874350 w 9841377"/>
                <a:gd name="connsiteY8" fmla="*/ 6374814 h 6858000"/>
                <a:gd name="connsiteX9" fmla="*/ 2390998 w 9841377"/>
                <a:gd name="connsiteY9" fmla="*/ 6780599 h 6858000"/>
                <a:gd name="connsiteX10" fmla="*/ 2502754 w 9841377"/>
                <a:gd name="connsiteY10" fmla="*/ 6858000 h 6858000"/>
                <a:gd name="connsiteX11" fmla="*/ 4289415 w 9841377"/>
                <a:gd name="connsiteY11" fmla="*/ 6858000 h 6858000"/>
                <a:gd name="connsiteX12" fmla="*/ 4359035 w 9841377"/>
                <a:gd name="connsiteY12" fmla="*/ 6858000 h 6858000"/>
                <a:gd name="connsiteX13" fmla="*/ 5482342 w 9841377"/>
                <a:gd name="connsiteY13" fmla="*/ 6858000 h 6858000"/>
                <a:gd name="connsiteX14" fmla="*/ 5551962 w 9841377"/>
                <a:gd name="connsiteY14" fmla="*/ 6858000 h 6858000"/>
                <a:gd name="connsiteX15" fmla="*/ 7338623 w 9841377"/>
                <a:gd name="connsiteY15" fmla="*/ 6858000 h 6858000"/>
                <a:gd name="connsiteX16" fmla="*/ 7450379 w 9841377"/>
                <a:gd name="connsiteY16" fmla="*/ 6780599 h 6858000"/>
                <a:gd name="connsiteX17" fmla="*/ 7967027 w 9841377"/>
                <a:gd name="connsiteY17" fmla="*/ 6374814 h 6858000"/>
                <a:gd name="connsiteX18" fmla="*/ 9841377 w 9841377"/>
                <a:gd name="connsiteY18" fmla="*/ 3621656 h 6858000"/>
                <a:gd name="connsiteX19" fmla="*/ 8240478 w 9841377"/>
                <a:gd name="connsiteY19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841377" h="6858000" fill="norm" stroke="1" extrusionOk="0">
                  <a:moveTo>
                    <a:pt x="8218354" y="0"/>
                  </a:moveTo>
                  <a:lnTo>
                    <a:pt x="5551962" y="0"/>
                  </a:lnTo>
                  <a:lnTo>
                    <a:pt x="5482342" y="0"/>
                  </a:lnTo>
                  <a:lnTo>
                    <a:pt x="4359035" y="0"/>
                  </a:lnTo>
                  <a:lnTo>
                    <a:pt x="4289415" y="0"/>
                  </a:lnTo>
                  <a:lnTo>
                    <a:pt x="1623023" y="0"/>
                  </a:lnTo>
                  <a:lnTo>
                    <a:pt x="1600899" y="14997"/>
                  </a:lnTo>
                  <a:cubicBezTo>
                    <a:pt x="573736" y="754641"/>
                    <a:pt x="0" y="2093192"/>
                    <a:pt x="0" y="3621656"/>
                  </a:cubicBezTo>
                  <a:cubicBezTo>
                    <a:pt x="0" y="4969131"/>
                    <a:pt x="928725" y="5602839"/>
                    <a:pt x="1874350" y="6374814"/>
                  </a:cubicBezTo>
                  <a:cubicBezTo>
                    <a:pt x="2046553" y="6515397"/>
                    <a:pt x="2217180" y="6653108"/>
                    <a:pt x="2390998" y="6780599"/>
                  </a:cubicBezTo>
                  <a:lnTo>
                    <a:pt x="2502754" y="6858000"/>
                  </a:lnTo>
                  <a:lnTo>
                    <a:pt x="4289415" y="6858000"/>
                  </a:lnTo>
                  <a:lnTo>
                    <a:pt x="4359035" y="6858000"/>
                  </a:lnTo>
                  <a:lnTo>
                    <a:pt x="5482342" y="6858000"/>
                  </a:lnTo>
                  <a:lnTo>
                    <a:pt x="5551962" y="6858000"/>
                  </a:lnTo>
                  <a:lnTo>
                    <a:pt x="7338623" y="6858000"/>
                  </a:lnTo>
                  <a:lnTo>
                    <a:pt x="7450379" y="6780599"/>
                  </a:lnTo>
                  <a:cubicBezTo>
                    <a:pt x="7624197" y="6653108"/>
                    <a:pt x="7794824" y="6515397"/>
                    <a:pt x="7967027" y="6374814"/>
                  </a:cubicBezTo>
                  <a:cubicBezTo>
                    <a:pt x="8912652" y="5602839"/>
                    <a:pt x="9841377" y="4969131"/>
                    <a:pt x="9841377" y="3621656"/>
                  </a:cubicBezTo>
                  <a:cubicBezTo>
                    <a:pt x="9841377" y="2093192"/>
                    <a:pt x="9267641" y="754641"/>
                    <a:pt x="8240478" y="14997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" name="Freeform: Shape 30"/>
            <p:cNvSpPr/>
            <p:nvPr/>
          </p:nvSpPr>
          <p:spPr bwMode="auto">
            <a:xfrm flipH="1">
              <a:off x="547626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 fill="norm" stroke="1" extrusionOk="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Meiryo"/>
                <a:ea typeface="+mn-ea"/>
                <a:cs typeface="+mn-cs"/>
              </a:endParaRPr>
            </a:p>
          </p:txBody>
        </p:sp>
        <p:sp>
          <p:nvSpPr>
            <p:cNvPr id="32" name="Freeform: Shape 31"/>
            <p:cNvSpPr/>
            <p:nvPr/>
          </p:nvSpPr>
          <p:spPr bwMode="auto">
            <a:xfrm flipH="1">
              <a:off x="760922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 fill="norm" stroke="1" extrusionOk="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Meiryo"/>
                <a:ea typeface="+mn-ea"/>
                <a:cs typeface="+mn-cs"/>
              </a:endParaRPr>
            </a:p>
          </p:txBody>
        </p:sp>
        <p:sp>
          <p:nvSpPr>
            <p:cNvPr id="33" name="Freeform: Shape 32"/>
            <p:cNvSpPr/>
            <p:nvPr/>
          </p:nvSpPr>
          <p:spPr bwMode="auto">
            <a:xfrm flipH="1">
              <a:off x="1267246" y="0"/>
              <a:ext cx="2261351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 fill="norm" stroke="1" extrusionOk="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Meiryo"/>
                <a:ea typeface="+mn-ea"/>
                <a:cs typeface="+mn-cs"/>
              </a:endParaRPr>
            </a:p>
          </p:txBody>
        </p:sp>
        <p:sp>
          <p:nvSpPr>
            <p:cNvPr id="34" name="Freeform: Shape 33"/>
            <p:cNvSpPr/>
            <p:nvPr/>
          </p:nvSpPr>
          <p:spPr bwMode="auto">
            <a:xfrm>
              <a:off x="8696194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 fill="norm" stroke="1" extrusionOk="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Meiryo"/>
                <a:ea typeface="+mn-ea"/>
                <a:cs typeface="+mn-cs"/>
              </a:endParaRPr>
            </a:p>
          </p:txBody>
        </p:sp>
        <p:sp>
          <p:nvSpPr>
            <p:cNvPr id="35" name="Freeform: Shape 34"/>
            <p:cNvSpPr/>
            <p:nvPr/>
          </p:nvSpPr>
          <p:spPr bwMode="auto">
            <a:xfrm>
              <a:off x="8476187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 fill="norm" stroke="1" extrusionOk="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Meiryo"/>
                <a:ea typeface="+mn-ea"/>
                <a:cs typeface="+mn-cs"/>
              </a:endParaRPr>
            </a:p>
          </p:txBody>
        </p:sp>
        <p:sp>
          <p:nvSpPr>
            <p:cNvPr id="36" name="Freeform: Shape 35"/>
            <p:cNvSpPr/>
            <p:nvPr/>
          </p:nvSpPr>
          <p:spPr bwMode="auto">
            <a:xfrm>
              <a:off x="8244946" y="0"/>
              <a:ext cx="2261351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 fill="norm" stroke="1" extrusionOk="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5" name="Заголовок 4"/>
          <p:cNvSpPr>
            <a:spLocks noGrp="1"/>
          </p:cNvSpPr>
          <p:nvPr>
            <p:ph type="title"/>
          </p:nvPr>
        </p:nvSpPr>
        <p:spPr bwMode="auto">
          <a:xfrm>
            <a:off x="2190750" y="1346268"/>
            <a:ext cx="7810500" cy="3125338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ctr">
              <a:defRPr/>
            </a:pPr>
            <a:r>
              <a:rPr lang="en-US" sz="5600">
                <a:solidFill>
                  <a:schemeClr val="tx1">
                    <a:lumMod val="85000"/>
                    <a:lumOff val="15000"/>
                  </a:schemeClr>
                </a:solidFill>
              </a:rPr>
              <a:t>3.</a:t>
            </a:r>
            <a:r>
              <a:rPr lang="en-US" sz="56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cs typeface="Times New Roman"/>
              </a:rPr>
              <a:t> Россия в конце XIX – начале XX в.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 bwMode="auto">
          <a:xfrm>
            <a:off x="2619375" y="4471607"/>
            <a:ext cx="6953250" cy="862394"/>
          </a:xfrm>
        </p:spPr>
        <p:txBody>
          <a:bodyPr vert="horz" lIns="109728" tIns="109728" rIns="109728" bIns="91440" rtlCol="0" anchor="t">
            <a:normAutofit/>
          </a:bodyPr>
          <a:lstStyle/>
          <a:p>
            <a:pPr algn="ctr">
              <a:spcBef>
                <a:spcPts val="930"/>
              </a:spcBef>
              <a:defRPr/>
            </a:pPr>
            <a:endParaRPr 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175" name="Freeform: Shape 6150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 fill="norm" stroke="1" extrusionOk="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6176" name="Freeform: Shape 6152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 fill="norm" stroke="1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6177" name="Freeform: Shape 6154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155401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 fill="norm" stroke="1" extrusionOk="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6178" name="Freeform: Shape 6156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 fill="norm" stroke="1" extrusionOk="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6179" name="Freeform: Shape 615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 fill="norm" stroke="1" extrusionOk="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6180" name="Freeform: Shape 6160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 fill="norm" stroke="1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6181" name="Freeform: Shape 6162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155401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 fill="norm" stroke="1" extrusionOk="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6182" name="Freeform: Shape 6164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 fill="norm" stroke="1" extrusionOk="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 useBgFill="1">
        <p:nvSpPr>
          <p:cNvPr id="6183" name="Rectangle 6166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0045" y="1346200"/>
            <a:ext cx="5624118" cy="3284538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54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cs typeface="Times New Roman"/>
              </a:rPr>
              <a:t>Александр III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 flipH="0" flipV="0">
            <a:off x="5697451" y="4630737"/>
            <a:ext cx="6016711" cy="1740839"/>
          </a:xfrm>
        </p:spPr>
        <p:txBody>
          <a:bodyPr vertOverflow="overflow" horzOverflow="overflow" vert="horz" wrap="square" lIns="109728" tIns="109728" rIns="109728" bIns="91440" numCol="1" spcCol="0" rtlCol="0" fromWordArt="0" anchor="t" anchorCtr="0" forceAA="0" upright="0" compatLnSpc="0">
            <a:normAutofit fontScale="25000" lnSpcReduction="15000"/>
          </a:bodyPr>
          <a:lstStyle/>
          <a:p>
            <a:pPr>
              <a:lnSpc>
                <a:spcPct val="120000"/>
              </a:lnSpc>
              <a:spcBef>
                <a:spcPts val="930"/>
              </a:spcBef>
              <a:defRPr/>
            </a:pPr>
            <a:r>
              <a:rPr lang="en-US" sz="18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8000" b="1">
                <a:solidFill>
                  <a:schemeClr val="tx1"/>
                </a:solidFill>
                <a:latin typeface="Arial"/>
                <a:cs typeface="Arial"/>
              </a:rPr>
              <a:t>император Всероссийский, царь Польский и великий князь Финляндский с 1 [13] марта 1881 по 1894 г.</a:t>
            </a:r>
            <a:endParaRPr sz="8000" b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6184" name="Freeform: Shape 616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30714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 fill="norm" stroke="1" extrusionOk="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6185" name="Freeform: Shape 6170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3084937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 fill="norm" stroke="1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pic>
        <p:nvPicPr>
          <p:cNvPr id="6146" name="Picture 2" descr="Фотография Александра III, около 1880 года"/>
          <p:cNvPicPr>
            <a:picLocks noChangeAspect="1" noChangeArrowheads="1" noGrp="1"/>
          </p:cNvPicPr>
          <p:nvPr>
            <p:ph idx="1"/>
          </p:nvPr>
        </p:nvPicPr>
        <p:blipFill>
          <a:blip r:embed="rId2"/>
          <a:srcRect l="8941" t="0" r="4206" b="0"/>
          <a:stretch/>
        </p:blipFill>
        <p:spPr bwMode="auto">
          <a:xfrm>
            <a:off x="153" y="10"/>
            <a:ext cx="5033023" cy="6857990"/>
          </a:xfrm>
          <a:custGeom>
            <a:avLst/>
            <a:gdLst/>
            <a:ahLst/>
            <a:cxnLst/>
            <a:rect l="l" t="t" r="r" b="b"/>
            <a:pathLst>
              <a:path w="4710787" h="6858000" fill="norm" stroke="1" extrusionOk="0">
                <a:moveTo>
                  <a:pt x="0" y="0"/>
                </a:moveTo>
                <a:lnTo>
                  <a:pt x="1214365" y="0"/>
                </a:lnTo>
                <a:lnTo>
                  <a:pt x="1994531" y="0"/>
                </a:lnTo>
                <a:lnTo>
                  <a:pt x="3087764" y="0"/>
                </a:lnTo>
                <a:lnTo>
                  <a:pt x="3109888" y="14997"/>
                </a:lnTo>
                <a:cubicBezTo>
                  <a:pt x="4137051" y="754641"/>
                  <a:pt x="4710787" y="2093192"/>
                  <a:pt x="4710787" y="3621656"/>
                </a:cubicBezTo>
                <a:cubicBezTo>
                  <a:pt x="4710787" y="4969131"/>
                  <a:pt x="3782062" y="5602839"/>
                  <a:pt x="2836437" y="6374814"/>
                </a:cubicBezTo>
                <a:cubicBezTo>
                  <a:pt x="2664234" y="6515397"/>
                  <a:pt x="2493607" y="6653108"/>
                  <a:pt x="2319789" y="6780599"/>
                </a:cubicBezTo>
                <a:lnTo>
                  <a:pt x="2208033" y="6858000"/>
                </a:lnTo>
                <a:lnTo>
                  <a:pt x="1994531" y="6858000"/>
                </a:lnTo>
                <a:lnTo>
                  <a:pt x="121436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6186" name="Freeform: Shape 6172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2925575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 fill="norm" stroke="1" extrusionOk="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74316970" name=""/>
          <p:cNvSpPr txBox="1"/>
          <p:nvPr/>
        </p:nvSpPr>
        <p:spPr bwMode="auto">
          <a:xfrm flipH="0" flipV="0">
            <a:off x="5993373" y="406892"/>
            <a:ext cx="5752602" cy="4877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600" b="1" i="1">
                <a:latin typeface="Arial"/>
                <a:cs typeface="Arial"/>
              </a:rPr>
              <a:t>Миротворец</a:t>
            </a:r>
            <a:endParaRPr sz="2600" b="1" i="1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1473" y="-9274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grpSp>
        <p:nvGrpSpPr>
          <p:cNvPr id="11" name="Group 10"/>
          <p:cNvGrpSpPr>
            <a:grpSpLocks noChangeAspect="1" noGrp="1" noMove="1" noResize="1" noRot="1" noUngrp="1"/>
          </p:cNvGrpSpPr>
          <p:nvPr/>
        </p:nvGrpSpPr>
        <p:grpSpPr bwMode="auto">
          <a:xfrm>
            <a:off x="812079" y="1033741"/>
            <a:ext cx="4908132" cy="4613915"/>
            <a:chOff x="659679" y="950330"/>
            <a:chExt cx="4908132" cy="4613915"/>
          </a:xfrm>
        </p:grpSpPr>
        <p:sp>
          <p:nvSpPr>
            <p:cNvPr id="12" name="Freeform: Shape 11"/>
            <p:cNvSpPr/>
            <p:nvPr/>
          </p:nvSpPr>
          <p:spPr bwMode="auto">
            <a:xfrm flipH="1">
              <a:off x="816216" y="1107426"/>
              <a:ext cx="4619072" cy="4342182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 fill="norm" stroke="1" extrusionOk="0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Freeform: Shape 12"/>
            <p:cNvSpPr/>
            <p:nvPr/>
          </p:nvSpPr>
          <p:spPr bwMode="auto">
            <a:xfrm flipH="1">
              <a:off x="864593" y="1253260"/>
              <a:ext cx="4488025" cy="4074679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 fill="norm" stroke="1" extrusionOk="0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Freeform: Shape 13"/>
            <p:cNvSpPr/>
            <p:nvPr/>
          </p:nvSpPr>
          <p:spPr bwMode="auto">
            <a:xfrm rot="21300000" flipH="1">
              <a:off x="659679" y="950330"/>
              <a:ext cx="4908132" cy="4613915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 fill="norm" stroke="1" extrusionOk="0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971941" y="1899903"/>
            <a:ext cx="4170022" cy="2934030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ru-RU">
                <a:latin typeface="Arial"/>
                <a:cs typeface="Arial"/>
              </a:rPr>
              <a:t>Особенности политики Александра</a:t>
            </a:r>
            <a:r>
              <a:rPr lang="en-US">
                <a:latin typeface="Arial"/>
                <a:cs typeface="Arial"/>
              </a:rPr>
              <a:t> III</a:t>
            </a:r>
            <a:r>
              <a:rPr lang="ru-RU">
                <a:latin typeface="Arial"/>
                <a:cs typeface="Arial"/>
              </a:rPr>
              <a:t> </a:t>
            </a:r>
            <a:endParaRPr/>
          </a:p>
        </p:txBody>
      </p:sp>
      <p:graphicFrame>
        <p:nvGraphicFramePr>
          <p:cNvPr id="5" name="Объект 2"/>
          <p:cNvGraphicFramePr>
            <a:graphicFrameLocks xmlns:a="http://schemas.openxmlformats.org/drawingml/2006/main" noGrp="1"/>
          </p:cNvGraphicFramePr>
          <p:nvPr>
            <p:ph idx="1"/>
          </p:nvPr>
        </p:nvGraphicFramePr>
        <p:xfrm flipH="0" flipV="0">
          <a:off x="5013131" y="-131521"/>
          <a:ext cx="6735616" cy="6665705"/>
          <a:chOff x="0" y="0"/>
          <a:chExt cx="6735616" cy="6665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3">
            <a:lumMod val="40000"/>
            <a:lumOff val="6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12758792" name="Content Placeholder 2"/>
          <p:cNvSpPr>
            <a:spLocks noGrp="1"/>
          </p:cNvSpPr>
          <p:nvPr>
            <p:ph idx="1"/>
          </p:nvPr>
        </p:nvSpPr>
        <p:spPr bwMode="auto">
          <a:xfrm flipH="0" flipV="0">
            <a:off x="6187572" y="1978980"/>
            <a:ext cx="5197135" cy="3984799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sz="2600">
                <a:solidFill>
                  <a:srgbClr val="0F1115"/>
                </a:solidFill>
                <a:latin typeface="Arial"/>
                <a:ea typeface="Arial"/>
                <a:cs typeface="Arial"/>
              </a:rPr>
              <a:t>Запрет ночного труда женщин и детей.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  <a:defRPr/>
            </a:pPr>
            <a:r>
              <a:rPr sz="2600">
                <a:solidFill>
                  <a:srgbClr val="0F1115"/>
                </a:solidFill>
                <a:latin typeface="Arial"/>
                <a:ea typeface="Arial"/>
                <a:cs typeface="Arial"/>
              </a:rPr>
              <a:t>Ограничение труда малолетних.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  <a:defRPr/>
            </a:pPr>
            <a:r>
              <a:rPr sz="2600">
                <a:latin typeface="Arial"/>
                <a:cs typeface="Arial"/>
              </a:rPr>
              <a:t>Отмена временнообязанного положения крестьян</a:t>
            </a:r>
            <a:endParaRPr sz="2600">
              <a:latin typeface="Arial"/>
              <a:cs typeface="Arial"/>
            </a:endParaRPr>
          </a:p>
        </p:txBody>
      </p:sp>
      <p:sp>
        <p:nvSpPr>
          <p:cNvPr id="723069014" name=""/>
          <p:cNvSpPr txBox="1"/>
          <p:nvPr/>
        </p:nvSpPr>
        <p:spPr bwMode="auto">
          <a:xfrm flipH="0" flipV="0">
            <a:off x="306116" y="601092"/>
            <a:ext cx="5290187" cy="3931956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800">
                <a:solidFill>
                  <a:srgbClr val="0F1115"/>
                </a:solidFill>
                <a:latin typeface="Arial"/>
                <a:ea typeface="Arial"/>
                <a:cs typeface="Arial"/>
              </a:rPr>
              <a:t>Усиление сословного принципа в земствах и городском самоуправлении.</a:t>
            </a:r>
            <a:endParaRPr sz="2800">
              <a:solidFill>
                <a:srgbClr val="0F1115"/>
              </a:solidFill>
              <a:latin typeface="Arial"/>
              <a:ea typeface="Arial"/>
              <a:cs typeface="Arial"/>
            </a:endParaRPr>
          </a:p>
          <a:p>
            <a:pPr>
              <a:defRPr/>
            </a:pPr>
            <a:r>
              <a:rPr sz="2800">
                <a:solidFill>
                  <a:srgbClr val="0F1115"/>
                </a:solidFill>
                <a:latin typeface="Arial"/>
                <a:ea typeface="Arial"/>
                <a:cs typeface="Arial"/>
              </a:rPr>
              <a:t>Консерватизм.</a:t>
            </a:r>
            <a:endParaRPr sz="2800">
              <a:latin typeface="Arial"/>
              <a:cs typeface="Arial"/>
            </a:endParaRPr>
          </a:p>
          <a:p>
            <a:pPr>
              <a:defRPr/>
            </a:pPr>
            <a:r>
              <a:rPr sz="2800">
                <a:solidFill>
                  <a:srgbClr val="0F1115"/>
                </a:solidFill>
                <a:latin typeface="Arial"/>
                <a:ea typeface="Arial"/>
                <a:cs typeface="Arial"/>
              </a:rPr>
              <a:t>Введение </a:t>
            </a:r>
            <a:r>
              <a:rPr sz="2800" b="1">
                <a:solidFill>
                  <a:srgbClr val="0F1115"/>
                </a:solidFill>
                <a:latin typeface="Arial"/>
                <a:ea typeface="Arial"/>
                <a:cs typeface="Arial"/>
              </a:rPr>
              <a:t>земских начальников</a:t>
            </a:r>
            <a:r>
              <a:rPr sz="2800">
                <a:solidFill>
                  <a:srgbClr val="0F1115"/>
                </a:solidFill>
                <a:latin typeface="Arial"/>
                <a:ea typeface="Arial"/>
                <a:cs typeface="Arial"/>
              </a:rPr>
              <a:t> (1889) – назначались из дворян.</a:t>
            </a:r>
            <a:endParaRPr sz="2800">
              <a:latin typeface="Arial"/>
              <a:cs typeface="Arial"/>
            </a:endParaRPr>
          </a:p>
          <a:p>
            <a:pPr>
              <a:defRPr/>
            </a:pPr>
            <a:r>
              <a:rPr sz="2800">
                <a:solidFill>
                  <a:srgbClr val="0F1115"/>
                </a:solidFill>
                <a:latin typeface="Arial"/>
                <a:ea typeface="Arial"/>
                <a:cs typeface="Arial"/>
              </a:rPr>
              <a:t>Ограничение автономии университетов.</a:t>
            </a:r>
            <a:endParaRPr sz="72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7191" name="Straight Connector 7174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192" name="Rectangle 7176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992518" y="442913"/>
            <a:ext cx="5271804" cy="1639888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3200">
                <a:latin typeface="Times New Roman"/>
                <a:cs typeface="Times New Roman"/>
              </a:rPr>
              <a:t>Николай II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992519" y="2312988"/>
            <a:ext cx="5271804" cy="3651250"/>
          </a:xfrm>
        </p:spPr>
        <p:txBody>
          <a:bodyPr vertOverflow="overflow" horzOverflow="overflow" vert="horz" wrap="square" lIns="109728" tIns="109728" rIns="109728" bIns="91440" numCol="1" spcCol="0" rtlCol="0" fromWordArt="0" anchor="t" anchorCtr="0" forceAA="0" upright="0" compatLnSpc="0">
            <a:normAutofit fontScale="85000" lnSpcReduction="3000"/>
          </a:bodyPr>
          <a:lstStyle/>
          <a:p>
            <a:pPr>
              <a:spcBef>
                <a:spcPts val="930"/>
              </a:spcBef>
              <a:defRPr/>
            </a:pPr>
            <a:r>
              <a:rPr lang="en-US" sz="2800" b="1">
                <a:solidFill>
                  <a:schemeClr val="tx1"/>
                </a:solidFill>
                <a:latin typeface="Times New Roman"/>
                <a:cs typeface="Times New Roman"/>
              </a:rPr>
              <a:t>последний император Всероссийский, царь Польский и великий князь Финляндский (20 октября [1 ноября] 1894 — 2 [15] марта 1917) из императорского дома Романовых.</a:t>
            </a:r>
            <a:endParaRPr sz="2800" b="1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7193" name="Freeform: Shape 717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 fill="norm" stroke="1" extrusionOk="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7194" name="Freeform: Shape 7180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 flipH="1">
            <a:off x="6577485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 fill="norm" stroke="1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7195" name="Freeform: Shape 7182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 flipH="1">
            <a:off x="6754925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 fill="norm" stroke="1" extrusionOk="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pic>
        <p:nvPicPr>
          <p:cNvPr id="7170" name="Picture 2" descr="Николай Александрович в 1912 году"/>
          <p:cNvPicPr>
            <a:picLocks noChangeAspect="1" noChangeArrowheads="1" noGrp="1"/>
          </p:cNvPicPr>
          <p:nvPr>
            <p:ph idx="1"/>
          </p:nvPr>
        </p:nvPicPr>
        <p:blipFill>
          <a:blip r:embed="rId2"/>
          <a:srcRect l="0" t="0" r="-1" b="1352"/>
          <a:stretch/>
        </p:blipFill>
        <p:spPr bwMode="auto">
          <a:xfrm>
            <a:off x="7203882" y="10"/>
            <a:ext cx="4988118" cy="6857990"/>
          </a:xfrm>
          <a:custGeom>
            <a:avLst/>
            <a:gdLst/>
            <a:ahLst/>
            <a:cxnLst/>
            <a:rect l="l" t="t" r="r" b="b"/>
            <a:pathLst>
              <a:path w="4901771" h="6858000" fill="norm" stroke="1" extrusionOk="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147787" y="1105230"/>
            <a:ext cx="2497964" cy="4165885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ru-RU" sz="2700">
                <a:latin typeface="Arial"/>
                <a:cs typeface="Arial"/>
              </a:rPr>
              <a:t>Особенности развития России при Николае </a:t>
            </a:r>
            <a:r>
              <a:rPr lang="en-US" sz="2700">
                <a:latin typeface="Arial"/>
                <a:cs typeface="Arial"/>
              </a:rPr>
              <a:t>II</a:t>
            </a:r>
            <a:endParaRPr sz="2700">
              <a:latin typeface="Arial"/>
              <a:cs typeface="Arial"/>
            </a:endParaRPr>
          </a:p>
        </p:txBody>
      </p:sp>
      <p:grpSp>
        <p:nvGrpSpPr>
          <p:cNvPr id="10" name="Group 9"/>
          <p:cNvGrpSpPr>
            <a:grpSpLocks noChangeAspect="1" noGrp="1" noMove="1" noResize="1" noRot="1" noUngrp="1"/>
          </p:cNvGrpSpPr>
          <p:nvPr/>
        </p:nvGrpSpPr>
        <p:grpSpPr bwMode="auto">
          <a:xfrm flipH="1">
            <a:off x="4308533" y="0"/>
            <a:ext cx="7883466" cy="6858000"/>
            <a:chOff x="0" y="0"/>
            <a:chExt cx="7883466" cy="6858000"/>
          </a:xfrm>
        </p:grpSpPr>
        <p:sp>
          <p:nvSpPr>
            <p:cNvPr id="17" name="Freeform: Shape 10"/>
            <p:cNvSpPr/>
            <p:nvPr/>
          </p:nvSpPr>
          <p:spPr bwMode="auto">
            <a:xfrm>
              <a:off x="0" y="0"/>
              <a:ext cx="7475746" cy="6858000"/>
            </a:xfrm>
            <a:custGeom>
              <a:avLst/>
              <a:gdLst>
                <a:gd name="connsiteX0" fmla="*/ 0 w 7475746"/>
                <a:gd name="connsiteY0" fmla="*/ 0 h 6858000"/>
                <a:gd name="connsiteX1" fmla="*/ 5859459 w 7475746"/>
                <a:gd name="connsiteY1" fmla="*/ 0 h 6858000"/>
                <a:gd name="connsiteX2" fmla="*/ 5874848 w 7475746"/>
                <a:gd name="connsiteY2" fmla="*/ 10445 h 6858000"/>
                <a:gd name="connsiteX3" fmla="*/ 7475746 w 7475746"/>
                <a:gd name="connsiteY3" fmla="*/ 3621913 h 6858000"/>
                <a:gd name="connsiteX4" fmla="*/ 5601397 w 7475746"/>
                <a:gd name="connsiteY4" fmla="*/ 6378742 h 6858000"/>
                <a:gd name="connsiteX5" fmla="*/ 5084748 w 7475746"/>
                <a:gd name="connsiteY5" fmla="*/ 6785068 h 6858000"/>
                <a:gd name="connsiteX6" fmla="*/ 4979585 w 7475746"/>
                <a:gd name="connsiteY6" fmla="*/ 6858000 h 6858000"/>
                <a:gd name="connsiteX7" fmla="*/ 0 w 7475746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75746" h="6858000" fill="norm" stroke="1" extrusionOk="0">
                  <a:moveTo>
                    <a:pt x="0" y="0"/>
                  </a:moveTo>
                  <a:lnTo>
                    <a:pt x="5859459" y="0"/>
                  </a:lnTo>
                  <a:lnTo>
                    <a:pt x="5874848" y="10445"/>
                  </a:lnTo>
                  <a:cubicBezTo>
                    <a:pt x="6902010" y="751075"/>
                    <a:pt x="7475746" y="2091411"/>
                    <a:pt x="7475746" y="3621913"/>
                  </a:cubicBezTo>
                  <a:cubicBezTo>
                    <a:pt x="7475746" y="4971185"/>
                    <a:pt x="6547021" y="5605738"/>
                    <a:pt x="5601397" y="6378742"/>
                  </a:cubicBezTo>
                  <a:cubicBezTo>
                    <a:pt x="5429193" y="6519512"/>
                    <a:pt x="5258566" y="6657407"/>
                    <a:pt x="5084748" y="6785068"/>
                  </a:cubicBezTo>
                  <a:lnTo>
                    <a:pt x="497958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Freeform: Shape 11"/>
            <p:cNvSpPr/>
            <p:nvPr/>
          </p:nvSpPr>
          <p:spPr bwMode="auto">
            <a:xfrm>
              <a:off x="5353744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 fill="norm" stroke="1" extrusionOk="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8" name="Freeform: Shape 12"/>
            <p:cNvSpPr/>
            <p:nvPr/>
          </p:nvSpPr>
          <p:spPr bwMode="auto">
            <a:xfrm>
              <a:off x="5133737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 fill="norm" stroke="1" extrusionOk="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19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2645752" y="305287"/>
            <a:ext cx="9469514" cy="6386634"/>
          </a:xfrm>
        </p:spPr>
        <p:txBody>
          <a:bodyPr vertOverflow="overflow" horzOverflow="overflow" vert="horz" wrap="square" lIns="109728" tIns="109728" rIns="109728" bIns="91440" numCol="1" spcCol="0" rtlCol="0" fromWordArt="0" anchor="ctr" anchorCtr="0" forceAA="0" upright="0" compatLnSpc="0">
            <a:normAutofit fontScale="95000" lnSpcReduction="1000"/>
          </a:bodyPr>
          <a:lstStyle/>
          <a:p>
            <a:pPr>
              <a:lnSpc>
                <a:spcPct val="130000"/>
              </a:lnSpc>
              <a:defRPr/>
            </a:pPr>
            <a:r>
              <a:rPr lang="ru-RU" sz="2000" b="1">
                <a:solidFill>
                  <a:schemeClr val="tx1"/>
                </a:solidFill>
              </a:rPr>
              <a:t>-</a:t>
            </a:r>
            <a:r>
              <a:rPr lang="ru-RU" sz="2000" b="1">
                <a:solidFill>
                  <a:schemeClr val="tx1"/>
                </a:solidFill>
                <a:latin typeface="Times New Roman"/>
                <a:cs typeface="Times New Roman"/>
              </a:rPr>
              <a:t> С 1893 г. наметился бурный промышленный рост. В России оформились угольная, нефтяная и горно-металлургическая отрасли машинной индустрии.</a:t>
            </a:r>
            <a:endParaRPr sz="2000" b="1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lnSpc>
                <a:spcPct val="130000"/>
              </a:lnSpc>
              <a:defRPr/>
            </a:pPr>
            <a:r>
              <a:rPr lang="ru-RU" sz="2000" b="1">
                <a:solidFill>
                  <a:schemeClr val="tx1"/>
                </a:solidFill>
                <a:latin typeface="Times New Roman"/>
                <a:cs typeface="Times New Roman"/>
              </a:rPr>
              <a:t>- Появились заводы-гиганты, как, например, Путиловский в Санкт-Петербурге, на котором было занято 12 тыс. рабочих.</a:t>
            </a:r>
            <a:endParaRPr sz="2000" b="1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lnSpc>
                <a:spcPct val="130000"/>
              </a:lnSpc>
              <a:defRPr/>
            </a:pPr>
            <a:r>
              <a:rPr lang="ru-RU" sz="2000" b="1">
                <a:solidFill>
                  <a:schemeClr val="tx1"/>
                </a:solidFill>
                <a:latin typeface="Times New Roman"/>
                <a:cs typeface="Times New Roman"/>
              </a:rPr>
              <a:t>- Концентрация капитала позволяла организовать совместную промышленную деятельность в форме синдикатов.</a:t>
            </a:r>
            <a:endParaRPr sz="2000" b="1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lnSpc>
                <a:spcPct val="130000"/>
              </a:lnSpc>
              <a:defRPr/>
            </a:pPr>
            <a:r>
              <a:rPr lang="ru-RU" sz="2000" b="1">
                <a:solidFill>
                  <a:schemeClr val="tx1"/>
                </a:solidFill>
                <a:latin typeface="Times New Roman"/>
                <a:cs typeface="Times New Roman"/>
              </a:rPr>
              <a:t> Индустриальные регионы возникли в Украине и на Урале, недра которых богаты такими полезными ископаемыми, как уголь и железо, что способствовало развитию там тяжелой промышленности</a:t>
            </a:r>
            <a:endParaRPr sz="2000" b="1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lnSpc>
                <a:spcPct val="130000"/>
              </a:lnSpc>
              <a:defRPr/>
            </a:pPr>
            <a:r>
              <a:rPr lang="ru-RU" sz="2000" b="1">
                <a:solidFill>
                  <a:schemeClr val="tx1"/>
                </a:solidFill>
                <a:latin typeface="Times New Roman"/>
                <a:cs typeface="Times New Roman"/>
              </a:rPr>
              <a:t>-Постепенно формировался капиталистический уклад в сельском хозяйстве (фермерство, аренда, наем, внедрение технических достижений и освоение новых культур). Новые методы применялись в основном в Польше, Прибалтике, Сибири, но не в Центральной России</a:t>
            </a:r>
            <a:endParaRPr sz="2000" b="1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1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6412735" name="Title 1"/>
          <p:cNvSpPr>
            <a:spLocks noGrp="1"/>
          </p:cNvSpPr>
          <p:nvPr>
            <p:ph type="title"/>
          </p:nvPr>
        </p:nvSpPr>
        <p:spPr bwMode="auto">
          <a:xfrm flipH="0" flipV="0">
            <a:off x="139659" y="442219"/>
            <a:ext cx="10551150" cy="1345268"/>
          </a:xfrm>
        </p:spPr>
        <p:txBody>
          <a:bodyPr/>
          <a:lstStyle/>
          <a:p>
            <a:pPr>
              <a:defRPr/>
            </a:pPr>
            <a:r>
              <a:rPr sz="24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Схема государственного строя после 1905 г.: переход к конституционной монархии</a:t>
            </a:r>
            <a:endParaRPr/>
          </a:p>
        </p:txBody>
      </p:sp>
      <p:sp>
        <p:nvSpPr>
          <p:cNvPr id="1045794610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530072351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410527" y="2041031"/>
            <a:ext cx="8687825" cy="43028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3">
            <a:lumMod val="40000"/>
            <a:lumOff val="6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68168136" name="Content Placeholder 2"/>
          <p:cNvSpPr>
            <a:spLocks noGrp="1"/>
          </p:cNvSpPr>
          <p:nvPr>
            <p:ph idx="1"/>
          </p:nvPr>
        </p:nvSpPr>
        <p:spPr bwMode="auto">
          <a:xfrm flipH="0" flipV="0">
            <a:off x="814732" y="2312275"/>
            <a:ext cx="10403519" cy="4336728"/>
          </a:xfrm>
        </p:spPr>
        <p:txBody>
          <a:bodyPr vertOverflow="overflow" horzOverflow="overflow" vert="horz" wrap="square" lIns="109728" tIns="109728" rIns="109728" bIns="91440" numCol="1" spcCol="0" rtlCol="0" fromWordArt="0" anchor="t" anchorCtr="0" forceAA="0" upright="0" compatLnSpc="0"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sz="2400" b="1">
                <a:solidFill>
                  <a:srgbClr val="0F1115"/>
                </a:solidFill>
                <a:latin typeface="Arial"/>
                <a:ea typeface="Arial"/>
                <a:cs typeface="Arial"/>
              </a:rPr>
              <a:t>Революция 1905–1907</a:t>
            </a:r>
            <a:r>
              <a:rPr sz="2400">
                <a:solidFill>
                  <a:srgbClr val="0F1115"/>
                </a:solidFill>
                <a:latin typeface="Arial"/>
                <a:ea typeface="Arial"/>
                <a:cs typeface="Arial"/>
              </a:rPr>
              <a:t> → </a:t>
            </a:r>
            <a:r>
              <a:rPr sz="2400" b="1">
                <a:solidFill>
                  <a:srgbClr val="0F1115"/>
                </a:solidFill>
                <a:latin typeface="Arial"/>
                <a:ea typeface="Arial"/>
                <a:cs typeface="Arial"/>
              </a:rPr>
              <a:t>Манифест 17 октября 1905</a:t>
            </a:r>
            <a:r>
              <a:rPr sz="2400">
                <a:solidFill>
                  <a:srgbClr val="0F1115"/>
                </a:solidFill>
                <a:latin typeface="Arial"/>
                <a:ea typeface="Arial"/>
                <a:cs typeface="Arial"/>
              </a:rPr>
              <a:t>: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defRPr/>
            </a:pPr>
            <a:r>
              <a:rPr sz="2400">
                <a:solidFill>
                  <a:srgbClr val="0F1115"/>
                </a:solidFill>
                <a:latin typeface="Arial"/>
                <a:ea typeface="Arial"/>
                <a:cs typeface="Arial"/>
              </a:rPr>
              <a:t>Свободы слова, собраний, совести.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defRPr/>
            </a:pPr>
            <a:r>
              <a:rPr sz="2400">
                <a:solidFill>
                  <a:srgbClr val="0F1115"/>
                </a:solidFill>
                <a:latin typeface="Arial"/>
                <a:ea typeface="Arial"/>
                <a:cs typeface="Arial"/>
              </a:rPr>
              <a:t>Создание </a:t>
            </a:r>
            <a:r>
              <a:rPr sz="2400" b="1">
                <a:solidFill>
                  <a:srgbClr val="0F1115"/>
                </a:solidFill>
                <a:latin typeface="Arial"/>
                <a:ea typeface="Arial"/>
                <a:cs typeface="Arial"/>
              </a:rPr>
              <a:t>Государственной думы</a:t>
            </a:r>
            <a:r>
              <a:rPr sz="2400">
                <a:solidFill>
                  <a:srgbClr val="0F1115"/>
                </a:solidFill>
                <a:latin typeface="Arial"/>
                <a:ea typeface="Arial"/>
                <a:cs typeface="Arial"/>
              </a:rPr>
              <a:t> – первый парламент.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defRPr/>
            </a:pPr>
            <a:r>
              <a:rPr sz="2400" b="1">
                <a:solidFill>
                  <a:srgbClr val="0F1115"/>
                </a:solidFill>
                <a:latin typeface="Arial"/>
                <a:ea typeface="Arial"/>
                <a:cs typeface="Arial"/>
              </a:rPr>
              <a:t>Основные государственные законы 1906</a:t>
            </a:r>
            <a:r>
              <a:rPr sz="2400">
                <a:solidFill>
                  <a:srgbClr val="0F1115"/>
                </a:solidFill>
                <a:latin typeface="Arial"/>
                <a:ea typeface="Arial"/>
                <a:cs typeface="Arial"/>
              </a:rPr>
              <a:t>: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defRPr/>
            </a:pPr>
            <a:r>
              <a:rPr sz="2400">
                <a:solidFill>
                  <a:srgbClr val="0F1115"/>
                </a:solidFill>
                <a:latin typeface="Arial"/>
                <a:ea typeface="Arial"/>
                <a:cs typeface="Arial"/>
              </a:rPr>
              <a:t>Россия – </a:t>
            </a:r>
            <a:r>
              <a:rPr sz="2400" b="1">
                <a:solidFill>
                  <a:srgbClr val="0F1115"/>
                </a:solidFill>
                <a:latin typeface="Arial"/>
                <a:ea typeface="Arial"/>
                <a:cs typeface="Arial"/>
              </a:rPr>
              <a:t>дуалистическая монархия</a:t>
            </a:r>
            <a:r>
              <a:rPr sz="2400">
                <a:solidFill>
                  <a:srgbClr val="0F1115"/>
                </a:solidFill>
                <a:latin typeface="Arial"/>
                <a:ea typeface="Arial"/>
                <a:cs typeface="Arial"/>
              </a:rPr>
              <a:t> (сохранение власти императора + Дума).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8199" name="Straight Connector 8198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201" name="Rectangle 8200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992517" y="129465"/>
            <a:ext cx="6156802" cy="161678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3200">
                <a:latin typeface="Times New Roman"/>
                <a:cs typeface="Times New Roman"/>
              </a:rPr>
              <a:t>Петр Аркадьевич Столыпин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 flipH="0" flipV="0">
            <a:off x="196634" y="1746249"/>
            <a:ext cx="6067688" cy="4217987"/>
          </a:xfrm>
        </p:spPr>
        <p:txBody>
          <a:bodyPr vertOverflow="overflow" horzOverflow="overflow" vert="horz" wrap="square" lIns="109728" tIns="109728" rIns="109728" bIns="91440" numCol="1" spcCol="0" rtlCol="0" fromWordArt="0" anchor="t" anchorCtr="0" forceAA="0" upright="0" compatLnSpc="0">
            <a:normAutofit fontScale="95000" lnSpcReduction="1000"/>
          </a:bodyPr>
          <a:lstStyle/>
          <a:p>
            <a:pPr>
              <a:spcBef>
                <a:spcPts val="930"/>
              </a:spcBef>
              <a:defRPr/>
            </a:pPr>
            <a:r>
              <a:rPr lang="en-US" sz="2000"/>
              <a:t> </a:t>
            </a:r>
            <a:r>
              <a:rPr lang="en-US" sz="2000">
                <a:latin typeface="Arial Black"/>
                <a:cs typeface="Arial Black"/>
              </a:rPr>
              <a:t>российский государственный деятель, российский государственный деятель. Столыпин в 1905—1906 годах провёл целый ряд законопроектов, которые вошли в историю как столыпинская аграрная реформа, главным содержанием которой было введение частной крестьянской земельной собственности.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8203" name="Freeform: Shape 8202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 fill="norm" stroke="1" extrusionOk="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8205" name="Freeform: Shape 8204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 flipH="1">
            <a:off x="6577485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 fill="norm" stroke="1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8207" name="Freeform: Shape 8206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 flipH="1">
            <a:off x="6754925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 fill="norm" stroke="1" extrusionOk="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pic>
        <p:nvPicPr>
          <p:cNvPr id="8194" name="Picture 2" descr="Пётр Столыпин в 1902 году"/>
          <p:cNvPicPr>
            <a:picLocks noChangeAspect="1" noChangeArrowheads="1" noGrp="1"/>
          </p:cNvPicPr>
          <p:nvPr>
            <p:ph idx="1"/>
          </p:nvPr>
        </p:nvPicPr>
        <p:blipFill>
          <a:blip r:embed="rId2"/>
          <a:srcRect l="0" t="0" r="2370" b="0"/>
          <a:stretch/>
        </p:blipFill>
        <p:spPr bwMode="auto">
          <a:xfrm>
            <a:off x="7203882" y="10"/>
            <a:ext cx="4988118" cy="6857990"/>
          </a:xfrm>
          <a:custGeom>
            <a:avLst/>
            <a:gdLst/>
            <a:ahLst/>
            <a:cxnLst/>
            <a:rect l="l" t="t" r="r" b="b"/>
            <a:pathLst>
              <a:path w="4901771" h="6858000" fill="norm" stroke="1" extrusionOk="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gradFill>
          <a:gsLst>
            <a:gs pos="0">
              <a:schemeClr val="accent1">
                <a:lumMod val="40000"/>
                <a:lumOff val="60000"/>
              </a:schemeClr>
            </a:gs>
            <a:gs pos="100000">
              <a:srgbClr val="FFFFFF"/>
            </a:gs>
          </a:gsLst>
          <a:lin ang="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98623579" name="Title 1"/>
          <p:cNvSpPr>
            <a:spLocks noGrp="1"/>
          </p:cNvSpPr>
          <p:nvPr>
            <p:ph type="title"/>
          </p:nvPr>
        </p:nvSpPr>
        <p:spPr bwMode="auto">
          <a:xfrm flipH="0" flipV="0">
            <a:off x="7741164" y="640080"/>
            <a:ext cx="3963037" cy="2551750"/>
          </a:xfrm>
        </p:spPr>
        <p:txBody>
          <a:bodyPr vertOverflow="overflow" horzOverflow="overflow" vert="horz" wrap="square" lIns="109728" tIns="109728" rIns="109728" bIns="91440" numCol="1" spcCol="0" rtlCol="0" fromWordArt="0" anchor="b" anchorCtr="0" forceAA="0" upright="0" compatLnSpc="0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pPr>
              <a:defRPr/>
            </a:pPr>
            <a:r>
              <a:rPr sz="13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sz="3600" b="1">
                <a:solidFill>
                  <a:srgbClr val="0F1115"/>
                </a:solidFill>
                <a:latin typeface="Arial"/>
                <a:ea typeface="Arial"/>
                <a:cs typeface="Arial"/>
              </a:rPr>
              <a:t>Социально-экономическое развитие</a:t>
            </a:r>
            <a:endParaRPr/>
          </a:p>
        </p:txBody>
      </p:sp>
      <p:sp>
        <p:nvSpPr>
          <p:cNvPr id="1809045402" name="Content Placeholder 2"/>
          <p:cNvSpPr>
            <a:spLocks noGrp="1"/>
          </p:cNvSpPr>
          <p:nvPr>
            <p:ph idx="1"/>
          </p:nvPr>
        </p:nvSpPr>
        <p:spPr bwMode="auto">
          <a:xfrm flipH="0" flipV="0">
            <a:off x="777742" y="640080"/>
            <a:ext cx="6612014" cy="545591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>
              <a:lnSpc>
                <a:spcPct val="100000"/>
              </a:lnSpc>
              <a:defRPr/>
            </a:pPr>
            <a:r>
              <a:rPr sz="2400" b="1">
                <a:solidFill>
                  <a:srgbClr val="0F1115"/>
                </a:solidFill>
                <a:latin typeface="Arial"/>
                <a:ea typeface="Arial"/>
                <a:cs typeface="Arial"/>
              </a:rPr>
              <a:t>Крепостное право и его отмена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defRPr/>
            </a:pPr>
            <a:r>
              <a:rPr sz="2400">
                <a:solidFill>
                  <a:srgbClr val="0F1115"/>
                </a:solidFill>
                <a:latin typeface="Arial"/>
                <a:ea typeface="Arial"/>
                <a:cs typeface="Arial"/>
              </a:rPr>
              <a:t>До </a:t>
            </a:r>
            <a:r>
              <a:rPr sz="2400" b="1">
                <a:solidFill>
                  <a:srgbClr val="0F1115"/>
                </a:solidFill>
                <a:latin typeface="Arial"/>
                <a:ea typeface="Arial"/>
                <a:cs typeface="Arial"/>
              </a:rPr>
              <a:t>1861</a:t>
            </a:r>
            <a:r>
              <a:rPr sz="2400">
                <a:solidFill>
                  <a:srgbClr val="0F1115"/>
                </a:solidFill>
                <a:latin typeface="Arial"/>
                <a:ea typeface="Arial"/>
                <a:cs typeface="Arial"/>
              </a:rPr>
              <a:t> – крепостное право как главный тормоз экономики.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defRPr/>
            </a:pPr>
            <a:r>
              <a:rPr sz="2400">
                <a:solidFill>
                  <a:srgbClr val="0F1115"/>
                </a:solidFill>
                <a:latin typeface="Arial"/>
                <a:ea typeface="Arial"/>
                <a:cs typeface="Arial"/>
              </a:rPr>
              <a:t>После 1861 – сохранение пережитков: </a:t>
            </a:r>
            <a:r>
              <a:rPr sz="2400" b="1">
                <a:solidFill>
                  <a:srgbClr val="0F1115"/>
                </a:solidFill>
                <a:latin typeface="Arial"/>
                <a:ea typeface="Arial"/>
                <a:cs typeface="Arial"/>
              </a:rPr>
              <a:t>отработки</a:t>
            </a:r>
            <a:r>
              <a:rPr sz="2400">
                <a:solidFill>
                  <a:srgbClr val="0F1115"/>
                </a:solidFill>
                <a:latin typeface="Arial"/>
                <a:ea typeface="Arial"/>
                <a:cs typeface="Arial"/>
              </a:rPr>
              <a:t>, </a:t>
            </a:r>
            <a:r>
              <a:rPr sz="2400" b="1">
                <a:solidFill>
                  <a:srgbClr val="0F1115"/>
                </a:solidFill>
                <a:latin typeface="Arial"/>
                <a:ea typeface="Arial"/>
                <a:cs typeface="Arial"/>
              </a:rPr>
              <a:t>сервитуты</a:t>
            </a:r>
            <a:r>
              <a:rPr sz="2400">
                <a:solidFill>
                  <a:srgbClr val="0F1115"/>
                </a:solidFill>
                <a:latin typeface="Arial"/>
                <a:ea typeface="Arial"/>
                <a:cs typeface="Arial"/>
              </a:rPr>
              <a:t>, малоземелье.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defRPr/>
            </a:pPr>
            <a:r>
              <a:rPr sz="2400" b="1">
                <a:solidFill>
                  <a:srgbClr val="0F1115"/>
                </a:solidFill>
                <a:latin typeface="Arial"/>
                <a:ea typeface="Arial"/>
                <a:cs typeface="Arial"/>
              </a:rPr>
              <a:t>Столыпинская аграрная реформа</a:t>
            </a:r>
            <a:r>
              <a:rPr sz="2400">
                <a:solidFill>
                  <a:srgbClr val="0F1115"/>
                </a:solidFill>
                <a:latin typeface="Arial"/>
                <a:ea typeface="Arial"/>
                <a:cs typeface="Arial"/>
              </a:rPr>
              <a:t> (1906–1911):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defRPr/>
            </a:pPr>
            <a:r>
              <a:rPr sz="2400">
                <a:solidFill>
                  <a:srgbClr val="0F1115"/>
                </a:solidFill>
                <a:latin typeface="Arial"/>
                <a:ea typeface="Arial"/>
                <a:cs typeface="Arial"/>
              </a:rPr>
              <a:t>Разрушение общины → создание частных хуторов и отрубов, переселение в Сибирь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defRPr/>
            </a:pPr>
            <a:r>
              <a:rPr sz="2400">
                <a:solidFill>
                  <a:srgbClr val="0F1115"/>
                </a:solidFill>
                <a:latin typeface="Arial"/>
                <a:ea typeface="Arial"/>
                <a:cs typeface="Arial"/>
              </a:rPr>
              <a:t>Крестьянский банк для покупки земли.</a:t>
            </a:r>
            <a:endParaRPr sz="4800">
              <a:latin typeface="Arial"/>
              <a:cs typeface="Arial"/>
            </a:endParaRPr>
          </a:p>
        </p:txBody>
      </p:sp>
      <p:sp>
        <p:nvSpPr>
          <p:cNvPr id="35374420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476488" y="3223802"/>
            <a:ext cx="3227715" cy="2872196"/>
          </a:xfrm>
        </p:spPr>
        <p:txBody>
          <a:bodyPr/>
          <a:lstStyle>
            <a:lvl1pPr marL="0" indent="0">
              <a:spcBef>
                <a:spcPts val="1399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181312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59050582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578182087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0" y="0"/>
            <a:ext cx="12026406" cy="6806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gradFill>
          <a:gsLst>
            <a:gs pos="0">
              <a:schemeClr val="accent1">
                <a:lumMod val="40000"/>
                <a:lumOff val="60000"/>
              </a:schemeClr>
            </a:gs>
            <a:gs pos="100000">
              <a:srgbClr val="FFFFFF"/>
            </a:gs>
          </a:gsLst>
          <a:lin ang="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30931860" name="Title 1"/>
          <p:cNvSpPr>
            <a:spLocks noGrp="1"/>
          </p:cNvSpPr>
          <p:nvPr>
            <p:ph type="title"/>
          </p:nvPr>
        </p:nvSpPr>
        <p:spPr bwMode="auto">
          <a:xfrm flipH="0" flipV="0">
            <a:off x="7741164" y="640080"/>
            <a:ext cx="3963037" cy="2551750"/>
          </a:xfrm>
        </p:spPr>
        <p:txBody>
          <a:bodyPr vertOverflow="overflow" horzOverflow="overflow" vert="horz" wrap="square" lIns="109728" tIns="109728" rIns="109728" bIns="91440" numCol="1" spcCol="0" rtlCol="0" fromWordArt="0" anchor="b" anchorCtr="0" forceAA="0" upright="0" compatLnSpc="0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pPr>
              <a:defRPr/>
            </a:pPr>
            <a:r>
              <a:rPr sz="13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sz="3600" b="1">
                <a:solidFill>
                  <a:srgbClr val="0F1115"/>
                </a:solidFill>
                <a:latin typeface="Arial"/>
                <a:ea typeface="Arial"/>
                <a:cs typeface="Arial"/>
              </a:rPr>
              <a:t>Социально-экономическое развитие</a:t>
            </a:r>
            <a:endParaRPr/>
          </a:p>
        </p:txBody>
      </p:sp>
      <p:sp>
        <p:nvSpPr>
          <p:cNvPr id="2040468546" name="Content Placeholder 2"/>
          <p:cNvSpPr>
            <a:spLocks noGrp="1"/>
          </p:cNvSpPr>
          <p:nvPr>
            <p:ph idx="1"/>
          </p:nvPr>
        </p:nvSpPr>
        <p:spPr bwMode="auto">
          <a:xfrm flipH="0" flipV="0">
            <a:off x="777742" y="640080"/>
            <a:ext cx="6612014" cy="545591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>
              <a:lnSpc>
                <a:spcPct val="100000"/>
              </a:lnSpc>
              <a:defRPr/>
            </a:pPr>
            <a:r>
              <a:rPr sz="2200" b="1">
                <a:solidFill>
                  <a:srgbClr val="0F1115"/>
                </a:solidFill>
                <a:latin typeface="Arial"/>
                <a:ea typeface="Arial"/>
                <a:cs typeface="Arial"/>
              </a:rPr>
              <a:t>1830–1880-е гг.</a:t>
            </a:r>
            <a:r>
              <a:rPr sz="2200">
                <a:solidFill>
                  <a:srgbClr val="0F1115"/>
                </a:solidFill>
                <a:latin typeface="Arial"/>
                <a:ea typeface="Arial"/>
                <a:cs typeface="Arial"/>
              </a:rPr>
              <a:t> – поздний и длительный переход.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defRPr/>
            </a:pPr>
            <a:r>
              <a:rPr sz="2200" b="1">
                <a:solidFill>
                  <a:srgbClr val="0F1115"/>
                </a:solidFill>
                <a:latin typeface="Arial"/>
                <a:ea typeface="Arial"/>
                <a:cs typeface="Arial"/>
              </a:rPr>
              <a:t>Причины отставания</a:t>
            </a:r>
            <a:r>
              <a:rPr sz="2200">
                <a:solidFill>
                  <a:srgbClr val="0F1115"/>
                </a:solidFill>
                <a:latin typeface="Arial"/>
                <a:ea typeface="Arial"/>
                <a:cs typeface="Arial"/>
              </a:rPr>
              <a:t>: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defRPr/>
            </a:pPr>
            <a:r>
              <a:rPr sz="2200">
                <a:solidFill>
                  <a:srgbClr val="0F1115"/>
                </a:solidFill>
                <a:latin typeface="Arial"/>
                <a:ea typeface="Arial"/>
                <a:cs typeface="Arial"/>
              </a:rPr>
              <a:t>Сохранение крепостного права.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defRPr/>
            </a:pPr>
            <a:r>
              <a:rPr sz="2200">
                <a:solidFill>
                  <a:srgbClr val="0F1115"/>
                </a:solidFill>
                <a:latin typeface="Arial"/>
                <a:ea typeface="Arial"/>
                <a:cs typeface="Arial"/>
              </a:rPr>
              <a:t>Слабое развитие рынка свободной рабочей силы.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defRPr/>
            </a:pPr>
            <a:r>
              <a:rPr sz="2200" b="1">
                <a:solidFill>
                  <a:srgbClr val="0F1115"/>
                </a:solidFill>
                <a:latin typeface="Arial"/>
                <a:ea typeface="Arial"/>
                <a:cs typeface="Arial"/>
              </a:rPr>
              <a:t>Текстильная промышленность</a:t>
            </a:r>
            <a:r>
              <a:rPr sz="2200">
                <a:solidFill>
                  <a:srgbClr val="0F1115"/>
                </a:solidFill>
                <a:latin typeface="Arial"/>
                <a:ea typeface="Arial"/>
                <a:cs typeface="Arial"/>
              </a:rPr>
              <a:t> – наиболее развитая (наёмный труд, рынок сбыта).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defRPr/>
            </a:pPr>
            <a:r>
              <a:rPr sz="2200" b="1">
                <a:solidFill>
                  <a:srgbClr val="0F1115"/>
                </a:solidFill>
                <a:latin typeface="Arial"/>
                <a:ea typeface="Arial"/>
                <a:cs typeface="Arial"/>
              </a:rPr>
              <a:t>1890-е гг.</a:t>
            </a:r>
            <a:r>
              <a:rPr sz="2200">
                <a:solidFill>
                  <a:srgbClr val="0F1115"/>
                </a:solidFill>
                <a:latin typeface="Arial"/>
                <a:ea typeface="Arial"/>
                <a:cs typeface="Arial"/>
              </a:rPr>
              <a:t> – промышленный подъём (рост в 1,5 раза к 1900 г.).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defRPr/>
            </a:pPr>
            <a:r>
              <a:rPr sz="2200" b="1">
                <a:solidFill>
                  <a:srgbClr val="0F1115"/>
                </a:solidFill>
                <a:latin typeface="Arial"/>
                <a:ea typeface="Arial"/>
                <a:cs typeface="Arial"/>
              </a:rPr>
              <a:t>1909–1913</a:t>
            </a:r>
            <a:r>
              <a:rPr sz="2200">
                <a:solidFill>
                  <a:srgbClr val="0F1115"/>
                </a:solidFill>
                <a:latin typeface="Arial"/>
                <a:ea typeface="Arial"/>
                <a:cs typeface="Arial"/>
              </a:rPr>
              <a:t> – новый подъём (рост с 4,3 до 6,5 млрд руб.).</a:t>
            </a:r>
            <a:endParaRPr sz="11000">
              <a:latin typeface="Arial"/>
              <a:cs typeface="Arial"/>
            </a:endParaRPr>
          </a:p>
        </p:txBody>
      </p:sp>
      <p:sp>
        <p:nvSpPr>
          <p:cNvPr id="142087261" name="Text Placeholder 3"/>
          <p:cNvSpPr>
            <a:spLocks noGrp="1"/>
          </p:cNvSpPr>
          <p:nvPr>
            <p:ph type="body" sz="half" idx="2"/>
          </p:nvPr>
        </p:nvSpPr>
        <p:spPr bwMode="auto">
          <a:xfrm flipH="0" flipV="0">
            <a:off x="7833640" y="4152160"/>
            <a:ext cx="3870561" cy="19438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indent="0">
              <a:spcBef>
                <a:spcPts val="1399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defRPr/>
            </a:pPr>
            <a:r>
              <a:rPr sz="2600" b="1">
                <a:latin typeface="Arial"/>
                <a:cs typeface="Arial"/>
              </a:rPr>
              <a:t>Промышленный переворот</a:t>
            </a:r>
            <a:endParaRPr sz="2600" b="1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1">
            <a:lumMod val="20000"/>
            <a:lumOff val="8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63398743" name="Title 1"/>
          <p:cNvSpPr>
            <a:spLocks noGrp="1"/>
          </p:cNvSpPr>
          <p:nvPr>
            <p:ph type="title"/>
          </p:nvPr>
        </p:nvSpPr>
        <p:spPr bwMode="auto">
          <a:xfrm flipH="0" flipV="0">
            <a:off x="7713422" y="92475"/>
            <a:ext cx="3990780" cy="2561577"/>
          </a:xfrm>
        </p:spPr>
        <p:txBody>
          <a:bodyPr vertOverflow="overflow" horzOverflow="overflow" vert="horz" wrap="square" lIns="109728" tIns="109728" rIns="109728" bIns="91440" numCol="1" spcCol="0" rtlCol="0" fromWordArt="0" anchor="b" anchorCtr="0" forceAA="0" upright="0" compatLnSpc="0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pPr>
              <a:defRPr/>
            </a:pPr>
            <a:r>
              <a:rPr sz="13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sz="3600" b="1">
                <a:solidFill>
                  <a:srgbClr val="0F1115"/>
                </a:solidFill>
                <a:latin typeface="Arial"/>
                <a:ea typeface="Arial"/>
                <a:cs typeface="Arial"/>
              </a:rPr>
              <a:t>Общественные движения и идеологии</a:t>
            </a:r>
            <a:endParaRPr/>
          </a:p>
        </p:txBody>
      </p:sp>
      <p:sp>
        <p:nvSpPr>
          <p:cNvPr id="659083412" name="Content Placeholder 2"/>
          <p:cNvSpPr>
            <a:spLocks noGrp="1"/>
          </p:cNvSpPr>
          <p:nvPr>
            <p:ph idx="1"/>
          </p:nvPr>
        </p:nvSpPr>
        <p:spPr bwMode="auto">
          <a:xfrm flipH="0" flipV="0">
            <a:off x="241383" y="536358"/>
            <a:ext cx="7305582" cy="555963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>
              <a:lnSpc>
                <a:spcPct val="100000"/>
              </a:lnSpc>
              <a:defRPr/>
            </a:pPr>
            <a:r>
              <a:rPr sz="2400" b="1">
                <a:solidFill>
                  <a:srgbClr val="0F1115"/>
                </a:solidFill>
                <a:latin typeface="Arial"/>
                <a:ea typeface="Arial"/>
                <a:cs typeface="Arial"/>
              </a:rPr>
              <a:t>-Декабристы</a:t>
            </a:r>
            <a:r>
              <a:rPr sz="2400" b="0">
                <a:solidFill>
                  <a:srgbClr val="0F1115"/>
                </a:solidFill>
                <a:latin typeface="Arial"/>
                <a:ea typeface="Arial"/>
                <a:cs typeface="Arial"/>
              </a:rPr>
              <a:t> (1825) – дворянские революционеры, выступление 14 декабря 1825 г.</a:t>
            </a:r>
            <a:endParaRPr sz="2400" b="0">
              <a:latin typeface="Arial"/>
              <a:cs typeface="Arial"/>
            </a:endParaRPr>
          </a:p>
          <a:p>
            <a:pPr>
              <a:lnSpc>
                <a:spcPct val="100000"/>
              </a:lnSpc>
              <a:defRPr/>
            </a:pPr>
            <a:r>
              <a:rPr sz="2400" b="1">
                <a:solidFill>
                  <a:srgbClr val="0F1115"/>
                </a:solidFill>
                <a:latin typeface="Arial"/>
                <a:ea typeface="Arial"/>
                <a:cs typeface="Arial"/>
              </a:rPr>
              <a:t>-Разночинцы</a:t>
            </a:r>
            <a:r>
              <a:rPr sz="2400" b="0">
                <a:solidFill>
                  <a:srgbClr val="0F1115"/>
                </a:solidFill>
                <a:latin typeface="Arial"/>
                <a:ea typeface="Arial"/>
                <a:cs typeface="Arial"/>
              </a:rPr>
              <a:t> (1860–1870-е) – интеллигенция, радикальные кружки («Земля и воля»).</a:t>
            </a:r>
            <a:endParaRPr sz="2400" b="0">
              <a:latin typeface="Arial"/>
              <a:cs typeface="Arial"/>
            </a:endParaRPr>
          </a:p>
          <a:p>
            <a:pPr>
              <a:lnSpc>
                <a:spcPct val="100000"/>
              </a:lnSpc>
              <a:defRPr/>
            </a:pPr>
            <a:r>
              <a:rPr sz="2400" b="1">
                <a:solidFill>
                  <a:srgbClr val="0F1115"/>
                </a:solidFill>
                <a:latin typeface="Arial"/>
                <a:ea typeface="Arial"/>
                <a:cs typeface="Arial"/>
              </a:rPr>
              <a:t>-Народники</a:t>
            </a:r>
            <a:r>
              <a:rPr sz="2400" b="0">
                <a:solidFill>
                  <a:srgbClr val="0F1115"/>
                </a:solidFill>
                <a:latin typeface="Arial"/>
                <a:ea typeface="Arial"/>
                <a:cs typeface="Arial"/>
              </a:rPr>
              <a:t> (1870-е) – «хождение в народ», террор (убийство Александра II 1 марта 1881 г.).</a:t>
            </a:r>
            <a:endParaRPr sz="2400" b="0">
              <a:latin typeface="Arial"/>
              <a:cs typeface="Arial"/>
            </a:endParaRPr>
          </a:p>
          <a:p>
            <a:pPr>
              <a:lnSpc>
                <a:spcPct val="100000"/>
              </a:lnSpc>
              <a:defRPr/>
            </a:pPr>
            <a:r>
              <a:rPr sz="2400" b="1">
                <a:solidFill>
                  <a:srgbClr val="0F1115"/>
                </a:solidFill>
                <a:latin typeface="Arial"/>
                <a:ea typeface="Arial"/>
                <a:cs typeface="Arial"/>
              </a:rPr>
              <a:t>-Марксисты</a:t>
            </a:r>
            <a:r>
              <a:rPr sz="2400" b="0">
                <a:solidFill>
                  <a:srgbClr val="0F1115"/>
                </a:solidFill>
                <a:latin typeface="Arial"/>
                <a:ea typeface="Arial"/>
                <a:cs typeface="Arial"/>
              </a:rPr>
              <a:t> (конец XIX в.) – рабочие кружки, создание РСДРП (1898, раскол на большевиков и меньшевиков в 1903).</a:t>
            </a:r>
            <a:endParaRPr sz="4800">
              <a:latin typeface="Arial"/>
              <a:cs typeface="Arial"/>
            </a:endParaRPr>
          </a:p>
        </p:txBody>
      </p:sp>
      <p:sp>
        <p:nvSpPr>
          <p:cNvPr id="871739827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476488" y="3223802"/>
            <a:ext cx="3227715" cy="2872196"/>
          </a:xfrm>
        </p:spPr>
        <p:txBody>
          <a:bodyPr/>
          <a:lstStyle>
            <a:lvl1pPr marL="0" indent="0">
              <a:spcBef>
                <a:spcPts val="1399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defRPr/>
            </a:pPr>
            <a:endParaRPr/>
          </a:p>
        </p:txBody>
      </p:sp>
      <p:pic>
        <p:nvPicPr>
          <p:cNvPr id="78088307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7285475" y="3316178"/>
            <a:ext cx="4846674" cy="3076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2">
            <a:lumMod val="20000"/>
            <a:lumOff val="8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79261015" name="Title 1"/>
          <p:cNvSpPr>
            <a:spLocks noGrp="1"/>
          </p:cNvSpPr>
          <p:nvPr>
            <p:ph type="title"/>
          </p:nvPr>
        </p:nvSpPr>
        <p:spPr bwMode="auto">
          <a:xfrm flipH="0" flipV="0">
            <a:off x="6760922" y="194198"/>
            <a:ext cx="5002936" cy="1692305"/>
          </a:xfrm>
        </p:spPr>
        <p:txBody>
          <a:bodyPr vertOverflow="overflow" horzOverflow="overflow" vert="horz" wrap="square" lIns="109728" tIns="109728" rIns="109728" bIns="91440" numCol="1" spcCol="0" rtlCol="0" fromWordArt="0" anchor="b" anchorCtr="0" forceAA="0" upright="0" compatLnSpc="0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pPr>
              <a:defRPr/>
            </a:pPr>
            <a:r>
              <a:rPr sz="3600" b="1" u="sng">
                <a:solidFill>
                  <a:srgbClr val="0F1115"/>
                </a:solidFill>
                <a:latin typeface="Arial"/>
                <a:ea typeface="Arial"/>
                <a:cs typeface="Arial"/>
              </a:rPr>
              <a:t>Государственная идеология</a:t>
            </a:r>
            <a:endParaRPr/>
          </a:p>
        </p:txBody>
      </p:sp>
      <p:sp>
        <p:nvSpPr>
          <p:cNvPr id="303415258" name="Content Placeholder 2"/>
          <p:cNvSpPr>
            <a:spLocks noGrp="1"/>
          </p:cNvSpPr>
          <p:nvPr>
            <p:ph idx="1"/>
          </p:nvPr>
        </p:nvSpPr>
        <p:spPr bwMode="auto">
          <a:xfrm flipH="0" flipV="0">
            <a:off x="1280160" y="1100460"/>
            <a:ext cx="5785931" cy="49955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>
              <a:defRPr/>
            </a:pPr>
            <a:endParaRPr/>
          </a:p>
        </p:txBody>
      </p:sp>
      <p:sp>
        <p:nvSpPr>
          <p:cNvPr id="773026055" name="Text Placeholder 3"/>
          <p:cNvSpPr>
            <a:spLocks noGrp="1"/>
          </p:cNvSpPr>
          <p:nvPr>
            <p:ph type="body" sz="half" idx="2"/>
          </p:nvPr>
        </p:nvSpPr>
        <p:spPr bwMode="auto">
          <a:xfrm flipH="0" flipV="0">
            <a:off x="7232548" y="2561577"/>
            <a:ext cx="4471654" cy="3534422"/>
          </a:xfrm>
        </p:spPr>
        <p:txBody>
          <a:bodyPr vertOverflow="overflow" horzOverflow="overflow" vert="horz" wrap="square" lIns="109728" tIns="109728" rIns="109728" bIns="91440" numCol="1" spcCol="0" rtlCol="0" fromWordArt="0" anchor="t" anchorCtr="0" forceAA="0" upright="0" compatLnSpc="0">
            <a:normAutofit fontScale="95000" lnSpcReduction="1000"/>
          </a:bodyPr>
          <a:lstStyle>
            <a:lvl1pPr marL="0" indent="0">
              <a:spcBef>
                <a:spcPts val="1399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defRPr/>
            </a:pPr>
            <a:r>
              <a:rPr sz="2200" b="1">
                <a:solidFill>
                  <a:srgbClr val="0F1115"/>
                </a:solidFill>
                <a:latin typeface="Arial"/>
                <a:ea typeface="Arial"/>
                <a:cs typeface="Arial"/>
              </a:rPr>
              <a:t>Триада Уварова</a:t>
            </a:r>
            <a:r>
              <a:rPr sz="2200">
                <a:solidFill>
                  <a:srgbClr val="0F1115"/>
                </a:solidFill>
                <a:latin typeface="Arial"/>
                <a:ea typeface="Arial"/>
                <a:cs typeface="Arial"/>
              </a:rPr>
              <a:t> (1833): «Православие, самодержавие, народность».</a:t>
            </a:r>
            <a:endParaRPr sz="2200">
              <a:latin typeface="Arial"/>
              <a:cs typeface="Arial"/>
            </a:endParaRPr>
          </a:p>
          <a:p>
            <a:pPr>
              <a:defRPr/>
            </a:pPr>
            <a:r>
              <a:rPr sz="2200" b="1">
                <a:solidFill>
                  <a:srgbClr val="0F1115"/>
                </a:solidFill>
                <a:latin typeface="Arial"/>
                <a:ea typeface="Arial"/>
                <a:cs typeface="Arial"/>
              </a:rPr>
              <a:t>Консерваторы</a:t>
            </a:r>
            <a:r>
              <a:rPr sz="2200">
                <a:solidFill>
                  <a:srgbClr val="0F1115"/>
                </a:solidFill>
                <a:latin typeface="Arial"/>
                <a:ea typeface="Arial"/>
                <a:cs typeface="Arial"/>
              </a:rPr>
              <a:t>:</a:t>
            </a:r>
            <a:endParaRPr sz="2200">
              <a:solidFill>
                <a:srgbClr val="0F1115"/>
              </a:solidFill>
              <a:latin typeface="Arial"/>
              <a:ea typeface="Arial"/>
              <a:cs typeface="Arial"/>
            </a:endParaRPr>
          </a:p>
          <a:p>
            <a:pPr>
              <a:defRPr/>
            </a:pPr>
            <a:r>
              <a:rPr sz="2200">
                <a:solidFill>
                  <a:srgbClr val="0F1115"/>
                </a:solidFill>
                <a:latin typeface="Arial"/>
                <a:ea typeface="Arial"/>
                <a:cs typeface="Arial"/>
              </a:rPr>
              <a:t> К. П. Победоносцев, Ф. В. Булгарин.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1549843897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65499" y="314417"/>
            <a:ext cx="6381203" cy="47070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1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73685255" name="Title 1"/>
          <p:cNvSpPr>
            <a:spLocks noGrp="1"/>
          </p:cNvSpPr>
          <p:nvPr>
            <p:ph type="title"/>
          </p:nvPr>
        </p:nvSpPr>
        <p:spPr bwMode="auto">
          <a:xfrm flipH="0" flipV="0">
            <a:off x="3977402" y="1192936"/>
            <a:ext cx="7583009" cy="4928956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sz="2400" b="1">
                <a:solidFill>
                  <a:srgbClr val="0F1115"/>
                </a:solidFill>
                <a:latin typeface="Arial"/>
                <a:ea typeface="Arial"/>
                <a:cs typeface="Arial"/>
              </a:rPr>
              <a:t>Русская православная церковь</a:t>
            </a:r>
            <a:endParaRPr sz="2400">
              <a:latin typeface="Arial"/>
              <a:cs typeface="Arial"/>
            </a:endParaRPr>
          </a:p>
          <a:p>
            <a:pPr>
              <a:defRPr/>
            </a:pPr>
            <a:r>
              <a:rPr sz="2400" b="0">
                <a:solidFill>
                  <a:srgbClr val="0F1115"/>
                </a:solidFill>
                <a:latin typeface="Arial"/>
                <a:ea typeface="Arial"/>
                <a:cs typeface="Arial"/>
              </a:rPr>
              <a:t>Глава церкви</a:t>
            </a:r>
            <a:r>
              <a:rPr sz="2400" b="0">
                <a:solidFill>
                  <a:srgbClr val="0F1115"/>
                </a:solidFill>
                <a:latin typeface="Arial"/>
                <a:ea typeface="Arial"/>
                <a:cs typeface="Arial"/>
              </a:rPr>
              <a:t> – Святейший синод (с 1721), обер-прокурор – светский чиновник.</a:t>
            </a:r>
            <a:endParaRPr sz="2400" b="0">
              <a:latin typeface="Arial"/>
              <a:cs typeface="Arial"/>
            </a:endParaRPr>
          </a:p>
          <a:p>
            <a:pPr>
              <a:defRPr/>
            </a:pPr>
            <a:r>
              <a:rPr sz="2400" b="0">
                <a:solidFill>
                  <a:srgbClr val="0F1115"/>
                </a:solidFill>
                <a:latin typeface="Arial"/>
                <a:ea typeface="Arial"/>
                <a:cs typeface="Arial"/>
              </a:rPr>
              <a:t>Запрет перехода из православия (до 1905).</a:t>
            </a:r>
            <a:endParaRPr sz="2400" b="0">
              <a:latin typeface="Arial"/>
              <a:cs typeface="Arial"/>
            </a:endParaRPr>
          </a:p>
          <a:p>
            <a:pPr>
              <a:defRPr/>
            </a:pPr>
            <a:r>
              <a:rPr sz="2400" b="0">
                <a:solidFill>
                  <a:srgbClr val="0F1115"/>
                </a:solidFill>
                <a:latin typeface="Arial"/>
                <a:ea typeface="Arial"/>
                <a:cs typeface="Arial"/>
              </a:rPr>
              <a:t>Финансирование церковно-приходских школ.</a:t>
            </a:r>
            <a:endParaRPr sz="2400" b="0">
              <a:latin typeface="Arial"/>
              <a:cs typeface="Arial"/>
            </a:endParaRPr>
          </a:p>
          <a:p>
            <a:pPr>
              <a:defRPr/>
            </a:pPr>
            <a:r>
              <a:rPr sz="2400" b="0">
                <a:solidFill>
                  <a:srgbClr val="0F1115"/>
                </a:solidFill>
                <a:latin typeface="Arial"/>
                <a:ea typeface="Arial"/>
                <a:cs typeface="Arial"/>
              </a:rPr>
              <a:t>Миссионерская деятельность</a:t>
            </a:r>
            <a:r>
              <a:rPr sz="2400" b="0">
                <a:solidFill>
                  <a:srgbClr val="0F1115"/>
                </a:solidFill>
                <a:latin typeface="Arial"/>
                <a:ea typeface="Arial"/>
                <a:cs typeface="Arial"/>
              </a:rPr>
              <a:t> в Азии (Япония, Китай, Корея).</a:t>
            </a:r>
            <a:endParaRPr sz="2400" b="0">
              <a:latin typeface="Arial"/>
              <a:cs typeface="Arial"/>
            </a:endParaRPr>
          </a:p>
          <a:p>
            <a:pPr>
              <a:defRPr/>
            </a:pPr>
            <a:r>
              <a:rPr sz="2400" b="0">
                <a:solidFill>
                  <a:srgbClr val="0F1115"/>
                </a:solidFill>
                <a:latin typeface="Arial"/>
                <a:ea typeface="Arial"/>
                <a:cs typeface="Arial"/>
              </a:rPr>
              <a:t>Оптина пустынь</a:t>
            </a:r>
            <a:r>
              <a:rPr sz="2400" b="0">
                <a:solidFill>
                  <a:srgbClr val="0F1115"/>
                </a:solidFill>
                <a:latin typeface="Arial"/>
                <a:ea typeface="Arial"/>
                <a:cs typeface="Arial"/>
              </a:rPr>
              <a:t> – духовный центр (г. Козельск)</a:t>
            </a:r>
            <a:r>
              <a:rPr sz="2400">
                <a:solidFill>
                  <a:srgbClr val="0F1115"/>
                </a:solidFill>
                <a:latin typeface="Arial"/>
                <a:ea typeface="Arial"/>
                <a:cs typeface="Arial"/>
              </a:rPr>
              <a:t>.</a:t>
            </a:r>
            <a:endParaRPr sz="12000">
              <a:latin typeface="Arial"/>
              <a:cs typeface="Arial"/>
            </a:endParaRPr>
          </a:p>
        </p:txBody>
      </p:sp>
      <p:sp>
        <p:nvSpPr>
          <p:cNvPr id="84125472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654294" y="5550408"/>
            <a:ext cx="6665974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71164385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10970" y="480873"/>
            <a:ext cx="3459538" cy="59092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Freeform: Shape 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 fill="norm" stroke="1" extrusionOk="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10" name="Freeform: Shape 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 fill="norm" stroke="1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12" name="Freeform: Shape 11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155401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 fill="norm" stroke="1" extrusionOk="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 fill="norm" stroke="1" extrusionOk="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 fill="norm" stroke="1" extrusionOk="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18" name="Freeform: Shape 1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 fill="norm" stroke="1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20" name="Freeform: Shape 1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155401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 fill="norm" stroke="1" extrusionOk="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22" name="Freeform: Shape 21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 fill="norm" stroke="1" extrusionOk="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 useBgFill="1">
        <p:nvSpPr>
          <p:cNvPr id="24" name="Rectangle 23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26" name="Freeform: Shape 25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 rot="5400000">
            <a:off x="3167675" y="-3167677"/>
            <a:ext cx="5856341" cy="12191695"/>
          </a:xfrm>
          <a:custGeom>
            <a:avLst/>
            <a:gdLst>
              <a:gd name="connsiteX0" fmla="*/ 0 w 5856341"/>
              <a:gd name="connsiteY0" fmla="*/ 12191695 h 12191695"/>
              <a:gd name="connsiteX1" fmla="*/ 0 w 5856341"/>
              <a:gd name="connsiteY1" fmla="*/ 0 h 12191695"/>
              <a:gd name="connsiteX2" fmla="*/ 243849 w 5856341"/>
              <a:gd name="connsiteY2" fmla="*/ 0 h 12191695"/>
              <a:gd name="connsiteX3" fmla="*/ 505121 w 5856341"/>
              <a:gd name="connsiteY3" fmla="*/ 0 h 12191695"/>
              <a:gd name="connsiteX4" fmla="*/ 723207 w 5856341"/>
              <a:gd name="connsiteY4" fmla="*/ 0 h 12191695"/>
              <a:gd name="connsiteX5" fmla="*/ 755828 w 5856341"/>
              <a:gd name="connsiteY5" fmla="*/ 0 h 12191695"/>
              <a:gd name="connsiteX6" fmla="*/ 1411868 w 5856341"/>
              <a:gd name="connsiteY6" fmla="*/ 0 h 12191695"/>
              <a:gd name="connsiteX7" fmla="*/ 1421034 w 5856341"/>
              <a:gd name="connsiteY7" fmla="*/ 0 h 12191695"/>
              <a:gd name="connsiteX8" fmla="*/ 1515206 w 5856341"/>
              <a:gd name="connsiteY8" fmla="*/ 0 h 12191695"/>
              <a:gd name="connsiteX9" fmla="*/ 2636151 w 5856341"/>
              <a:gd name="connsiteY9" fmla="*/ 0 h 12191695"/>
              <a:gd name="connsiteX10" fmla="*/ 4637890 w 5856341"/>
              <a:gd name="connsiteY10" fmla="*/ 0 h 12191695"/>
              <a:gd name="connsiteX11" fmla="*/ 4654499 w 5856341"/>
              <a:gd name="connsiteY11" fmla="*/ 26661 h 12191695"/>
              <a:gd name="connsiteX12" fmla="*/ 5856341 w 5856341"/>
              <a:gd name="connsiteY12" fmla="*/ 6438338 h 12191695"/>
              <a:gd name="connsiteX13" fmla="*/ 4449211 w 5856341"/>
              <a:gd name="connsiteY13" fmla="*/ 11332719 h 12191695"/>
              <a:gd name="connsiteX14" fmla="*/ 4061349 w 5856341"/>
              <a:gd name="connsiteY14" fmla="*/ 12054097 h 12191695"/>
              <a:gd name="connsiteX15" fmla="*/ 3977450 w 5856341"/>
              <a:gd name="connsiteY15" fmla="*/ 12191695 h 12191695"/>
              <a:gd name="connsiteX16" fmla="*/ 2636151 w 5856341"/>
              <a:gd name="connsiteY16" fmla="*/ 12191695 h 12191695"/>
              <a:gd name="connsiteX17" fmla="*/ 1421034 w 5856341"/>
              <a:gd name="connsiteY17" fmla="*/ 12191695 h 12191695"/>
              <a:gd name="connsiteX18" fmla="*/ 1411868 w 5856341"/>
              <a:gd name="connsiteY18" fmla="*/ 12191695 h 12191695"/>
              <a:gd name="connsiteX19" fmla="*/ 1283685 w 5856341"/>
              <a:gd name="connsiteY19" fmla="*/ 12191695 h 12191695"/>
              <a:gd name="connsiteX20" fmla="*/ 755828 w 5856341"/>
              <a:gd name="connsiteY20" fmla="*/ 12191695 h 12191695"/>
              <a:gd name="connsiteX21" fmla="*/ 723207 w 5856341"/>
              <a:gd name="connsiteY21" fmla="*/ 12191695 h 12191695"/>
              <a:gd name="connsiteX22" fmla="*/ 505121 w 5856341"/>
              <a:gd name="connsiteY22" fmla="*/ 12191695 h 12191695"/>
              <a:gd name="connsiteX23" fmla="*/ 243849 w 5856341"/>
              <a:gd name="connsiteY2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56341" h="12191695" fill="norm" stroke="1" extrusionOk="0">
                <a:moveTo>
                  <a:pt x="0" y="12191695"/>
                </a:moveTo>
                <a:lnTo>
                  <a:pt x="0" y="0"/>
                </a:lnTo>
                <a:lnTo>
                  <a:pt x="243849" y="0"/>
                </a:lnTo>
                <a:lnTo>
                  <a:pt x="505121" y="0"/>
                </a:lnTo>
                <a:lnTo>
                  <a:pt x="723207" y="0"/>
                </a:lnTo>
                <a:lnTo>
                  <a:pt x="755828" y="0"/>
                </a:lnTo>
                <a:lnTo>
                  <a:pt x="1411868" y="0"/>
                </a:lnTo>
                <a:lnTo>
                  <a:pt x="1421034" y="0"/>
                </a:lnTo>
                <a:lnTo>
                  <a:pt x="1515206" y="0"/>
                </a:lnTo>
                <a:lnTo>
                  <a:pt x="2636151" y="0"/>
                </a:lnTo>
                <a:lnTo>
                  <a:pt x="4637890" y="0"/>
                </a:lnTo>
                <a:lnTo>
                  <a:pt x="4654499" y="26661"/>
                </a:lnTo>
                <a:cubicBezTo>
                  <a:pt x="5425621" y="1341551"/>
                  <a:pt x="5856341" y="3721137"/>
                  <a:pt x="5856341" y="6438338"/>
                </a:cubicBezTo>
                <a:cubicBezTo>
                  <a:pt x="5856341" y="8833790"/>
                  <a:pt x="5159120" y="9960353"/>
                  <a:pt x="4449211" y="11332719"/>
                </a:cubicBezTo>
                <a:cubicBezTo>
                  <a:pt x="4319934" y="11582638"/>
                  <a:pt x="4191839" y="11827452"/>
                  <a:pt x="4061349" y="12054097"/>
                </a:cubicBezTo>
                <a:lnTo>
                  <a:pt x="3977450" y="12191695"/>
                </a:lnTo>
                <a:lnTo>
                  <a:pt x="2636151" y="12191695"/>
                </a:lnTo>
                <a:lnTo>
                  <a:pt x="1421034" y="12191695"/>
                </a:lnTo>
                <a:lnTo>
                  <a:pt x="1411868" y="12191695"/>
                </a:lnTo>
                <a:lnTo>
                  <a:pt x="1283685" y="12191695"/>
                </a:lnTo>
                <a:lnTo>
                  <a:pt x="755828" y="12191695"/>
                </a:lnTo>
                <a:lnTo>
                  <a:pt x="723207" y="12191695"/>
                </a:lnTo>
                <a:lnTo>
                  <a:pt x="505121" y="12191695"/>
                </a:lnTo>
                <a:lnTo>
                  <a:pt x="243849" y="1219169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661823" y="1346268"/>
            <a:ext cx="8868354" cy="2463667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ctr">
              <a:defRPr/>
            </a:pPr>
            <a:r>
              <a:rPr lang="en-US" sz="6600">
                <a:solidFill>
                  <a:schemeClr val="tx1">
                    <a:lumMod val="85000"/>
                    <a:lumOff val="15000"/>
                  </a:schemeClr>
                </a:solidFill>
              </a:rPr>
              <a:t>4. Внешняя политика</a:t>
            </a:r>
            <a:endParaRPr/>
          </a:p>
        </p:txBody>
      </p:sp>
      <p:sp>
        <p:nvSpPr>
          <p:cNvPr id="28" name="Freeform: Shape 2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 fill="norm" stroke="1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30" name="Freeform: Shape 2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 fill="norm" stroke="1" extrusionOk="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32" name="Freeform: Shape 31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 rot="5400000">
            <a:off x="5247015" y="-1314429"/>
            <a:ext cx="1697663" cy="12191695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 fill="norm" stroke="1" extrusionOk="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2619376" y="3809935"/>
            <a:ext cx="6953250" cy="1524066"/>
          </a:xfrm>
        </p:spPr>
        <p:txBody>
          <a:bodyPr vert="horz" lIns="109728" tIns="109728" rIns="109728" bIns="91440" rtlCol="0" anchor="t">
            <a:normAutofit/>
          </a:bodyPr>
          <a:lstStyle/>
          <a:p>
            <a:pPr algn="ctr">
              <a:spcBef>
                <a:spcPts val="930"/>
              </a:spcBef>
              <a:defRPr/>
            </a:pPr>
            <a:endParaRPr 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6" name="Freeform: Shape 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 fill="norm" stroke="1" extrusionOk="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57" name="Freeform: Shape 11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 fill="norm" stroke="1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58" name="Freeform: Shape 13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155401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 fill="norm" stroke="1" extrusionOk="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59" name="Freeform: Shape 15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 fill="norm" stroke="1" extrusionOk="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60" name="Freeform: Shape 1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 fill="norm" stroke="1" extrusionOk="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61" name="Freeform: Shape 1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 fill="norm" stroke="1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62" name="Freeform: Shape 21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155401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 fill="norm" stroke="1" extrusionOk="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63" name="Freeform: Shape 23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 fill="norm" stroke="1" extrusionOk="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 useBgFill="1">
        <p:nvSpPr>
          <p:cNvPr id="64" name="Rectangle 25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65" name="Freeform: Shape 2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 flipH="1">
            <a:off x="966082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 fill="norm" stroke="1" extrusionOk="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66" name="Freeform: Shape 2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 fill="norm" stroke="1" extrusionOk="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67" name="Freeform: Shape 31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 fill="norm" stroke="1" extrusionOk="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68" name="Freeform: Shape 33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 fill="norm" stroke="1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69" name="Freeform: Shape 35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 fill="norm" stroke="1" extrusionOk="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743607" y="3912041"/>
            <a:ext cx="8394306" cy="1396053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5000">
                <a:solidFill>
                  <a:schemeClr val="tx1">
                    <a:lumMod val="85000"/>
                    <a:lumOff val="15000"/>
                  </a:schemeClr>
                </a:solidFill>
              </a:rPr>
              <a:t>Основные положения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2619375" y="5308096"/>
            <a:ext cx="6953250" cy="862394"/>
          </a:xfrm>
        </p:spPr>
        <p:txBody>
          <a:bodyPr vert="horz" lIns="109728" tIns="109728" rIns="109728" bIns="91440" rtlCol="0" anchor="t">
            <a:norm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- </a:t>
            </a:r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811032" y="651204"/>
            <a:ext cx="9501724" cy="36581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223" name="Freeform: Shape 9222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 fill="norm" stroke="1" extrusionOk="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9225" name="Freeform: Shape 9224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 fill="norm" stroke="1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9227" name="Freeform: Shape 9226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155401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 fill="norm" stroke="1" extrusionOk="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9229" name="Freeform: Shape 922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 fill="norm" stroke="1" extrusionOk="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9231" name="Freeform: Shape 9230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 fill="norm" stroke="1" extrusionOk="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9233" name="Freeform: Shape 9232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 fill="norm" stroke="1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9235" name="Freeform: Shape 9234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155401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 fill="norm" stroke="1" extrusionOk="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9237" name="Freeform: Shape 9236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 fill="norm" stroke="1" extrusionOk="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 useBgFill="1">
        <p:nvSpPr>
          <p:cNvPr id="9239" name="Rectangle 923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218" name="Picture 2" descr="По часовой стрелке от верхнего левого: «Бородинское сражение» (Л.-Ф. Лежён); «Наполеон в горящей Москве» (А. Адам); «Мишель Ней в битве при Ковно» (О. Раффе); «В 1812 году» (И. М. Прянишников)."/>
          <p:cNvPicPr>
            <a:picLocks noChangeAspect="1" noChangeArrowheads="1" noGrp="1"/>
          </p:cNvPicPr>
          <p:nvPr>
            <p:ph idx="1"/>
          </p:nvPr>
        </p:nvPicPr>
        <p:blipFill>
          <a:blip r:embed="rId2"/>
          <a:srcRect l="0" t="3462" r="0" b="2153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9241" name="Rectangle 9240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4023360" y="0"/>
            <a:ext cx="8168639" cy="6858000"/>
          </a:xfrm>
          <a:prstGeom prst="rect">
            <a:avLst/>
          </a:prstGeom>
          <a:gradFill>
            <a:gsLst>
              <a:gs pos="3000">
                <a:schemeClr val="tx1">
                  <a:alpha val="0"/>
                </a:schemeClr>
              </a:gs>
              <a:gs pos="33000">
                <a:schemeClr val="tx1">
                  <a:alpha val="40000"/>
                </a:schemeClr>
              </a:gs>
              <a:gs pos="58000">
                <a:schemeClr val="tx1">
                  <a:alpha val="55000"/>
                </a:schemeClr>
              </a:gs>
              <a:gs pos="100000">
                <a:schemeClr val="tx1">
                  <a:alpha val="5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5999" y="1346268"/>
            <a:ext cx="5618431" cy="3285207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4600">
                <a:solidFill>
                  <a:schemeClr val="bg1"/>
                </a:solidFill>
              </a:rPr>
              <a:t>1812 г. – Отечественная война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47" name="Freeform: Shape 10246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 fill="norm" stroke="1" extrusionOk="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10249" name="Freeform: Shape 1024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 fill="norm" stroke="1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10251" name="Freeform: Shape 10250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155401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 fill="norm" stroke="1" extrusionOk="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10253" name="Freeform: Shape 10252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 fill="norm" stroke="1" extrusionOk="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10255" name="Freeform: Shape 10254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 fill="norm" stroke="1" extrusionOk="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10257" name="Freeform: Shape 10256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 fill="norm" stroke="1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10259" name="Freeform: Shape 1025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155401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 fill="norm" stroke="1" extrusionOk="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10261" name="Freeform: Shape 10260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 fill="norm" stroke="1" extrusionOk="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 useBgFill="1">
        <p:nvSpPr>
          <p:cNvPr id="10263" name="Rectangle 10262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42" name="Picture 2" descr="Деталь панорамы Франца Рубо «Оборона Севастополя» (1904)"/>
          <p:cNvPicPr>
            <a:picLocks noChangeAspect="1" noChangeArrowheads="1" noGrp="1"/>
          </p:cNvPicPr>
          <p:nvPr>
            <p:ph idx="1"/>
          </p:nvPr>
        </p:nvPicPr>
        <p:blipFill>
          <a:blip r:embed="rId2"/>
          <a:srcRect l="0" t="0" r="6665" b="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10265" name="Rectangle 10264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4023360" y="0"/>
            <a:ext cx="8168639" cy="6858000"/>
          </a:xfrm>
          <a:prstGeom prst="rect">
            <a:avLst/>
          </a:prstGeom>
          <a:gradFill>
            <a:gsLst>
              <a:gs pos="3000">
                <a:schemeClr val="tx1">
                  <a:alpha val="0"/>
                </a:schemeClr>
              </a:gs>
              <a:gs pos="33000">
                <a:schemeClr val="tx1">
                  <a:alpha val="40000"/>
                </a:schemeClr>
              </a:gs>
              <a:gs pos="58000">
                <a:schemeClr val="tx1">
                  <a:alpha val="55000"/>
                </a:schemeClr>
              </a:gs>
              <a:gs pos="100000">
                <a:schemeClr val="tx1">
                  <a:alpha val="5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5999" y="1346268"/>
            <a:ext cx="5618431" cy="3285207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5400" b="1">
                <a:solidFill>
                  <a:schemeClr val="bg1"/>
                </a:solidFill>
                <a:latin typeface="Times New Roman"/>
                <a:cs typeface="Times New Roman"/>
              </a:rPr>
              <a:t>1853-1856 гг. – Крымская война</a:t>
            </a:r>
            <a:endParaRPr b="1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271" name="Freeform: Shape 11270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 fill="norm" stroke="1" extrusionOk="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11273" name="Freeform: Shape 11272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 fill="norm" stroke="1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11275" name="Freeform: Shape 11274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155401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 fill="norm" stroke="1" extrusionOk="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11277" name="Freeform: Shape 11276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 fill="norm" stroke="1" extrusionOk="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11279" name="Freeform: Shape 1127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 fill="norm" stroke="1" extrusionOk="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11281" name="Freeform: Shape 11280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 fill="norm" stroke="1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11283" name="Freeform: Shape 11282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155401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 fill="norm" stroke="1" extrusionOk="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11285" name="Freeform: Shape 11284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 fill="norm" stroke="1" extrusionOk="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 useBgFill="1">
        <p:nvSpPr>
          <p:cNvPr id="11287" name="Rectangle 11286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1266" name="Picture 2" descr="Русско - Японская война 1904 - 1905 гг."/>
          <p:cNvPicPr>
            <a:picLocks noChangeAspect="1" noChangeArrowheads="1" noGrp="1"/>
          </p:cNvPicPr>
          <p:nvPr>
            <p:ph idx="1"/>
          </p:nvPr>
        </p:nvPicPr>
        <p:blipFill>
          <a:blip r:embed="rId2"/>
          <a:srcRect l="8915" t="0" r="3084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11289" name="Rectangle 1128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4023360" y="0"/>
            <a:ext cx="8168639" cy="6858000"/>
          </a:xfrm>
          <a:prstGeom prst="rect">
            <a:avLst/>
          </a:prstGeom>
          <a:gradFill>
            <a:gsLst>
              <a:gs pos="3000">
                <a:schemeClr val="tx1">
                  <a:alpha val="0"/>
                </a:schemeClr>
              </a:gs>
              <a:gs pos="33000">
                <a:schemeClr val="tx1">
                  <a:alpha val="40000"/>
                </a:schemeClr>
              </a:gs>
              <a:gs pos="58000">
                <a:schemeClr val="tx1">
                  <a:alpha val="55000"/>
                </a:schemeClr>
              </a:gs>
              <a:gs pos="100000">
                <a:schemeClr val="tx1">
                  <a:alpha val="5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5999" y="1346268"/>
            <a:ext cx="5618431" cy="3285207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sz="4200">
                <a:solidFill>
                  <a:schemeClr val="bg1"/>
                </a:solidFill>
                <a:latin typeface="Times New Roman"/>
                <a:cs typeface="Times New Roman"/>
              </a:rPr>
              <a:t>1904-1905 гг. – Русско-Японская война</a:t>
            </a:r>
            <a:endParaRPr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92628190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u="sng">
                <a:hlinkClick r:id="rId2" tooltip="https://youtu.be/r3NwSv5u13c"/>
              </a:rPr>
              <a:t>https://youtu.be/r3NwSv5u13c</a:t>
            </a:r>
            <a:endParaRPr/>
          </a:p>
        </p:txBody>
      </p:sp>
      <p:sp>
        <p:nvSpPr>
          <p:cNvPr id="1818827317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7" name="Rectangle 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282114" y="1105230"/>
            <a:ext cx="2345142" cy="4277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anchor="ctr">
            <a:normAutofit/>
          </a:bodyPr>
          <a:lstStyle/>
          <a:p>
            <a:pPr>
              <a:defRPr/>
            </a:pPr>
            <a:r>
              <a:rPr lang="ru-RU" sz="4800" b="0">
                <a:latin typeface="Times New Roman"/>
                <a:cs typeface="Times New Roman"/>
              </a:rPr>
              <a:t>План урока</a:t>
            </a:r>
            <a:endParaRPr sz="4800" b="1"/>
          </a:p>
        </p:txBody>
      </p:sp>
      <p:grpSp>
        <p:nvGrpSpPr>
          <p:cNvPr id="18" name="Group 10"/>
          <p:cNvGrpSpPr>
            <a:grpSpLocks noChangeAspect="1" noGrp="1" noMove="1" noResize="1" noRot="1" noUngrp="1"/>
          </p:cNvGrpSpPr>
          <p:nvPr/>
        </p:nvGrpSpPr>
        <p:grpSpPr bwMode="auto">
          <a:xfrm flipH="1">
            <a:off x="4308533" y="0"/>
            <a:ext cx="7883466" cy="6858000"/>
            <a:chOff x="0" y="0"/>
            <a:chExt cx="7883466" cy="6858000"/>
          </a:xfrm>
        </p:grpSpPr>
        <p:sp>
          <p:nvSpPr>
            <p:cNvPr id="12" name="Freeform: Shape 11"/>
            <p:cNvSpPr/>
            <p:nvPr/>
          </p:nvSpPr>
          <p:spPr bwMode="auto">
            <a:xfrm>
              <a:off x="0" y="0"/>
              <a:ext cx="7475746" cy="6858000"/>
            </a:xfrm>
            <a:custGeom>
              <a:avLst/>
              <a:gdLst>
                <a:gd name="connsiteX0" fmla="*/ 0 w 7475746"/>
                <a:gd name="connsiteY0" fmla="*/ 0 h 6858000"/>
                <a:gd name="connsiteX1" fmla="*/ 5859459 w 7475746"/>
                <a:gd name="connsiteY1" fmla="*/ 0 h 6858000"/>
                <a:gd name="connsiteX2" fmla="*/ 5874848 w 7475746"/>
                <a:gd name="connsiteY2" fmla="*/ 10445 h 6858000"/>
                <a:gd name="connsiteX3" fmla="*/ 7475746 w 7475746"/>
                <a:gd name="connsiteY3" fmla="*/ 3621913 h 6858000"/>
                <a:gd name="connsiteX4" fmla="*/ 5601397 w 7475746"/>
                <a:gd name="connsiteY4" fmla="*/ 6378742 h 6858000"/>
                <a:gd name="connsiteX5" fmla="*/ 5084748 w 7475746"/>
                <a:gd name="connsiteY5" fmla="*/ 6785068 h 6858000"/>
                <a:gd name="connsiteX6" fmla="*/ 4979585 w 7475746"/>
                <a:gd name="connsiteY6" fmla="*/ 6858000 h 6858000"/>
                <a:gd name="connsiteX7" fmla="*/ 0 w 7475746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75746" h="6858000" fill="norm" stroke="1" extrusionOk="0">
                  <a:moveTo>
                    <a:pt x="0" y="0"/>
                  </a:moveTo>
                  <a:lnTo>
                    <a:pt x="5859459" y="0"/>
                  </a:lnTo>
                  <a:lnTo>
                    <a:pt x="5874848" y="10445"/>
                  </a:lnTo>
                  <a:cubicBezTo>
                    <a:pt x="6902010" y="751075"/>
                    <a:pt x="7475746" y="2091411"/>
                    <a:pt x="7475746" y="3621913"/>
                  </a:cubicBezTo>
                  <a:cubicBezTo>
                    <a:pt x="7475746" y="4971185"/>
                    <a:pt x="6547021" y="5605738"/>
                    <a:pt x="5601397" y="6378742"/>
                  </a:cubicBezTo>
                  <a:cubicBezTo>
                    <a:pt x="5429193" y="6519512"/>
                    <a:pt x="5258566" y="6657407"/>
                    <a:pt x="5084748" y="6785068"/>
                  </a:cubicBezTo>
                  <a:lnTo>
                    <a:pt x="497958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Freeform: Shape 12"/>
            <p:cNvSpPr/>
            <p:nvPr/>
          </p:nvSpPr>
          <p:spPr bwMode="auto">
            <a:xfrm>
              <a:off x="5353744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 fill="norm" stroke="1" extrusionOk="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4" name="Freeform: Shape 13"/>
            <p:cNvSpPr/>
            <p:nvPr/>
          </p:nvSpPr>
          <p:spPr bwMode="auto">
            <a:xfrm>
              <a:off x="5133737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 fill="norm" stroke="1" extrusionOk="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Meiryo"/>
                <a:ea typeface="+mn-ea"/>
                <a:cs typeface="+mn-cs"/>
              </a:endParaRPr>
            </a:p>
          </p:txBody>
        </p:sp>
      </p:grpSp>
      <p:graphicFrame>
        <p:nvGraphicFramePr>
          <p:cNvPr id="20" name="Объект 2"/>
          <p:cNvGraphicFramePr>
            <a:graphicFrameLocks xmlns:a="http://schemas.openxmlformats.org/drawingml/2006/main" noGrp="1"/>
          </p:cNvGraphicFramePr>
          <p:nvPr>
            <p:ph idx="1"/>
          </p:nvPr>
        </p:nvGraphicFramePr>
        <p:xfrm flipH="0" flipV="0">
          <a:off x="2731721" y="-498361"/>
          <a:ext cx="7543278" cy="7713591"/>
          <a:chOff x="0" y="0"/>
          <a:chExt cx="7543278" cy="7713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" name="Freeform: Shape 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 fill="norm" stroke="1" extrusionOk="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36" name="Freeform: Shape 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 fill="norm" stroke="1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37" name="Freeform: Shape 11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155401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 fill="norm" stroke="1" extrusionOk="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38" name="Freeform: Shape 13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 fill="norm" stroke="1" extrusionOk="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39" name="Freeform: Shape 15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 fill="norm" stroke="1" extrusionOk="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40" name="Freeform: Shape 1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 fill="norm" stroke="1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41" name="Freeform: Shape 1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155401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 fill="norm" stroke="1" extrusionOk="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42" name="Freeform: Shape 21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 fill="norm" stroke="1" extrusionOk="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 useBgFill="1">
        <p:nvSpPr>
          <p:cNvPr id="43" name="Rectangle 23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44" name="Freeform: Shape 25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 rot="5400000">
            <a:off x="3167675" y="-3167677"/>
            <a:ext cx="5856341" cy="12191695"/>
          </a:xfrm>
          <a:custGeom>
            <a:avLst/>
            <a:gdLst>
              <a:gd name="connsiteX0" fmla="*/ 0 w 5856341"/>
              <a:gd name="connsiteY0" fmla="*/ 12191695 h 12191695"/>
              <a:gd name="connsiteX1" fmla="*/ 0 w 5856341"/>
              <a:gd name="connsiteY1" fmla="*/ 0 h 12191695"/>
              <a:gd name="connsiteX2" fmla="*/ 243849 w 5856341"/>
              <a:gd name="connsiteY2" fmla="*/ 0 h 12191695"/>
              <a:gd name="connsiteX3" fmla="*/ 505121 w 5856341"/>
              <a:gd name="connsiteY3" fmla="*/ 0 h 12191695"/>
              <a:gd name="connsiteX4" fmla="*/ 723207 w 5856341"/>
              <a:gd name="connsiteY4" fmla="*/ 0 h 12191695"/>
              <a:gd name="connsiteX5" fmla="*/ 755828 w 5856341"/>
              <a:gd name="connsiteY5" fmla="*/ 0 h 12191695"/>
              <a:gd name="connsiteX6" fmla="*/ 1411868 w 5856341"/>
              <a:gd name="connsiteY6" fmla="*/ 0 h 12191695"/>
              <a:gd name="connsiteX7" fmla="*/ 1421034 w 5856341"/>
              <a:gd name="connsiteY7" fmla="*/ 0 h 12191695"/>
              <a:gd name="connsiteX8" fmla="*/ 1515206 w 5856341"/>
              <a:gd name="connsiteY8" fmla="*/ 0 h 12191695"/>
              <a:gd name="connsiteX9" fmla="*/ 2636151 w 5856341"/>
              <a:gd name="connsiteY9" fmla="*/ 0 h 12191695"/>
              <a:gd name="connsiteX10" fmla="*/ 4637890 w 5856341"/>
              <a:gd name="connsiteY10" fmla="*/ 0 h 12191695"/>
              <a:gd name="connsiteX11" fmla="*/ 4654499 w 5856341"/>
              <a:gd name="connsiteY11" fmla="*/ 26661 h 12191695"/>
              <a:gd name="connsiteX12" fmla="*/ 5856341 w 5856341"/>
              <a:gd name="connsiteY12" fmla="*/ 6438338 h 12191695"/>
              <a:gd name="connsiteX13" fmla="*/ 4449211 w 5856341"/>
              <a:gd name="connsiteY13" fmla="*/ 11332719 h 12191695"/>
              <a:gd name="connsiteX14" fmla="*/ 4061349 w 5856341"/>
              <a:gd name="connsiteY14" fmla="*/ 12054097 h 12191695"/>
              <a:gd name="connsiteX15" fmla="*/ 3977450 w 5856341"/>
              <a:gd name="connsiteY15" fmla="*/ 12191695 h 12191695"/>
              <a:gd name="connsiteX16" fmla="*/ 2636151 w 5856341"/>
              <a:gd name="connsiteY16" fmla="*/ 12191695 h 12191695"/>
              <a:gd name="connsiteX17" fmla="*/ 1421034 w 5856341"/>
              <a:gd name="connsiteY17" fmla="*/ 12191695 h 12191695"/>
              <a:gd name="connsiteX18" fmla="*/ 1411868 w 5856341"/>
              <a:gd name="connsiteY18" fmla="*/ 12191695 h 12191695"/>
              <a:gd name="connsiteX19" fmla="*/ 1283685 w 5856341"/>
              <a:gd name="connsiteY19" fmla="*/ 12191695 h 12191695"/>
              <a:gd name="connsiteX20" fmla="*/ 755828 w 5856341"/>
              <a:gd name="connsiteY20" fmla="*/ 12191695 h 12191695"/>
              <a:gd name="connsiteX21" fmla="*/ 723207 w 5856341"/>
              <a:gd name="connsiteY21" fmla="*/ 12191695 h 12191695"/>
              <a:gd name="connsiteX22" fmla="*/ 505121 w 5856341"/>
              <a:gd name="connsiteY22" fmla="*/ 12191695 h 12191695"/>
              <a:gd name="connsiteX23" fmla="*/ 243849 w 5856341"/>
              <a:gd name="connsiteY2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56341" h="12191695" fill="norm" stroke="1" extrusionOk="0">
                <a:moveTo>
                  <a:pt x="0" y="12191695"/>
                </a:moveTo>
                <a:lnTo>
                  <a:pt x="0" y="0"/>
                </a:lnTo>
                <a:lnTo>
                  <a:pt x="243849" y="0"/>
                </a:lnTo>
                <a:lnTo>
                  <a:pt x="505121" y="0"/>
                </a:lnTo>
                <a:lnTo>
                  <a:pt x="723207" y="0"/>
                </a:lnTo>
                <a:lnTo>
                  <a:pt x="755828" y="0"/>
                </a:lnTo>
                <a:lnTo>
                  <a:pt x="1411868" y="0"/>
                </a:lnTo>
                <a:lnTo>
                  <a:pt x="1421034" y="0"/>
                </a:lnTo>
                <a:lnTo>
                  <a:pt x="1515206" y="0"/>
                </a:lnTo>
                <a:lnTo>
                  <a:pt x="2636151" y="0"/>
                </a:lnTo>
                <a:lnTo>
                  <a:pt x="4637890" y="0"/>
                </a:lnTo>
                <a:lnTo>
                  <a:pt x="4654499" y="26661"/>
                </a:lnTo>
                <a:cubicBezTo>
                  <a:pt x="5425621" y="1341551"/>
                  <a:pt x="5856341" y="3721137"/>
                  <a:pt x="5856341" y="6438338"/>
                </a:cubicBezTo>
                <a:cubicBezTo>
                  <a:pt x="5856341" y="8833790"/>
                  <a:pt x="5159120" y="9960353"/>
                  <a:pt x="4449211" y="11332719"/>
                </a:cubicBezTo>
                <a:cubicBezTo>
                  <a:pt x="4319934" y="11582638"/>
                  <a:pt x="4191839" y="11827452"/>
                  <a:pt x="4061349" y="12054097"/>
                </a:cubicBezTo>
                <a:lnTo>
                  <a:pt x="3977450" y="12191695"/>
                </a:lnTo>
                <a:lnTo>
                  <a:pt x="2636151" y="12191695"/>
                </a:lnTo>
                <a:lnTo>
                  <a:pt x="1421034" y="12191695"/>
                </a:lnTo>
                <a:lnTo>
                  <a:pt x="1411868" y="12191695"/>
                </a:lnTo>
                <a:lnTo>
                  <a:pt x="1283685" y="12191695"/>
                </a:lnTo>
                <a:lnTo>
                  <a:pt x="755828" y="12191695"/>
                </a:lnTo>
                <a:lnTo>
                  <a:pt x="723207" y="12191695"/>
                </a:lnTo>
                <a:lnTo>
                  <a:pt x="505121" y="12191695"/>
                </a:lnTo>
                <a:lnTo>
                  <a:pt x="243849" y="1219169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661823" y="1346268"/>
            <a:ext cx="8868354" cy="2463667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ctr">
              <a:defRPr/>
            </a:pPr>
            <a:r>
              <a:rPr lang="en-US" sz="6600">
                <a:solidFill>
                  <a:schemeClr val="tx1">
                    <a:lumMod val="85000"/>
                    <a:lumOff val="15000"/>
                  </a:schemeClr>
                </a:solidFill>
              </a:rPr>
              <a:t>5. Политические движения</a:t>
            </a:r>
            <a:endParaRPr/>
          </a:p>
        </p:txBody>
      </p:sp>
      <p:sp>
        <p:nvSpPr>
          <p:cNvPr id="45" name="Freeform: Shape 2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 fill="norm" stroke="1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46" name="Freeform: Shape 2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 fill="norm" stroke="1" extrusionOk="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47" name="Freeform: Shape 31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 rot="5400000">
            <a:off x="5247015" y="-1314429"/>
            <a:ext cx="1697663" cy="12191695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 fill="norm" stroke="1" extrusionOk="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2619376" y="3809935"/>
            <a:ext cx="6953250" cy="1524066"/>
          </a:xfrm>
        </p:spPr>
        <p:txBody>
          <a:bodyPr vert="horz" lIns="109728" tIns="109728" rIns="109728" bIns="91440" rtlCol="0" anchor="t">
            <a:normAutofit/>
          </a:bodyPr>
          <a:lstStyle/>
          <a:p>
            <a:pPr algn="ctr">
              <a:spcBef>
                <a:spcPts val="930"/>
              </a:spcBef>
              <a:defRPr/>
            </a:pPr>
            <a:endParaRPr 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1473" y="-9274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grpSp>
        <p:nvGrpSpPr>
          <p:cNvPr id="11" name="Group 10"/>
          <p:cNvGrpSpPr>
            <a:grpSpLocks noChangeAspect="1" noGrp="1" noMove="1" noResize="1" noRot="1" noUngrp="1"/>
          </p:cNvGrpSpPr>
          <p:nvPr/>
        </p:nvGrpSpPr>
        <p:grpSpPr bwMode="auto">
          <a:xfrm>
            <a:off x="812079" y="1033741"/>
            <a:ext cx="4908132" cy="4613915"/>
            <a:chOff x="659679" y="950330"/>
            <a:chExt cx="4908132" cy="4613915"/>
          </a:xfrm>
        </p:grpSpPr>
        <p:sp>
          <p:nvSpPr>
            <p:cNvPr id="18" name="Freeform: Shape 11"/>
            <p:cNvSpPr/>
            <p:nvPr/>
          </p:nvSpPr>
          <p:spPr bwMode="auto">
            <a:xfrm flipH="1">
              <a:off x="816216" y="1107426"/>
              <a:ext cx="4619072" cy="4342182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 fill="norm" stroke="1" extrusionOk="0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Freeform: Shape 12"/>
            <p:cNvSpPr/>
            <p:nvPr/>
          </p:nvSpPr>
          <p:spPr bwMode="auto">
            <a:xfrm flipH="1">
              <a:off x="864593" y="1253260"/>
              <a:ext cx="4488025" cy="4074679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 fill="norm" stroke="1" extrusionOk="0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Freeform: Shape 13"/>
            <p:cNvSpPr/>
            <p:nvPr/>
          </p:nvSpPr>
          <p:spPr bwMode="auto">
            <a:xfrm rot="21300000" flipH="1">
              <a:off x="659679" y="950330"/>
              <a:ext cx="4908132" cy="4613915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 fill="norm" stroke="1" extrusionOk="0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472572" y="1747791"/>
            <a:ext cx="3551067" cy="3086143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Движение народников </a:t>
            </a:r>
            <a:endParaRPr>
              <a:latin typeface="Times New Roman"/>
              <a:cs typeface="Times New Roman"/>
            </a:endParaRPr>
          </a:p>
        </p:txBody>
      </p:sp>
      <p:graphicFrame>
        <p:nvGraphicFramePr>
          <p:cNvPr id="5" name="Объект 2"/>
          <p:cNvGraphicFramePr>
            <a:graphicFrameLocks xmlns:a="http://schemas.openxmlformats.org/drawingml/2006/main" noGrp="1"/>
          </p:cNvGraphicFramePr>
          <p:nvPr>
            <p:ph idx="1"/>
          </p:nvPr>
        </p:nvGraphicFramePr>
        <p:xfrm flipH="0" flipV="0">
          <a:off x="4190096" y="38596"/>
          <a:ext cx="6982727" cy="6910250"/>
          <a:chOff x="0" y="0"/>
          <a:chExt cx="6982727" cy="6910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6" name="Rectangle 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1473" y="-9274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grpSp>
        <p:nvGrpSpPr>
          <p:cNvPr id="17" name="Group 10"/>
          <p:cNvGrpSpPr>
            <a:grpSpLocks noChangeAspect="1" noGrp="1" noMove="1" noResize="1" noRot="1" noUngrp="1"/>
          </p:cNvGrpSpPr>
          <p:nvPr/>
        </p:nvGrpSpPr>
        <p:grpSpPr bwMode="auto">
          <a:xfrm>
            <a:off x="812079" y="1033741"/>
            <a:ext cx="4908132" cy="4613915"/>
            <a:chOff x="659679" y="950330"/>
            <a:chExt cx="4908132" cy="4613915"/>
          </a:xfrm>
        </p:grpSpPr>
        <p:sp>
          <p:nvSpPr>
            <p:cNvPr id="18" name="Freeform: Shape 11"/>
            <p:cNvSpPr/>
            <p:nvPr/>
          </p:nvSpPr>
          <p:spPr bwMode="auto">
            <a:xfrm flipH="1">
              <a:off x="816216" y="1107426"/>
              <a:ext cx="4619072" cy="4342182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 fill="norm" stroke="1" extrusionOk="0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Freeform: Shape 12"/>
            <p:cNvSpPr/>
            <p:nvPr/>
          </p:nvSpPr>
          <p:spPr bwMode="auto">
            <a:xfrm flipH="1">
              <a:off x="864593" y="1253260"/>
              <a:ext cx="4488025" cy="4074679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 fill="norm" stroke="1" extrusionOk="0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Freeform: Shape 13"/>
            <p:cNvSpPr/>
            <p:nvPr/>
          </p:nvSpPr>
          <p:spPr bwMode="auto">
            <a:xfrm rot="21300000" flipH="1">
              <a:off x="659679" y="950330"/>
              <a:ext cx="4908132" cy="4613915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 fill="norm" stroke="1" extrusionOk="0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518810" y="610339"/>
            <a:ext cx="3329125" cy="4223594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ru-RU" sz="2600">
                <a:latin typeface="Times New Roman"/>
                <a:cs typeface="Times New Roman"/>
              </a:rPr>
              <a:t>Консервативное движение</a:t>
            </a:r>
            <a:endParaRPr/>
          </a:p>
        </p:txBody>
      </p:sp>
      <p:graphicFrame>
        <p:nvGraphicFramePr>
          <p:cNvPr id="21" name="Объект 2"/>
          <p:cNvGraphicFramePr>
            <a:graphicFrameLocks xmlns:a="http://schemas.openxmlformats.org/drawingml/2006/main" noGrp="1"/>
          </p:cNvGraphicFramePr>
          <p:nvPr>
            <p:ph idx="1"/>
          </p:nvPr>
        </p:nvGraphicFramePr>
        <p:xfrm flipH="0" flipV="0">
          <a:off x="4929902" y="98577"/>
          <a:ext cx="6713737" cy="6644052"/>
          <a:chOff x="0" y="0"/>
          <a:chExt cx="6713737" cy="6644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7" name="Rectangle 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1473" y="-9274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grpSp>
        <p:nvGrpSpPr>
          <p:cNvPr id="18" name="Group 10"/>
          <p:cNvGrpSpPr>
            <a:grpSpLocks noChangeAspect="1" noGrp="1" noMove="1" noResize="1" noRot="1" noUngrp="1"/>
          </p:cNvGrpSpPr>
          <p:nvPr/>
        </p:nvGrpSpPr>
        <p:grpSpPr bwMode="auto">
          <a:xfrm>
            <a:off x="812079" y="1033741"/>
            <a:ext cx="4908132" cy="4613915"/>
            <a:chOff x="659679" y="950330"/>
            <a:chExt cx="4908132" cy="4613915"/>
          </a:xfrm>
        </p:grpSpPr>
        <p:sp>
          <p:nvSpPr>
            <p:cNvPr id="12" name="Freeform: Shape 11"/>
            <p:cNvSpPr/>
            <p:nvPr/>
          </p:nvSpPr>
          <p:spPr bwMode="auto">
            <a:xfrm flipH="1">
              <a:off x="816216" y="1107426"/>
              <a:ext cx="4619072" cy="4342182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 fill="norm" stroke="1" extrusionOk="0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Freeform: Shape 12"/>
            <p:cNvSpPr/>
            <p:nvPr/>
          </p:nvSpPr>
          <p:spPr bwMode="auto">
            <a:xfrm flipH="1">
              <a:off x="864593" y="1253260"/>
              <a:ext cx="4488025" cy="4074679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 fill="norm" stroke="1" extrusionOk="0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Freeform: Shape 13"/>
            <p:cNvSpPr/>
            <p:nvPr/>
          </p:nvSpPr>
          <p:spPr bwMode="auto">
            <a:xfrm rot="21300000" flipH="1">
              <a:off x="659679" y="950330"/>
              <a:ext cx="4908132" cy="4613915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 fill="norm" stroke="1" extrusionOk="0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829849" y="1899904"/>
            <a:ext cx="3312116" cy="2934031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ru-RU" sz="2000"/>
              <a:t>Социалистическое (марксистское движение)</a:t>
            </a:r>
            <a:endParaRPr/>
          </a:p>
        </p:txBody>
      </p:sp>
      <p:graphicFrame>
        <p:nvGraphicFramePr>
          <p:cNvPr id="20" name="Объект 2"/>
          <p:cNvGraphicFramePr>
            <a:graphicFrameLocks xmlns:a="http://schemas.openxmlformats.org/drawingml/2006/main" noGrp="1"/>
          </p:cNvGraphicFramePr>
          <p:nvPr>
            <p:ph idx="1"/>
          </p:nvPr>
        </p:nvGraphicFramePr>
        <p:xfrm flipH="0" flipV="0">
          <a:off x="4578495" y="-561645"/>
          <a:ext cx="7366638" cy="7290176"/>
          <a:chOff x="0" y="0"/>
          <a:chExt cx="7366638" cy="7290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95" name="Freeform: Shape 12294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 fill="norm" stroke="1" extrusionOk="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12297" name="Freeform: Shape 12296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 fill="norm" stroke="1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12299" name="Freeform: Shape 1229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155401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 fill="norm" stroke="1" extrusionOk="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12301" name="Freeform: Shape 12300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 fill="norm" stroke="1" extrusionOk="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12303" name="Freeform: Shape 12302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 fill="norm" stroke="1" extrusionOk="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12305" name="Freeform: Shape 12304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 fill="norm" stroke="1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12307" name="Freeform: Shape 12306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155401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 fill="norm" stroke="1" extrusionOk="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12309" name="Freeform: Shape 1230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 fill="norm" stroke="1" extrusionOk="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 useBgFill="1">
        <p:nvSpPr>
          <p:cNvPr id="12311" name="Rectangle 12310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290" name="Picture 2" descr="I съезд РСДРП — Википедия"/>
          <p:cNvPicPr>
            <a:picLocks noChangeAspect="1" noChangeArrowheads="1" noGrp="1"/>
          </p:cNvPicPr>
          <p:nvPr>
            <p:ph idx="1"/>
          </p:nvPr>
        </p:nvPicPr>
        <p:blipFill>
          <a:blip r:embed="rId2"/>
          <a:srcRect l="0" t="22528" r="0" b="759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12313" name="Rectangle 12312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4023360" y="0"/>
            <a:ext cx="8168639" cy="6858000"/>
          </a:xfrm>
          <a:prstGeom prst="rect">
            <a:avLst/>
          </a:prstGeom>
          <a:gradFill>
            <a:gsLst>
              <a:gs pos="3000">
                <a:schemeClr val="tx1">
                  <a:alpha val="0"/>
                </a:schemeClr>
              </a:gs>
              <a:gs pos="33000">
                <a:schemeClr val="tx1">
                  <a:alpha val="40000"/>
                </a:schemeClr>
              </a:gs>
              <a:gs pos="58000">
                <a:schemeClr val="tx1">
                  <a:alpha val="55000"/>
                </a:schemeClr>
              </a:gs>
              <a:gs pos="100000">
                <a:schemeClr val="tx1">
                  <a:alpha val="5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5999" y="1346268"/>
            <a:ext cx="5618431" cy="3285207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sz="3400">
                <a:solidFill>
                  <a:schemeClr val="bg1"/>
                </a:solidFill>
              </a:rPr>
              <a:t>1898 г. – создание Российской социал-демократической рабочей партии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Freeform: Shape 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 fill="norm" stroke="1" extrusionOk="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10" name="Freeform: Shape 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 fill="norm" stroke="1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12" name="Freeform: Shape 11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155401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 fill="norm" stroke="1" extrusionOk="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 fill="norm" stroke="1" extrusionOk="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 fill="norm" stroke="1" extrusionOk="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18" name="Freeform: Shape 1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 fill="norm" stroke="1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20" name="Freeform: Shape 1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155401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 fill="norm" stroke="1" extrusionOk="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22" name="Freeform: Shape 21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 fill="norm" stroke="1" extrusionOk="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 useBgFill="1">
        <p:nvSpPr>
          <p:cNvPr id="24" name="Rectangle 23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26" name="Freeform: Shape 25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 rot="5400000">
            <a:off x="3167675" y="-3167677"/>
            <a:ext cx="5856341" cy="12191695"/>
          </a:xfrm>
          <a:custGeom>
            <a:avLst/>
            <a:gdLst>
              <a:gd name="connsiteX0" fmla="*/ 0 w 5856341"/>
              <a:gd name="connsiteY0" fmla="*/ 12191695 h 12191695"/>
              <a:gd name="connsiteX1" fmla="*/ 0 w 5856341"/>
              <a:gd name="connsiteY1" fmla="*/ 0 h 12191695"/>
              <a:gd name="connsiteX2" fmla="*/ 243849 w 5856341"/>
              <a:gd name="connsiteY2" fmla="*/ 0 h 12191695"/>
              <a:gd name="connsiteX3" fmla="*/ 505121 w 5856341"/>
              <a:gd name="connsiteY3" fmla="*/ 0 h 12191695"/>
              <a:gd name="connsiteX4" fmla="*/ 723207 w 5856341"/>
              <a:gd name="connsiteY4" fmla="*/ 0 h 12191695"/>
              <a:gd name="connsiteX5" fmla="*/ 755828 w 5856341"/>
              <a:gd name="connsiteY5" fmla="*/ 0 h 12191695"/>
              <a:gd name="connsiteX6" fmla="*/ 1411868 w 5856341"/>
              <a:gd name="connsiteY6" fmla="*/ 0 h 12191695"/>
              <a:gd name="connsiteX7" fmla="*/ 1421034 w 5856341"/>
              <a:gd name="connsiteY7" fmla="*/ 0 h 12191695"/>
              <a:gd name="connsiteX8" fmla="*/ 1515206 w 5856341"/>
              <a:gd name="connsiteY8" fmla="*/ 0 h 12191695"/>
              <a:gd name="connsiteX9" fmla="*/ 2636151 w 5856341"/>
              <a:gd name="connsiteY9" fmla="*/ 0 h 12191695"/>
              <a:gd name="connsiteX10" fmla="*/ 4637890 w 5856341"/>
              <a:gd name="connsiteY10" fmla="*/ 0 h 12191695"/>
              <a:gd name="connsiteX11" fmla="*/ 4654499 w 5856341"/>
              <a:gd name="connsiteY11" fmla="*/ 26661 h 12191695"/>
              <a:gd name="connsiteX12" fmla="*/ 5856341 w 5856341"/>
              <a:gd name="connsiteY12" fmla="*/ 6438338 h 12191695"/>
              <a:gd name="connsiteX13" fmla="*/ 4449211 w 5856341"/>
              <a:gd name="connsiteY13" fmla="*/ 11332719 h 12191695"/>
              <a:gd name="connsiteX14" fmla="*/ 4061349 w 5856341"/>
              <a:gd name="connsiteY14" fmla="*/ 12054097 h 12191695"/>
              <a:gd name="connsiteX15" fmla="*/ 3977450 w 5856341"/>
              <a:gd name="connsiteY15" fmla="*/ 12191695 h 12191695"/>
              <a:gd name="connsiteX16" fmla="*/ 2636151 w 5856341"/>
              <a:gd name="connsiteY16" fmla="*/ 12191695 h 12191695"/>
              <a:gd name="connsiteX17" fmla="*/ 1421034 w 5856341"/>
              <a:gd name="connsiteY17" fmla="*/ 12191695 h 12191695"/>
              <a:gd name="connsiteX18" fmla="*/ 1411868 w 5856341"/>
              <a:gd name="connsiteY18" fmla="*/ 12191695 h 12191695"/>
              <a:gd name="connsiteX19" fmla="*/ 1283685 w 5856341"/>
              <a:gd name="connsiteY19" fmla="*/ 12191695 h 12191695"/>
              <a:gd name="connsiteX20" fmla="*/ 755828 w 5856341"/>
              <a:gd name="connsiteY20" fmla="*/ 12191695 h 12191695"/>
              <a:gd name="connsiteX21" fmla="*/ 723207 w 5856341"/>
              <a:gd name="connsiteY21" fmla="*/ 12191695 h 12191695"/>
              <a:gd name="connsiteX22" fmla="*/ 505121 w 5856341"/>
              <a:gd name="connsiteY22" fmla="*/ 12191695 h 12191695"/>
              <a:gd name="connsiteX23" fmla="*/ 243849 w 5856341"/>
              <a:gd name="connsiteY2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56341" h="12191695" fill="norm" stroke="1" extrusionOk="0">
                <a:moveTo>
                  <a:pt x="0" y="12191695"/>
                </a:moveTo>
                <a:lnTo>
                  <a:pt x="0" y="0"/>
                </a:lnTo>
                <a:lnTo>
                  <a:pt x="243849" y="0"/>
                </a:lnTo>
                <a:lnTo>
                  <a:pt x="505121" y="0"/>
                </a:lnTo>
                <a:lnTo>
                  <a:pt x="723207" y="0"/>
                </a:lnTo>
                <a:lnTo>
                  <a:pt x="755828" y="0"/>
                </a:lnTo>
                <a:lnTo>
                  <a:pt x="1411868" y="0"/>
                </a:lnTo>
                <a:lnTo>
                  <a:pt x="1421034" y="0"/>
                </a:lnTo>
                <a:lnTo>
                  <a:pt x="1515206" y="0"/>
                </a:lnTo>
                <a:lnTo>
                  <a:pt x="2636151" y="0"/>
                </a:lnTo>
                <a:lnTo>
                  <a:pt x="4637890" y="0"/>
                </a:lnTo>
                <a:lnTo>
                  <a:pt x="4654499" y="26661"/>
                </a:lnTo>
                <a:cubicBezTo>
                  <a:pt x="5425621" y="1341551"/>
                  <a:pt x="5856341" y="3721137"/>
                  <a:pt x="5856341" y="6438338"/>
                </a:cubicBezTo>
                <a:cubicBezTo>
                  <a:pt x="5856341" y="8833790"/>
                  <a:pt x="5159120" y="9960353"/>
                  <a:pt x="4449211" y="11332719"/>
                </a:cubicBezTo>
                <a:cubicBezTo>
                  <a:pt x="4319934" y="11582638"/>
                  <a:pt x="4191839" y="11827452"/>
                  <a:pt x="4061349" y="12054097"/>
                </a:cubicBezTo>
                <a:lnTo>
                  <a:pt x="3977450" y="12191695"/>
                </a:lnTo>
                <a:lnTo>
                  <a:pt x="2636151" y="12191695"/>
                </a:lnTo>
                <a:lnTo>
                  <a:pt x="1421034" y="12191695"/>
                </a:lnTo>
                <a:lnTo>
                  <a:pt x="1411868" y="12191695"/>
                </a:lnTo>
                <a:lnTo>
                  <a:pt x="1283685" y="12191695"/>
                </a:lnTo>
                <a:lnTo>
                  <a:pt x="755828" y="12191695"/>
                </a:lnTo>
                <a:lnTo>
                  <a:pt x="723207" y="12191695"/>
                </a:lnTo>
                <a:lnTo>
                  <a:pt x="505121" y="12191695"/>
                </a:lnTo>
                <a:lnTo>
                  <a:pt x="243849" y="1219169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661823" y="1346268"/>
            <a:ext cx="8868354" cy="2463667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ctr">
              <a:defRPr/>
            </a:pPr>
            <a:r>
              <a:rPr lang="en-US" sz="6600">
                <a:solidFill>
                  <a:schemeClr val="tx1">
                    <a:lumMod val="85000"/>
                    <a:lumOff val="15000"/>
                  </a:schemeClr>
                </a:solidFill>
              </a:rPr>
              <a:t>6. Революция 1905-1907 гг.</a:t>
            </a:r>
            <a:endParaRPr/>
          </a:p>
        </p:txBody>
      </p:sp>
      <p:sp>
        <p:nvSpPr>
          <p:cNvPr id="28" name="Freeform: Shape 2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 fill="norm" stroke="1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30" name="Freeform: Shape 2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 fill="norm" stroke="1" extrusionOk="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32" name="Freeform: Shape 31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 rot="5400000">
            <a:off x="5247015" y="-1314429"/>
            <a:ext cx="1697663" cy="12191695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 fill="norm" stroke="1" extrusionOk="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2619376" y="3809935"/>
            <a:ext cx="6953250" cy="1524066"/>
          </a:xfrm>
        </p:spPr>
        <p:txBody>
          <a:bodyPr vert="horz" lIns="109728" tIns="109728" rIns="109728" bIns="91440" rtlCol="0" anchor="t">
            <a:normAutofit/>
          </a:bodyPr>
          <a:lstStyle/>
          <a:p>
            <a:pPr algn="ctr">
              <a:spcBef>
                <a:spcPts val="930"/>
              </a:spcBef>
              <a:defRPr/>
            </a:pPr>
            <a:endParaRPr 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5" name="Rectangle 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194738" y="442913"/>
            <a:ext cx="5197655" cy="1639888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ru-RU"/>
              <a:t>Причины революции</a:t>
            </a:r>
            <a:endParaRPr/>
          </a:p>
        </p:txBody>
      </p:sp>
      <p:grpSp>
        <p:nvGrpSpPr>
          <p:cNvPr id="12" name="Group 11"/>
          <p:cNvGrpSpPr>
            <a:grpSpLocks noChangeAspect="1" noGrp="1" noMove="1" noResize="1" noRot="1" noUngrp="1"/>
          </p:cNvGrpSpPr>
          <p:nvPr/>
        </p:nvGrpSpPr>
        <p:grpSpPr bwMode="auto">
          <a:xfrm flipH="1">
            <a:off x="0" y="0"/>
            <a:ext cx="5566001" cy="6858000"/>
            <a:chOff x="6505773" y="0"/>
            <a:chExt cx="5566001" cy="6858000"/>
          </a:xfrm>
        </p:grpSpPr>
        <p:sp>
          <p:nvSpPr>
            <p:cNvPr id="13" name="Freeform: Shape 12"/>
            <p:cNvSpPr/>
            <p:nvPr/>
          </p:nvSpPr>
          <p:spPr bwMode="auto">
            <a:xfrm flipH="1">
              <a:off x="6865823" y="0"/>
              <a:ext cx="5205951" cy="6858000"/>
            </a:xfrm>
            <a:custGeom>
              <a:avLst/>
              <a:gdLst>
                <a:gd name="connsiteX0" fmla="*/ 0 w 5205951"/>
                <a:gd name="connsiteY0" fmla="*/ 0 h 6858000"/>
                <a:gd name="connsiteX1" fmla="*/ 1709529 w 5205951"/>
                <a:gd name="connsiteY1" fmla="*/ 0 h 6858000"/>
                <a:gd name="connsiteX2" fmla="*/ 2489695 w 5205951"/>
                <a:gd name="connsiteY2" fmla="*/ 0 h 6858000"/>
                <a:gd name="connsiteX3" fmla="*/ 3582928 w 5205951"/>
                <a:gd name="connsiteY3" fmla="*/ 0 h 6858000"/>
                <a:gd name="connsiteX4" fmla="*/ 3605052 w 5205951"/>
                <a:gd name="connsiteY4" fmla="*/ 14997 h 6858000"/>
                <a:gd name="connsiteX5" fmla="*/ 5205951 w 5205951"/>
                <a:gd name="connsiteY5" fmla="*/ 3621656 h 6858000"/>
                <a:gd name="connsiteX6" fmla="*/ 3331601 w 5205951"/>
                <a:gd name="connsiteY6" fmla="*/ 6374814 h 6858000"/>
                <a:gd name="connsiteX7" fmla="*/ 2814953 w 5205951"/>
                <a:gd name="connsiteY7" fmla="*/ 6780599 h 6858000"/>
                <a:gd name="connsiteX8" fmla="*/ 2703197 w 5205951"/>
                <a:gd name="connsiteY8" fmla="*/ 6858000 h 6858000"/>
                <a:gd name="connsiteX9" fmla="*/ 2489695 w 5205951"/>
                <a:gd name="connsiteY9" fmla="*/ 6858000 h 6858000"/>
                <a:gd name="connsiteX10" fmla="*/ 1709529 w 5205951"/>
                <a:gd name="connsiteY10" fmla="*/ 6858000 h 6858000"/>
                <a:gd name="connsiteX11" fmla="*/ 0 w 5205951"/>
                <a:gd name="connsiteY1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05951" h="6858000" fill="norm" stroke="1" extrusionOk="0">
                  <a:moveTo>
                    <a:pt x="0" y="0"/>
                  </a:moveTo>
                  <a:lnTo>
                    <a:pt x="1709529" y="0"/>
                  </a:lnTo>
                  <a:lnTo>
                    <a:pt x="2489695" y="0"/>
                  </a:lnTo>
                  <a:lnTo>
                    <a:pt x="3582928" y="0"/>
                  </a:lnTo>
                  <a:lnTo>
                    <a:pt x="3605052" y="14997"/>
                  </a:lnTo>
                  <a:cubicBezTo>
                    <a:pt x="4632215" y="754641"/>
                    <a:pt x="5205951" y="2093192"/>
                    <a:pt x="5205951" y="3621656"/>
                  </a:cubicBezTo>
                  <a:cubicBezTo>
                    <a:pt x="5205951" y="4969131"/>
                    <a:pt x="4277226" y="5602839"/>
                    <a:pt x="3331601" y="6374814"/>
                  </a:cubicBezTo>
                  <a:cubicBezTo>
                    <a:pt x="3159398" y="6515397"/>
                    <a:pt x="2988771" y="6653108"/>
                    <a:pt x="2814953" y="6780599"/>
                  </a:cubicBezTo>
                  <a:lnTo>
                    <a:pt x="2703197" y="6858000"/>
                  </a:lnTo>
                  <a:lnTo>
                    <a:pt x="2489695" y="6858000"/>
                  </a:lnTo>
                  <a:lnTo>
                    <a:pt x="170952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Freeform: Shape 13"/>
            <p:cNvSpPr/>
            <p:nvPr/>
          </p:nvSpPr>
          <p:spPr bwMode="auto">
            <a:xfrm flipH="1">
              <a:off x="6505773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 fill="norm" stroke="1" extrusionOk="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5" name="Freeform: Shape 14"/>
            <p:cNvSpPr/>
            <p:nvPr/>
          </p:nvSpPr>
          <p:spPr bwMode="auto">
            <a:xfrm flipH="1">
              <a:off x="6719069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 fill="norm" stroke="1" extrusionOk="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Meiryo"/>
                <a:ea typeface="+mn-ea"/>
                <a:cs typeface="+mn-cs"/>
              </a:endParaRPr>
            </a:p>
          </p:txBody>
        </p:sp>
      </p:grpSp>
      <p:pic>
        <p:nvPicPr>
          <p:cNvPr id="7" name="Graphic 6" descr="Флажок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99607" y="1804297"/>
            <a:ext cx="3249406" cy="324940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6194738" y="2312988"/>
            <a:ext cx="5197655" cy="36512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/>
              <a:t>Недовольство политикой самодержавия </a:t>
            </a:r>
            <a:endParaRPr/>
          </a:p>
          <a:p>
            <a:pPr>
              <a:defRPr/>
            </a:pPr>
            <a:r>
              <a:rPr lang="ru-RU"/>
              <a:t>Аграрный и национальный вопрос </a:t>
            </a:r>
            <a:endParaRPr/>
          </a:p>
          <a:p>
            <a:pPr>
              <a:defRPr/>
            </a:pPr>
            <a:r>
              <a:rPr lang="ru-RU"/>
              <a:t>Требование 8-ч рабочего дня, социальных и демократических преобразований</a:t>
            </a:r>
            <a:endParaRPr/>
          </a:p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1" name="Freeform: Shape 1030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 fill="norm" stroke="1" extrusionOk="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1033" name="Freeform: Shape 1032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 fill="norm" stroke="1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1035" name="Freeform: Shape 1034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155401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 fill="norm" stroke="1" extrusionOk="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1037" name="Freeform: Shape 1036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 fill="norm" stroke="1" extrusionOk="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1039" name="Freeform: Shape 103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 fill="norm" stroke="1" extrusionOk="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1041" name="Freeform: Shape 1040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 fill="norm" stroke="1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1043" name="Freeform: Shape 1042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155401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 fill="norm" stroke="1" extrusionOk="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1045" name="Freeform: Shape 1044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 fill="norm" stroke="1" extrusionOk="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 useBgFill="1">
        <p:nvSpPr>
          <p:cNvPr id="1047" name="Rectangle 1046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6" name="Picture 2" descr="22 января 1905 года произошло Кровавое воскресенье - Газета.Ru"/>
          <p:cNvPicPr>
            <a:picLocks noChangeAspect="1" noChangeArrowheads="1" noGrp="1"/>
          </p:cNvPicPr>
          <p:nvPr>
            <p:ph idx="1"/>
          </p:nvPr>
        </p:nvPicPr>
        <p:blipFill>
          <a:blip r:embed="rId2"/>
          <a:srcRect l="0" t="442" r="0" b="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1049" name="Rectangle 104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4023360" y="0"/>
            <a:ext cx="8168639" cy="6858000"/>
          </a:xfrm>
          <a:prstGeom prst="rect">
            <a:avLst/>
          </a:prstGeom>
          <a:gradFill>
            <a:gsLst>
              <a:gs pos="3000">
                <a:schemeClr val="tx1">
                  <a:alpha val="0"/>
                </a:schemeClr>
              </a:gs>
              <a:gs pos="33000">
                <a:schemeClr val="tx1">
                  <a:alpha val="40000"/>
                </a:schemeClr>
              </a:gs>
              <a:gs pos="58000">
                <a:schemeClr val="tx1">
                  <a:alpha val="55000"/>
                </a:schemeClr>
              </a:gs>
              <a:gs pos="100000">
                <a:schemeClr val="tx1">
                  <a:alpha val="5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5999" y="1346268"/>
            <a:ext cx="5618431" cy="3285207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sz="4600">
                <a:solidFill>
                  <a:schemeClr val="bg1"/>
                </a:solidFill>
              </a:rPr>
              <a:t>22 января 1905 г. – Кровавое воскресенье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0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 flipH="1" flipV="1">
            <a:off x="756583" y="0"/>
            <a:ext cx="11435265" cy="6858000"/>
          </a:xfrm>
          <a:custGeom>
            <a:avLst/>
            <a:gdLst>
              <a:gd name="connsiteX0" fmla="*/ 9925983 w 11435265"/>
              <a:gd name="connsiteY0" fmla="*/ 6858000 h 6858000"/>
              <a:gd name="connsiteX1" fmla="*/ 0 w 11435265"/>
              <a:gd name="connsiteY1" fmla="*/ 6858000 h 6858000"/>
              <a:gd name="connsiteX2" fmla="*/ 0 w 11435265"/>
              <a:gd name="connsiteY2" fmla="*/ 0 h 6858000"/>
              <a:gd name="connsiteX3" fmla="*/ 996904 w 11435265"/>
              <a:gd name="connsiteY3" fmla="*/ 0 h 6858000"/>
              <a:gd name="connsiteX4" fmla="*/ 2426875 w 11435265"/>
              <a:gd name="connsiteY4" fmla="*/ 0 h 6858000"/>
              <a:gd name="connsiteX5" fmla="*/ 4014127 w 11435265"/>
              <a:gd name="connsiteY5" fmla="*/ 0 h 6858000"/>
              <a:gd name="connsiteX6" fmla="*/ 4359595 w 11435265"/>
              <a:gd name="connsiteY6" fmla="*/ 0 h 6858000"/>
              <a:gd name="connsiteX7" fmla="*/ 4647960 w 11435265"/>
              <a:gd name="connsiteY7" fmla="*/ 0 h 6858000"/>
              <a:gd name="connsiteX8" fmla="*/ 4691093 w 11435265"/>
              <a:gd name="connsiteY8" fmla="*/ 0 h 6858000"/>
              <a:gd name="connsiteX9" fmla="*/ 5558544 w 11435265"/>
              <a:gd name="connsiteY9" fmla="*/ 0 h 6858000"/>
              <a:gd name="connsiteX10" fmla="*/ 5570664 w 11435265"/>
              <a:gd name="connsiteY10" fmla="*/ 0 h 6858000"/>
              <a:gd name="connsiteX11" fmla="*/ 5695183 w 11435265"/>
              <a:gd name="connsiteY11" fmla="*/ 0 h 6858000"/>
              <a:gd name="connsiteX12" fmla="*/ 7177357 w 11435265"/>
              <a:gd name="connsiteY12" fmla="*/ 0 h 6858000"/>
              <a:gd name="connsiteX13" fmla="*/ 9824163 w 11435265"/>
              <a:gd name="connsiteY13" fmla="*/ 0 h 6858000"/>
              <a:gd name="connsiteX14" fmla="*/ 9846125 w 11435265"/>
              <a:gd name="connsiteY14" fmla="*/ 16892 h 6858000"/>
              <a:gd name="connsiteX15" fmla="*/ 11435265 w 11435265"/>
              <a:gd name="connsiteY15" fmla="*/ 4079318 h 6858000"/>
              <a:gd name="connsiteX16" fmla="*/ 10261404 w 11435265"/>
              <a:gd name="connsiteY16" fmla="*/ 65424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435265" h="6858000" fill="norm" stroke="1" extrusionOk="0">
                <a:moveTo>
                  <a:pt x="9925983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996904" y="0"/>
                </a:lnTo>
                <a:lnTo>
                  <a:pt x="2426875" y="0"/>
                </a:lnTo>
                <a:lnTo>
                  <a:pt x="4014127" y="0"/>
                </a:lnTo>
                <a:lnTo>
                  <a:pt x="4359595" y="0"/>
                </a:lnTo>
                <a:lnTo>
                  <a:pt x="4647960" y="0"/>
                </a:lnTo>
                <a:lnTo>
                  <a:pt x="4691093" y="0"/>
                </a:lnTo>
                <a:lnTo>
                  <a:pt x="5558544" y="0"/>
                </a:lnTo>
                <a:lnTo>
                  <a:pt x="5570664" y="0"/>
                </a:lnTo>
                <a:lnTo>
                  <a:pt x="5695183" y="0"/>
                </a:lnTo>
                <a:lnTo>
                  <a:pt x="7177357" y="0"/>
                </a:lnTo>
                <a:lnTo>
                  <a:pt x="9824163" y="0"/>
                </a:lnTo>
                <a:lnTo>
                  <a:pt x="9846125" y="16892"/>
                </a:lnTo>
                <a:cubicBezTo>
                  <a:pt x="10865743" y="850004"/>
                  <a:pt x="11435265" y="2357705"/>
                  <a:pt x="11435265" y="4079318"/>
                </a:cubicBezTo>
                <a:cubicBezTo>
                  <a:pt x="11435265" y="5217633"/>
                  <a:pt x="10916694" y="5903717"/>
                  <a:pt x="10261404" y="6542447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18" name="Freeform: Shape 12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 flipH="1" flipV="1">
            <a:off x="341199" y="0"/>
            <a:ext cx="1518348" cy="6858000"/>
          </a:xfrm>
          <a:custGeom>
            <a:avLst/>
            <a:gdLst>
              <a:gd name="connsiteX0" fmla="*/ 19178 w 1518348"/>
              <a:gd name="connsiteY0" fmla="*/ 6858000 h 6858000"/>
              <a:gd name="connsiteX1" fmla="*/ 0 w 1518348"/>
              <a:gd name="connsiteY1" fmla="*/ 6858000 h 6858000"/>
              <a:gd name="connsiteX2" fmla="*/ 241394 w 1518348"/>
              <a:gd name="connsiteY2" fmla="*/ 6638611 h 6858000"/>
              <a:gd name="connsiteX3" fmla="*/ 1493356 w 1518348"/>
              <a:gd name="connsiteY3" fmla="*/ 4142424 h 6858000"/>
              <a:gd name="connsiteX4" fmla="*/ 282053 w 1518348"/>
              <a:gd name="connsiteY4" fmla="*/ 26474 h 6858000"/>
              <a:gd name="connsiteX5" fmla="*/ 256233 w 1518348"/>
              <a:gd name="connsiteY5" fmla="*/ 0 h 6858000"/>
              <a:gd name="connsiteX6" fmla="*/ 273463 w 1518348"/>
              <a:gd name="connsiteY6" fmla="*/ 0 h 6858000"/>
              <a:gd name="connsiteX7" fmla="*/ 300199 w 1518348"/>
              <a:gd name="connsiteY7" fmla="*/ 27414 h 6858000"/>
              <a:gd name="connsiteX8" fmla="*/ 1511501 w 1518348"/>
              <a:gd name="connsiteY8" fmla="*/ 4143362 h 6858000"/>
              <a:gd name="connsiteX9" fmla="*/ 259539 w 1518348"/>
              <a:gd name="connsiteY9" fmla="*/ 663954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18348" h="6858000" fill="norm" stroke="1" extrusionOk="0">
                <a:moveTo>
                  <a:pt x="19178" y="6858000"/>
                </a:moveTo>
                <a:lnTo>
                  <a:pt x="0" y="6858000"/>
                </a:lnTo>
                <a:lnTo>
                  <a:pt x="241394" y="6638611"/>
                </a:lnTo>
                <a:cubicBezTo>
                  <a:pt x="909582" y="6009084"/>
                  <a:pt x="1445892" y="5323498"/>
                  <a:pt x="1493356" y="4142424"/>
                </a:cubicBezTo>
                <a:cubicBezTo>
                  <a:pt x="1560655" y="2467784"/>
                  <a:pt x="1130049" y="962858"/>
                  <a:pt x="282053" y="26474"/>
                </a:cubicBezTo>
                <a:lnTo>
                  <a:pt x="256233" y="0"/>
                </a:lnTo>
                <a:lnTo>
                  <a:pt x="273463" y="0"/>
                </a:lnTo>
                <a:lnTo>
                  <a:pt x="300199" y="27414"/>
                </a:lnTo>
                <a:cubicBezTo>
                  <a:pt x="1148195" y="963796"/>
                  <a:pt x="1578800" y="2468723"/>
                  <a:pt x="1511501" y="4143362"/>
                </a:cubicBezTo>
                <a:cubicBezTo>
                  <a:pt x="1464037" y="5324436"/>
                  <a:pt x="927728" y="6010023"/>
                  <a:pt x="259539" y="66395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 flipH="1" flipV="1">
            <a:off x="552928" y="0"/>
            <a:ext cx="1644534" cy="6858000"/>
          </a:xfrm>
          <a:custGeom>
            <a:avLst/>
            <a:gdLst>
              <a:gd name="connsiteX0" fmla="*/ 135252 w 1644534"/>
              <a:gd name="connsiteY0" fmla="*/ 6858000 h 6858000"/>
              <a:gd name="connsiteX1" fmla="*/ 101819 w 1644534"/>
              <a:gd name="connsiteY1" fmla="*/ 6858000 h 6858000"/>
              <a:gd name="connsiteX2" fmla="*/ 437240 w 1644534"/>
              <a:gd name="connsiteY2" fmla="*/ 6542447 h 6858000"/>
              <a:gd name="connsiteX3" fmla="*/ 1611101 w 1644534"/>
              <a:gd name="connsiteY3" fmla="*/ 4079318 h 6858000"/>
              <a:gd name="connsiteX4" fmla="*/ 21961 w 1644534"/>
              <a:gd name="connsiteY4" fmla="*/ 16892 h 6858000"/>
              <a:gd name="connsiteX5" fmla="*/ 0 w 1644534"/>
              <a:gd name="connsiteY5" fmla="*/ 0 h 6858000"/>
              <a:gd name="connsiteX6" fmla="*/ 33433 w 1644534"/>
              <a:gd name="connsiteY6" fmla="*/ 0 h 6858000"/>
              <a:gd name="connsiteX7" fmla="*/ 55394 w 1644534"/>
              <a:gd name="connsiteY7" fmla="*/ 16892 h 6858000"/>
              <a:gd name="connsiteX8" fmla="*/ 1644534 w 1644534"/>
              <a:gd name="connsiteY8" fmla="*/ 4079318 h 6858000"/>
              <a:gd name="connsiteX9" fmla="*/ 470673 w 1644534"/>
              <a:gd name="connsiteY9" fmla="*/ 65424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44534" h="6858000" fill="norm" stroke="1" extrusionOk="0">
                <a:moveTo>
                  <a:pt x="135252" y="6858000"/>
                </a:moveTo>
                <a:lnTo>
                  <a:pt x="101819" y="6858000"/>
                </a:lnTo>
                <a:lnTo>
                  <a:pt x="437240" y="6542447"/>
                </a:lnTo>
                <a:cubicBezTo>
                  <a:pt x="1092531" y="5903717"/>
                  <a:pt x="1611101" y="5217633"/>
                  <a:pt x="1611101" y="4079318"/>
                </a:cubicBezTo>
                <a:cubicBezTo>
                  <a:pt x="1611101" y="2357705"/>
                  <a:pt x="1041580" y="850004"/>
                  <a:pt x="21961" y="16892"/>
                </a:cubicBezTo>
                <a:lnTo>
                  <a:pt x="0" y="0"/>
                </a:lnTo>
                <a:lnTo>
                  <a:pt x="33433" y="0"/>
                </a:lnTo>
                <a:lnTo>
                  <a:pt x="55394" y="16892"/>
                </a:lnTo>
                <a:cubicBezTo>
                  <a:pt x="1075012" y="850004"/>
                  <a:pt x="1644534" y="2357705"/>
                  <a:pt x="1644534" y="4079318"/>
                </a:cubicBezTo>
                <a:cubicBezTo>
                  <a:pt x="1644534" y="5217633"/>
                  <a:pt x="1125963" y="5903717"/>
                  <a:pt x="470673" y="654244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 flipH="1" flipV="1">
            <a:off x="988858" y="0"/>
            <a:ext cx="1461546" cy="6858000"/>
          </a:xfrm>
          <a:custGeom>
            <a:avLst/>
            <a:gdLst>
              <a:gd name="connsiteX0" fmla="*/ 107940 w 1461546"/>
              <a:gd name="connsiteY0" fmla="*/ 6858000 h 6858000"/>
              <a:gd name="connsiteX1" fmla="*/ 91317 w 1461546"/>
              <a:gd name="connsiteY1" fmla="*/ 6858000 h 6858000"/>
              <a:gd name="connsiteX2" fmla="*/ 392141 w 1461546"/>
              <a:gd name="connsiteY2" fmla="*/ 6542447 h 6858000"/>
              <a:gd name="connsiteX3" fmla="*/ 1444924 w 1461546"/>
              <a:gd name="connsiteY3" fmla="*/ 4079318 h 6858000"/>
              <a:gd name="connsiteX4" fmla="*/ 19696 w 1461546"/>
              <a:gd name="connsiteY4" fmla="*/ 16892 h 6858000"/>
              <a:gd name="connsiteX5" fmla="*/ 0 w 1461546"/>
              <a:gd name="connsiteY5" fmla="*/ 0 h 6858000"/>
              <a:gd name="connsiteX6" fmla="*/ 16622 w 1461546"/>
              <a:gd name="connsiteY6" fmla="*/ 0 h 6858000"/>
              <a:gd name="connsiteX7" fmla="*/ 36319 w 1461546"/>
              <a:gd name="connsiteY7" fmla="*/ 16892 h 6858000"/>
              <a:gd name="connsiteX8" fmla="*/ 1461546 w 1461546"/>
              <a:gd name="connsiteY8" fmla="*/ 4079318 h 6858000"/>
              <a:gd name="connsiteX9" fmla="*/ 408763 w 1461546"/>
              <a:gd name="connsiteY9" fmla="*/ 65424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61546" h="6858000" fill="norm" stroke="1" extrusionOk="0">
                <a:moveTo>
                  <a:pt x="107940" y="6858000"/>
                </a:moveTo>
                <a:lnTo>
                  <a:pt x="91317" y="6858000"/>
                </a:lnTo>
                <a:lnTo>
                  <a:pt x="392141" y="6542447"/>
                </a:lnTo>
                <a:cubicBezTo>
                  <a:pt x="979841" y="5903717"/>
                  <a:pt x="1444924" y="5217633"/>
                  <a:pt x="1444924" y="4079318"/>
                </a:cubicBezTo>
                <a:cubicBezTo>
                  <a:pt x="1444924" y="2357705"/>
                  <a:pt x="934146" y="850004"/>
                  <a:pt x="19696" y="16892"/>
                </a:cubicBezTo>
                <a:lnTo>
                  <a:pt x="0" y="0"/>
                </a:lnTo>
                <a:lnTo>
                  <a:pt x="16622" y="0"/>
                </a:lnTo>
                <a:lnTo>
                  <a:pt x="36319" y="16892"/>
                </a:lnTo>
                <a:cubicBezTo>
                  <a:pt x="950768" y="850004"/>
                  <a:pt x="1461546" y="2357705"/>
                  <a:pt x="1461546" y="4079318"/>
                </a:cubicBezTo>
                <a:cubicBezTo>
                  <a:pt x="1461546" y="5217633"/>
                  <a:pt x="996464" y="5903717"/>
                  <a:pt x="408763" y="654244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377440" y="442220"/>
            <a:ext cx="8397987" cy="1345269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ru-RU"/>
              <a:t>Основные события 1905 г. </a:t>
            </a:r>
            <a:endParaRPr/>
          </a:p>
        </p:txBody>
      </p:sp>
      <p:graphicFrame>
        <p:nvGraphicFramePr>
          <p:cNvPr id="19" name="Объект 2"/>
          <p:cNvGraphicFramePr>
            <a:graphicFrameLocks xmlns:a="http://schemas.openxmlformats.org/drawingml/2006/main" noGrp="1"/>
          </p:cNvGraphicFramePr>
          <p:nvPr>
            <p:ph idx="1"/>
          </p:nvPr>
        </p:nvGraphicFramePr>
        <p:xfrm>
          <a:off x="2377439" y="2312988"/>
          <a:ext cx="8312784" cy="3411537"/>
          <a:chOff x="0" y="0"/>
          <a:chExt cx="8312784" cy="3411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defRPr/>
            </a:pPr>
            <a:r>
              <a:rPr lang="en-US" sz="44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Манифест 17 октября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648931" y="2438400"/>
            <a:ext cx="3505494" cy="3785419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285750" indent="-228600">
              <a:buFont typeface="Arial"/>
              <a:buChar char="•"/>
              <a:defRPr/>
            </a:pPr>
            <a:r>
              <a:rPr lang="en-US" sz="2000"/>
              <a:t>Были гарантированы демократические права и свободы</a:t>
            </a:r>
            <a:endParaRPr/>
          </a:p>
          <a:p>
            <a:pPr marL="285750" indent="-228600">
              <a:buFont typeface="Arial"/>
              <a:buChar char="•"/>
              <a:defRPr/>
            </a:pPr>
            <a:r>
              <a:rPr lang="en-US" sz="2000"/>
              <a:t>Заявлялось о создании Государственной Думы</a:t>
            </a:r>
            <a:endParaRPr/>
          </a:p>
          <a:p>
            <a:pPr marL="285750" indent="-228600">
              <a:buFont typeface="Arial"/>
              <a:buChar char="•"/>
              <a:defRPr/>
            </a:pPr>
            <a:r>
              <a:rPr lang="en-US" sz="2000"/>
              <a:t>Гарантировалось право голоса всем жителям России</a:t>
            </a:r>
            <a:endParaRPr/>
          </a:p>
        </p:txBody>
      </p:sp>
      <p:pic>
        <p:nvPicPr>
          <p:cNvPr id="5122" name="Picture 2" descr="Манифест 17 октября 1905 года — Википедия"/>
          <p:cNvPicPr>
            <a:picLocks noChangeAspect="1" noChangeArrowheads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6503085" y="807593"/>
            <a:ext cx="3824884" cy="5239567"/>
          </a:xfrm>
          <a:prstGeom prst="rect">
            <a:avLst/>
          </a:prstGeom>
          <a:noFill/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gradFill>
          <a:gsLst>
            <a:gs pos="43000">
              <a:schemeClr val="accent1">
                <a:lumMod val="60000"/>
                <a:lumOff val="40000"/>
              </a:schemeClr>
            </a:gs>
            <a:gs pos="100000">
              <a:srgbClr val="FFFFFF"/>
            </a:gs>
          </a:gsLst>
          <a:lin ang="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46881293" name="Title 1"/>
          <p:cNvSpPr>
            <a:spLocks noGrp="1"/>
          </p:cNvSpPr>
          <p:nvPr>
            <p:ph type="title"/>
          </p:nvPr>
        </p:nvSpPr>
        <p:spPr bwMode="auto"/>
        <p:txBody>
          <a:bodyPr vertOverflow="overflow" horzOverflow="overflow" vert="horz" wrap="square" lIns="109728" tIns="109728" rIns="109728" bIns="91440" numCol="1" spcCol="0" rtlCol="0" fromWordArt="0" anchor="b" anchorCtr="0" forceAA="0" upright="0" compatLnSpc="0">
            <a:normAutofit fontScale="95000" lnSpcReduction="1000"/>
          </a:bodyPr>
          <a:lstStyle/>
          <a:p>
            <a:pPr>
              <a:defRPr/>
            </a:pPr>
            <a:r>
              <a:rPr b="1">
                <a:latin typeface="Arial"/>
                <a:cs typeface="Arial"/>
              </a:rPr>
              <a:t>ПОЛОЖЕНИЕ РОССИИ</a:t>
            </a:r>
            <a:endParaRPr b="0">
              <a:latin typeface="Arial"/>
              <a:cs typeface="Arial"/>
            </a:endParaRPr>
          </a:p>
        </p:txBody>
      </p:sp>
      <p:sp>
        <p:nvSpPr>
          <p:cNvPr id="680420277" name="Content Placeholder 2"/>
          <p:cNvSpPr>
            <a:spLocks noGrp="1"/>
          </p:cNvSpPr>
          <p:nvPr>
            <p:ph sz="half" idx="1"/>
          </p:nvPr>
        </p:nvSpPr>
        <p:spPr bwMode="auto">
          <a:xfrm flipH="0" flipV="0">
            <a:off x="250630" y="2274902"/>
            <a:ext cx="6602766" cy="38210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Overflow="overflow" horzOverflow="overflow" vert="horz" wrap="square" lIns="109728" tIns="109728" rIns="109728" bIns="91440" numCol="1" spcCol="0" rtlCol="0" fromWordArt="0" anchor="t" anchorCtr="0" forceAA="0" upright="0" compatLnSpc="0">
            <a:normAutofit/>
          </a:bodyPr>
          <a:lstStyle/>
          <a:p>
            <a:pPr>
              <a:defRPr/>
            </a:pPr>
            <a:r>
              <a:rPr sz="2400" b="1">
                <a:solidFill>
                  <a:srgbClr val="0F1115"/>
                </a:solidFill>
                <a:latin typeface="Arial"/>
                <a:ea typeface="Arial"/>
                <a:cs typeface="Arial"/>
              </a:rPr>
              <a:t>1801–1825</a:t>
            </a:r>
            <a:r>
              <a:rPr sz="2400">
                <a:solidFill>
                  <a:srgbClr val="0F1115"/>
                </a:solidFill>
                <a:latin typeface="Arial"/>
                <a:ea typeface="Arial"/>
                <a:cs typeface="Arial"/>
              </a:rPr>
              <a:t> – правление Александра I</a:t>
            </a:r>
            <a:endParaRPr sz="2400">
              <a:latin typeface="Arial"/>
              <a:cs typeface="Arial"/>
            </a:endParaRPr>
          </a:p>
          <a:p>
            <a:pPr>
              <a:defRPr/>
            </a:pPr>
            <a:r>
              <a:rPr sz="2400" b="1">
                <a:solidFill>
                  <a:srgbClr val="0F1115"/>
                </a:solidFill>
                <a:latin typeface="Arial"/>
                <a:ea typeface="Arial"/>
                <a:cs typeface="Arial"/>
              </a:rPr>
              <a:t>1825–1855</a:t>
            </a:r>
            <a:r>
              <a:rPr sz="2400">
                <a:solidFill>
                  <a:srgbClr val="0F1115"/>
                </a:solidFill>
                <a:latin typeface="Arial"/>
                <a:ea typeface="Arial"/>
                <a:cs typeface="Arial"/>
              </a:rPr>
              <a:t> – правление Николая I</a:t>
            </a:r>
            <a:endParaRPr sz="2400">
              <a:latin typeface="Arial"/>
              <a:cs typeface="Arial"/>
            </a:endParaRPr>
          </a:p>
          <a:p>
            <a:pPr>
              <a:defRPr/>
            </a:pPr>
            <a:r>
              <a:rPr sz="2400" b="1">
                <a:solidFill>
                  <a:srgbClr val="0F1115"/>
                </a:solidFill>
                <a:latin typeface="Arial"/>
                <a:ea typeface="Arial"/>
                <a:cs typeface="Arial"/>
              </a:rPr>
              <a:t>1855–1881</a:t>
            </a:r>
            <a:r>
              <a:rPr sz="2400">
                <a:solidFill>
                  <a:srgbClr val="0F1115"/>
                </a:solidFill>
                <a:latin typeface="Arial"/>
                <a:ea typeface="Arial"/>
                <a:cs typeface="Arial"/>
              </a:rPr>
              <a:t> – правление Александра II</a:t>
            </a:r>
            <a:endParaRPr sz="2400">
              <a:latin typeface="Arial"/>
              <a:cs typeface="Arial"/>
            </a:endParaRPr>
          </a:p>
          <a:p>
            <a:pPr>
              <a:defRPr/>
            </a:pPr>
            <a:r>
              <a:rPr sz="2400" b="1">
                <a:solidFill>
                  <a:srgbClr val="0F1115"/>
                </a:solidFill>
                <a:latin typeface="Arial"/>
                <a:ea typeface="Arial"/>
                <a:cs typeface="Arial"/>
              </a:rPr>
              <a:t>1881–1894</a:t>
            </a:r>
            <a:r>
              <a:rPr sz="2400">
                <a:solidFill>
                  <a:srgbClr val="0F1115"/>
                </a:solidFill>
                <a:latin typeface="Arial"/>
                <a:ea typeface="Arial"/>
                <a:cs typeface="Arial"/>
              </a:rPr>
              <a:t> – правление Александра III</a:t>
            </a:r>
            <a:endParaRPr sz="2400">
              <a:latin typeface="Arial"/>
              <a:cs typeface="Arial"/>
            </a:endParaRPr>
          </a:p>
          <a:p>
            <a:pPr>
              <a:defRPr/>
            </a:pPr>
            <a:r>
              <a:rPr sz="2400" b="1">
                <a:solidFill>
                  <a:srgbClr val="0F1115"/>
                </a:solidFill>
                <a:latin typeface="Arial"/>
                <a:ea typeface="Arial"/>
                <a:cs typeface="Arial"/>
              </a:rPr>
              <a:t>1894–1917</a:t>
            </a:r>
            <a:r>
              <a:rPr sz="2400">
                <a:solidFill>
                  <a:srgbClr val="0F1115"/>
                </a:solidFill>
                <a:latin typeface="Arial"/>
                <a:ea typeface="Arial"/>
                <a:cs typeface="Arial"/>
              </a:rPr>
              <a:t> – правление Николая II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59162951" name="Content Placeholder 3"/>
          <p:cNvSpPr>
            <a:spLocks noGrp="1"/>
          </p:cNvSpPr>
          <p:nvPr>
            <p:ph sz="half" idx="2"/>
          </p:nvPr>
        </p:nvSpPr>
        <p:spPr bwMode="auto">
          <a:xfrm flipH="0" flipV="0">
            <a:off x="7399004" y="2274902"/>
            <a:ext cx="3985703" cy="3821096"/>
          </a:xfrm>
        </p:spPr>
        <p:txBody>
          <a:bodyPr vertOverflow="overflow" horzOverflow="overflow" vert="horz" wrap="square" lIns="109728" tIns="109728" rIns="109728" bIns="91440" numCol="1" spcCol="0" rtlCol="0" fromWordArt="0" anchor="t" anchorCtr="0" forceAA="0" upright="0" compatLnSpc="0">
            <a:normAutofit fontScale="90000" lnSpcReduction="2000"/>
          </a:bodyPr>
          <a:lstStyle/>
          <a:p>
            <a:pPr>
              <a:defRPr/>
            </a:pPr>
            <a:r>
              <a:rPr sz="2600" b="0">
                <a:solidFill>
                  <a:srgbClr val="0F1115"/>
                </a:solidFill>
                <a:latin typeface="Arial"/>
                <a:ea typeface="Arial"/>
                <a:cs typeface="Arial"/>
              </a:rPr>
              <a:t>Многонациональная, аграрная, сословная, кризис устаревшей военно-бюрократической системы управления. Отсталость.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98208" y="1351288"/>
            <a:ext cx="4016476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defRPr/>
            </a:pPr>
            <a:r>
              <a:rPr lang="en-US" sz="3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 </a:t>
            </a:r>
            <a:r>
              <a:rPr lang="en-US" sz="3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Государственная</a:t>
            </a:r>
            <a:r>
              <a:rPr lang="en-US" sz="3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Дума</a:t>
            </a:r>
            <a:r>
              <a:rPr lang="en-US" sz="3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- 27 </a:t>
            </a:r>
            <a:r>
              <a:rPr lang="en-US" sz="3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апреля</a:t>
            </a:r>
            <a:r>
              <a:rPr lang="en-US" sz="3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(10 </a:t>
            </a:r>
            <a:r>
              <a:rPr lang="en-US" sz="3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мая</a:t>
            </a:r>
            <a:r>
              <a:rPr lang="en-US" sz="3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 — 9 (22) </a:t>
            </a:r>
            <a:r>
              <a:rPr lang="en-US" sz="3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июля</a:t>
            </a:r>
            <a:r>
              <a:rPr lang="en-US" sz="3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1906 года</a:t>
            </a:r>
            <a:endParaRPr/>
          </a:p>
        </p:txBody>
      </p:sp>
      <p:pic>
        <p:nvPicPr>
          <p:cNvPr id="4" name="Объект 4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4916251" y="1679983"/>
            <a:ext cx="6631341" cy="34980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37535" y="811896"/>
            <a:ext cx="4203289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defRPr/>
            </a:pPr>
            <a:r>
              <a:rPr lang="en-US" sz="3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II </a:t>
            </a:r>
            <a:r>
              <a:rPr lang="en-US" sz="3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Государственная</a:t>
            </a:r>
            <a:r>
              <a:rPr lang="en-US" sz="3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Дума</a:t>
            </a:r>
            <a:r>
              <a:rPr lang="en-US" sz="3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(20 </a:t>
            </a:r>
            <a:r>
              <a:rPr lang="en-US" sz="3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февраля</a:t>
            </a:r>
            <a:r>
              <a:rPr lang="en-US" sz="3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— 3 </a:t>
            </a:r>
            <a:r>
              <a:rPr lang="en-US" sz="3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июня</a:t>
            </a:r>
            <a:r>
              <a:rPr lang="en-US" sz="3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1907 года)</a:t>
            </a:r>
            <a:endParaRPr/>
          </a:p>
        </p:txBody>
      </p:sp>
      <p:pic>
        <p:nvPicPr>
          <p:cNvPr id="4" name="Объект 4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4916251" y="1348417"/>
            <a:ext cx="6631341" cy="41611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1" y="723406"/>
            <a:ext cx="445892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defRPr/>
            </a:pPr>
            <a:r>
              <a:rPr lang="en-US" sz="3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 </a:t>
            </a:r>
            <a:r>
              <a:rPr lang="en-US" sz="3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июня</a:t>
            </a:r>
            <a:r>
              <a:rPr lang="en-US" sz="3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1907 г. – </a:t>
            </a:r>
            <a:r>
              <a:rPr lang="en-US" sz="3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роспуск</a:t>
            </a:r>
            <a:r>
              <a:rPr lang="en-US" sz="3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II </a:t>
            </a:r>
            <a:r>
              <a:rPr lang="en-US" sz="3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Государственной</a:t>
            </a:r>
            <a:r>
              <a:rPr lang="en-US" sz="3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Думы</a:t>
            </a:r>
            <a:endParaRPr lang="en-US" sz="30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 descr="Высочайший манифест от 3 июня 1907 г."/>
          <p:cNvPicPr>
            <a:picLocks noChangeAspect="1" noChangeArrowheads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6316869" y="643469"/>
            <a:ext cx="3830105" cy="557106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algn="ctr">
              <a:defRPr/>
            </a:pPr>
            <a:r>
              <a:rPr lang="ru-RU"/>
              <a:t>Домашнее задание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154110"/>
            <a:ext cx="10515600" cy="1325563"/>
          </a:xfrm>
        </p:spPr>
        <p:txBody>
          <a:bodyPr/>
          <a:lstStyle/>
          <a:p>
            <a:pPr algn="ctr">
              <a:defRPr/>
            </a:pPr>
            <a:r>
              <a:rPr lang="ru-RU"/>
              <a:t>Тест,</a:t>
            </a:r>
            <a:r>
              <a:rPr lang="en-US"/>
              <a:t> </a:t>
            </a:r>
            <a:r>
              <a:rPr lang="ru-RU"/>
              <a:t>д</a:t>
            </a:r>
            <a:r>
              <a:rPr lang="en-US"/>
              <a:t>/</a:t>
            </a:r>
            <a:r>
              <a:rPr lang="ru-RU"/>
              <a:t>з,</a:t>
            </a:r>
            <a:r>
              <a:rPr lang="en-US"/>
              <a:t> </a:t>
            </a:r>
            <a:r>
              <a:rPr lang="ru-RU"/>
              <a:t>отметки, онлайн-урок</a:t>
            </a:r>
            <a:endParaRPr/>
          </a:p>
        </p:txBody>
      </p:sp>
      <p:pic>
        <p:nvPicPr>
          <p:cNvPr id="1026" name="Picture 2"/>
          <p:cNvPicPr>
            <a:picLocks noChangeAspect="1" noChangeArrowheads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3816716" y="2299435"/>
            <a:ext cx="4558565" cy="455856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Freeform: Shape 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 fill="norm" stroke="1" extrusionOk="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10" name="Freeform: Shape 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 fill="norm" stroke="1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12" name="Freeform: Shape 11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155401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 fill="norm" stroke="1" extrusionOk="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 fill="norm" stroke="1" extrusionOk="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 fill="norm" stroke="1" extrusionOk="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18" name="Freeform: Shape 1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 fill="norm" stroke="1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20" name="Freeform: Shape 1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155401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 fill="norm" stroke="1" extrusionOk="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22" name="Freeform: Shape 21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 fill="norm" stroke="1" extrusionOk="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 useBgFill="1">
        <p:nvSpPr>
          <p:cNvPr id="24" name="Rectangle 23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grpSp>
        <p:nvGrpSpPr>
          <p:cNvPr id="26" name="Group 25"/>
          <p:cNvGrpSpPr>
            <a:grpSpLocks noChangeAspect="1" noGrp="1" noMove="1" noResize="1" noRot="1" noUngrp="1"/>
          </p:cNvGrpSpPr>
          <p:nvPr/>
        </p:nvGrpSpPr>
        <p:grpSpPr bwMode="auto">
          <a:xfrm>
            <a:off x="547626" y="0"/>
            <a:ext cx="10678290" cy="6858000"/>
            <a:chOff x="547626" y="0"/>
            <a:chExt cx="10678290" cy="6858000"/>
          </a:xfrm>
        </p:grpSpPr>
        <p:sp>
          <p:nvSpPr>
            <p:cNvPr id="34" name="Freeform: Shape 26"/>
            <p:cNvSpPr/>
            <p:nvPr/>
          </p:nvSpPr>
          <p:spPr bwMode="auto">
            <a:xfrm flipH="1">
              <a:off x="966082" y="0"/>
              <a:ext cx="9841377" cy="6858000"/>
            </a:xfrm>
            <a:custGeom>
              <a:avLst/>
              <a:gdLst>
                <a:gd name="connsiteX0" fmla="*/ 8218354 w 9841377"/>
                <a:gd name="connsiteY0" fmla="*/ 0 h 6858000"/>
                <a:gd name="connsiteX1" fmla="*/ 5551962 w 9841377"/>
                <a:gd name="connsiteY1" fmla="*/ 0 h 6858000"/>
                <a:gd name="connsiteX2" fmla="*/ 5482342 w 9841377"/>
                <a:gd name="connsiteY2" fmla="*/ 0 h 6858000"/>
                <a:gd name="connsiteX3" fmla="*/ 4359035 w 9841377"/>
                <a:gd name="connsiteY3" fmla="*/ 0 h 6858000"/>
                <a:gd name="connsiteX4" fmla="*/ 4289415 w 9841377"/>
                <a:gd name="connsiteY4" fmla="*/ 0 h 6858000"/>
                <a:gd name="connsiteX5" fmla="*/ 1623023 w 9841377"/>
                <a:gd name="connsiteY5" fmla="*/ 0 h 6858000"/>
                <a:gd name="connsiteX6" fmla="*/ 1600899 w 9841377"/>
                <a:gd name="connsiteY6" fmla="*/ 14997 h 6858000"/>
                <a:gd name="connsiteX7" fmla="*/ 0 w 9841377"/>
                <a:gd name="connsiteY7" fmla="*/ 3621656 h 6858000"/>
                <a:gd name="connsiteX8" fmla="*/ 1874350 w 9841377"/>
                <a:gd name="connsiteY8" fmla="*/ 6374814 h 6858000"/>
                <a:gd name="connsiteX9" fmla="*/ 2390998 w 9841377"/>
                <a:gd name="connsiteY9" fmla="*/ 6780599 h 6858000"/>
                <a:gd name="connsiteX10" fmla="*/ 2502754 w 9841377"/>
                <a:gd name="connsiteY10" fmla="*/ 6858000 h 6858000"/>
                <a:gd name="connsiteX11" fmla="*/ 4289415 w 9841377"/>
                <a:gd name="connsiteY11" fmla="*/ 6858000 h 6858000"/>
                <a:gd name="connsiteX12" fmla="*/ 4359035 w 9841377"/>
                <a:gd name="connsiteY12" fmla="*/ 6858000 h 6858000"/>
                <a:gd name="connsiteX13" fmla="*/ 5482342 w 9841377"/>
                <a:gd name="connsiteY13" fmla="*/ 6858000 h 6858000"/>
                <a:gd name="connsiteX14" fmla="*/ 5551962 w 9841377"/>
                <a:gd name="connsiteY14" fmla="*/ 6858000 h 6858000"/>
                <a:gd name="connsiteX15" fmla="*/ 7338623 w 9841377"/>
                <a:gd name="connsiteY15" fmla="*/ 6858000 h 6858000"/>
                <a:gd name="connsiteX16" fmla="*/ 7450379 w 9841377"/>
                <a:gd name="connsiteY16" fmla="*/ 6780599 h 6858000"/>
                <a:gd name="connsiteX17" fmla="*/ 7967027 w 9841377"/>
                <a:gd name="connsiteY17" fmla="*/ 6374814 h 6858000"/>
                <a:gd name="connsiteX18" fmla="*/ 9841377 w 9841377"/>
                <a:gd name="connsiteY18" fmla="*/ 3621656 h 6858000"/>
                <a:gd name="connsiteX19" fmla="*/ 8240478 w 9841377"/>
                <a:gd name="connsiteY19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841377" h="6858000" fill="norm" stroke="1" extrusionOk="0">
                  <a:moveTo>
                    <a:pt x="8218354" y="0"/>
                  </a:moveTo>
                  <a:lnTo>
                    <a:pt x="5551962" y="0"/>
                  </a:lnTo>
                  <a:lnTo>
                    <a:pt x="5482342" y="0"/>
                  </a:lnTo>
                  <a:lnTo>
                    <a:pt x="4359035" y="0"/>
                  </a:lnTo>
                  <a:lnTo>
                    <a:pt x="4289415" y="0"/>
                  </a:lnTo>
                  <a:lnTo>
                    <a:pt x="1623023" y="0"/>
                  </a:lnTo>
                  <a:lnTo>
                    <a:pt x="1600899" y="14997"/>
                  </a:lnTo>
                  <a:cubicBezTo>
                    <a:pt x="573736" y="754641"/>
                    <a:pt x="0" y="2093192"/>
                    <a:pt x="0" y="3621656"/>
                  </a:cubicBezTo>
                  <a:cubicBezTo>
                    <a:pt x="0" y="4969131"/>
                    <a:pt x="928725" y="5602839"/>
                    <a:pt x="1874350" y="6374814"/>
                  </a:cubicBezTo>
                  <a:cubicBezTo>
                    <a:pt x="2046553" y="6515397"/>
                    <a:pt x="2217180" y="6653108"/>
                    <a:pt x="2390998" y="6780599"/>
                  </a:cubicBezTo>
                  <a:lnTo>
                    <a:pt x="2502754" y="6858000"/>
                  </a:lnTo>
                  <a:lnTo>
                    <a:pt x="4289415" y="6858000"/>
                  </a:lnTo>
                  <a:lnTo>
                    <a:pt x="4359035" y="6858000"/>
                  </a:lnTo>
                  <a:lnTo>
                    <a:pt x="5482342" y="6858000"/>
                  </a:lnTo>
                  <a:lnTo>
                    <a:pt x="5551962" y="6858000"/>
                  </a:lnTo>
                  <a:lnTo>
                    <a:pt x="7338623" y="6858000"/>
                  </a:lnTo>
                  <a:lnTo>
                    <a:pt x="7450379" y="6780599"/>
                  </a:lnTo>
                  <a:cubicBezTo>
                    <a:pt x="7624197" y="6653108"/>
                    <a:pt x="7794824" y="6515397"/>
                    <a:pt x="7967027" y="6374814"/>
                  </a:cubicBezTo>
                  <a:cubicBezTo>
                    <a:pt x="8912652" y="5602839"/>
                    <a:pt x="9841377" y="4969131"/>
                    <a:pt x="9841377" y="3621656"/>
                  </a:cubicBezTo>
                  <a:cubicBezTo>
                    <a:pt x="9841377" y="2093192"/>
                    <a:pt x="9267641" y="754641"/>
                    <a:pt x="8240478" y="14997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" name="Freeform: Shape 27"/>
            <p:cNvSpPr/>
            <p:nvPr/>
          </p:nvSpPr>
          <p:spPr bwMode="auto">
            <a:xfrm flipH="1">
              <a:off x="547626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 fill="norm" stroke="1" extrusionOk="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Meiryo"/>
                <a:ea typeface="+mn-ea"/>
                <a:cs typeface="+mn-cs"/>
              </a:endParaRPr>
            </a:p>
          </p:txBody>
        </p:sp>
        <p:sp>
          <p:nvSpPr>
            <p:cNvPr id="35" name="Freeform: Shape 28"/>
            <p:cNvSpPr/>
            <p:nvPr/>
          </p:nvSpPr>
          <p:spPr bwMode="auto">
            <a:xfrm flipH="1">
              <a:off x="760922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 fill="norm" stroke="1" extrusionOk="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Meiryo"/>
                <a:ea typeface="+mn-ea"/>
                <a:cs typeface="+mn-cs"/>
              </a:endParaRPr>
            </a:p>
          </p:txBody>
        </p:sp>
        <p:sp>
          <p:nvSpPr>
            <p:cNvPr id="30" name="Freeform: Shape 29"/>
            <p:cNvSpPr/>
            <p:nvPr/>
          </p:nvSpPr>
          <p:spPr bwMode="auto">
            <a:xfrm flipH="1">
              <a:off x="1267246" y="0"/>
              <a:ext cx="2261351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 fill="norm" stroke="1" extrusionOk="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Meiryo"/>
                <a:ea typeface="+mn-ea"/>
                <a:cs typeface="+mn-cs"/>
              </a:endParaRPr>
            </a:p>
          </p:txBody>
        </p:sp>
        <p:sp>
          <p:nvSpPr>
            <p:cNvPr id="36" name="Freeform: Shape 30"/>
            <p:cNvSpPr/>
            <p:nvPr/>
          </p:nvSpPr>
          <p:spPr bwMode="auto">
            <a:xfrm>
              <a:off x="8696194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 fill="norm" stroke="1" extrusionOk="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Meiryo"/>
                <a:ea typeface="+mn-ea"/>
                <a:cs typeface="+mn-cs"/>
              </a:endParaRPr>
            </a:p>
          </p:txBody>
        </p:sp>
        <p:sp>
          <p:nvSpPr>
            <p:cNvPr id="32" name="Freeform: Shape 31"/>
            <p:cNvSpPr/>
            <p:nvPr/>
          </p:nvSpPr>
          <p:spPr bwMode="auto">
            <a:xfrm>
              <a:off x="8476187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 fill="norm" stroke="1" extrusionOk="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Meiryo"/>
                <a:ea typeface="+mn-ea"/>
                <a:cs typeface="+mn-cs"/>
              </a:endParaRPr>
            </a:p>
          </p:txBody>
        </p:sp>
        <p:sp>
          <p:nvSpPr>
            <p:cNvPr id="33" name="Freeform: Shape 32"/>
            <p:cNvSpPr/>
            <p:nvPr/>
          </p:nvSpPr>
          <p:spPr bwMode="auto">
            <a:xfrm>
              <a:off x="8244946" y="0"/>
              <a:ext cx="2261351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 fill="norm" stroke="1" extrusionOk="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190750" y="1346268"/>
            <a:ext cx="7810500" cy="3125338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ctr">
              <a:defRPr/>
            </a:pPr>
            <a:r>
              <a:rPr lang="en-US" sz="56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cs typeface="Times New Roman"/>
              </a:rPr>
              <a:t>1. Россия в первой половине XIX в.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2619375" y="4471607"/>
            <a:ext cx="6953250" cy="862394"/>
          </a:xfrm>
        </p:spPr>
        <p:txBody>
          <a:bodyPr vert="horz" lIns="109728" tIns="109728" rIns="109728" bIns="91440" rtlCol="0" anchor="t">
            <a:normAutofit/>
          </a:bodyPr>
          <a:lstStyle/>
          <a:p>
            <a:pPr algn="ctr">
              <a:spcBef>
                <a:spcPts val="930"/>
              </a:spcBef>
              <a:defRPr/>
            </a:pPr>
            <a:endParaRPr 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1041" name="Straight Connector 1030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42" name="Rectangle 1032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pic>
        <p:nvPicPr>
          <p:cNvPr id="1026" name="Picture 2" descr="Портрет Александра І работы Дж. Доу"/>
          <p:cNvPicPr>
            <a:picLocks noChangeAspect="1" noChangeArrowheads="1" noGrp="1"/>
          </p:cNvPicPr>
          <p:nvPr>
            <p:ph idx="1"/>
          </p:nvPr>
        </p:nvPicPr>
        <p:blipFill>
          <a:blip r:embed="rId2"/>
          <a:srcRect l="0" t="7455" r="1" b="48076"/>
          <a:stretch/>
        </p:blipFill>
        <p:spPr bwMode="auto">
          <a:xfrm>
            <a:off x="20" y="10"/>
            <a:ext cx="9947062" cy="6857990"/>
          </a:xfrm>
          <a:prstGeom prst="rect">
            <a:avLst/>
          </a:prstGeom>
          <a:noFill/>
        </p:spPr>
      </p:pic>
      <p:sp>
        <p:nvSpPr>
          <p:cNvPr id="1043" name="Freeform: Shape 1034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 fill="norm" stroke="1" extrusionOk="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1044" name="Freeform: Shape 1036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7211834" y="0"/>
            <a:ext cx="4980168" cy="6858000"/>
          </a:xfrm>
          <a:custGeom>
            <a:avLst/>
            <a:gdLst>
              <a:gd name="connsiteX0" fmla="*/ 1623023 w 4901771"/>
              <a:gd name="connsiteY0" fmla="*/ 0 h 6858000"/>
              <a:gd name="connsiteX1" fmla="*/ 2716256 w 4901771"/>
              <a:gd name="connsiteY1" fmla="*/ 0 h 6858000"/>
              <a:gd name="connsiteX2" fmla="*/ 3496422 w 4901771"/>
              <a:gd name="connsiteY2" fmla="*/ 0 h 6858000"/>
              <a:gd name="connsiteX3" fmla="*/ 4544484 w 4901771"/>
              <a:gd name="connsiteY3" fmla="*/ 0 h 6858000"/>
              <a:gd name="connsiteX4" fmla="*/ 4710787 w 4901771"/>
              <a:gd name="connsiteY4" fmla="*/ 0 h 6858000"/>
              <a:gd name="connsiteX5" fmla="*/ 4901771 w 4901771"/>
              <a:gd name="connsiteY5" fmla="*/ 0 h 6858000"/>
              <a:gd name="connsiteX6" fmla="*/ 4901771 w 4901771"/>
              <a:gd name="connsiteY6" fmla="*/ 6858000 h 6858000"/>
              <a:gd name="connsiteX7" fmla="*/ 4710787 w 4901771"/>
              <a:gd name="connsiteY7" fmla="*/ 6858000 h 6858000"/>
              <a:gd name="connsiteX8" fmla="*/ 4544484 w 4901771"/>
              <a:gd name="connsiteY8" fmla="*/ 6858000 h 6858000"/>
              <a:gd name="connsiteX9" fmla="*/ 3496422 w 4901771"/>
              <a:gd name="connsiteY9" fmla="*/ 6858000 h 6858000"/>
              <a:gd name="connsiteX10" fmla="*/ 2716256 w 4901771"/>
              <a:gd name="connsiteY10" fmla="*/ 6858000 h 6858000"/>
              <a:gd name="connsiteX11" fmla="*/ 2502754 w 4901771"/>
              <a:gd name="connsiteY11" fmla="*/ 6858000 h 6858000"/>
              <a:gd name="connsiteX12" fmla="*/ 2390998 w 4901771"/>
              <a:gd name="connsiteY12" fmla="*/ 6780599 h 6858000"/>
              <a:gd name="connsiteX13" fmla="*/ 1874350 w 4901771"/>
              <a:gd name="connsiteY13" fmla="*/ 6374814 h 6858000"/>
              <a:gd name="connsiteX14" fmla="*/ 0 w 4901771"/>
              <a:gd name="connsiteY14" fmla="*/ 3621656 h 6858000"/>
              <a:gd name="connsiteX15" fmla="*/ 1600899 w 4901771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901771" h="6858000" fill="norm" stroke="1" extrusionOk="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1045" name="Freeform: Shape 103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 fill="norm" stroke="1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8046720" y="906261"/>
            <a:ext cx="3689406" cy="14548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3200" b="1">
                <a:latin typeface="Times New Roman"/>
                <a:cs typeface="Times New Roman"/>
              </a:rPr>
              <a:t>Александр I</a:t>
            </a:r>
            <a:endParaRPr b="1">
              <a:latin typeface="Times New Roman"/>
              <a:cs typeface="Times New Roman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 flipH="0" flipV="0">
            <a:off x="7413653" y="2857499"/>
            <a:ext cx="4506057" cy="3712307"/>
          </a:xfrm>
        </p:spPr>
        <p:txBody>
          <a:bodyPr vertOverflow="overflow" horzOverflow="overflow" vert="horz" wrap="square" lIns="109728" tIns="109728" rIns="109728" bIns="91440" numCol="1" spcCol="0" rtlCol="0" fromWordArt="0" anchor="t" anchorCtr="0" forceAA="0" upright="0" compatLnSpc="0">
            <a:normAutofit fontScale="90000" lnSpcReduction="2000"/>
          </a:bodyPr>
          <a:lstStyle/>
          <a:p>
            <a:pPr>
              <a:lnSpc>
                <a:spcPct val="130000"/>
              </a:lnSpc>
              <a:spcBef>
                <a:spcPts val="930"/>
              </a:spcBef>
              <a:defRPr/>
            </a:pPr>
            <a:r>
              <a:rPr lang="en-US" sz="2200" b="1">
                <a:solidFill>
                  <a:schemeClr val="tx1"/>
                </a:solidFill>
                <a:latin typeface="Arial Black"/>
                <a:cs typeface="Arial Black"/>
              </a:rPr>
              <a:t>Император и Самодержец Всероссийский с 1801 по 1825, великий князь Финляндский (с 1809 года), царь Польский (с 1815 года), проведший в России умеренно-либеральные реформы. Внук Екатерины II.</a:t>
            </a:r>
            <a:endParaRPr sz="2200" b="1">
              <a:solidFill>
                <a:schemeClr val="tx1"/>
              </a:solidFill>
            </a:endParaRPr>
          </a:p>
        </p:txBody>
      </p:sp>
      <p:sp>
        <p:nvSpPr>
          <p:cNvPr id="348323979" name=""/>
          <p:cNvSpPr txBox="1"/>
          <p:nvPr/>
        </p:nvSpPr>
        <p:spPr bwMode="auto">
          <a:xfrm flipH="0" flipV="0">
            <a:off x="426334" y="342159"/>
            <a:ext cx="3690501" cy="3657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b="1">
                <a:solidFill>
                  <a:schemeClr val="bg1"/>
                </a:solidFill>
                <a:latin typeface="Arial"/>
                <a:cs typeface="Arial"/>
              </a:rPr>
              <a:t>БЛАГОСЛОВЕННЫЙ</a:t>
            </a:r>
            <a:endParaRPr b="1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22" name="Rectangle 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1473" y="-9274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+mn-ea"/>
              <a:cs typeface="+mn-cs"/>
            </a:endParaRPr>
          </a:p>
        </p:txBody>
      </p:sp>
      <p:grpSp>
        <p:nvGrpSpPr>
          <p:cNvPr id="23" name="Group 9"/>
          <p:cNvGrpSpPr>
            <a:grpSpLocks noChangeAspect="1" noGrp="1" noMove="1" noResize="1" noRot="1" noUngrp="1"/>
          </p:cNvGrpSpPr>
          <p:nvPr/>
        </p:nvGrpSpPr>
        <p:grpSpPr bwMode="auto">
          <a:xfrm>
            <a:off x="648839" y="970769"/>
            <a:ext cx="4936895" cy="4669465"/>
            <a:chOff x="648839" y="970769"/>
            <a:chExt cx="4936895" cy="4669465"/>
          </a:xfrm>
        </p:grpSpPr>
        <p:sp>
          <p:nvSpPr>
            <p:cNvPr id="24" name="Freeform: Shape 10"/>
            <p:cNvSpPr/>
            <p:nvPr/>
          </p:nvSpPr>
          <p:spPr bwMode="auto">
            <a:xfrm flipH="1">
              <a:off x="743803" y="1124162"/>
              <a:ext cx="4691485" cy="4342182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 fill="norm" stroke="1" extrusionOk="0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Freeform: Shape 11"/>
            <p:cNvSpPr/>
            <p:nvPr/>
          </p:nvSpPr>
          <p:spPr bwMode="auto">
            <a:xfrm flipH="1">
              <a:off x="864592" y="1290468"/>
              <a:ext cx="4389795" cy="4074679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 fill="norm" stroke="1" extrusionOk="0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Freeform: Shape 12"/>
            <p:cNvSpPr/>
            <p:nvPr/>
          </p:nvSpPr>
          <p:spPr bwMode="auto">
            <a:xfrm rot="21300000" flipH="1">
              <a:off x="648839" y="970769"/>
              <a:ext cx="4936895" cy="4669465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 fill="norm" stroke="1" extrusionOk="0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907208" y="1831019"/>
            <a:ext cx="4082356" cy="2936240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ru-RU" b="1">
                <a:latin typeface="Times New Roman"/>
                <a:cs typeface="Times New Roman"/>
              </a:rPr>
              <a:t>Реформы Александра </a:t>
            </a:r>
            <a:r>
              <a:rPr lang="en-US" b="1">
                <a:latin typeface="Times New Roman"/>
                <a:cs typeface="Times New Roman"/>
              </a:rPr>
              <a:t>I</a:t>
            </a:r>
            <a:endParaRPr b="1">
              <a:latin typeface="Times New Roman"/>
              <a:cs typeface="Times New Roman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4495096" y="549519"/>
            <a:ext cx="7302499" cy="5922595"/>
          </a:xfrm>
        </p:spPr>
        <p:txBody>
          <a:bodyPr vertOverflow="overflow" horzOverflow="overflow" vert="horz" wrap="square" lIns="109728" tIns="109728" rIns="109728" bIns="91440" numCol="1" spcCol="0" rtlCol="0" fromWordArt="0" anchor="ctr" anchorCtr="0" forceAA="0" upright="0" compatLnSpc="0">
            <a:normAutofit fontScale="95000" lnSpcReduction="1000"/>
          </a:bodyPr>
          <a:lstStyle/>
          <a:p>
            <a:pPr>
              <a:lnSpc>
                <a:spcPct val="130000"/>
              </a:lnSpc>
              <a:defRPr/>
            </a:pPr>
            <a:r>
              <a:rPr lang="ru-RU" sz="2200" b="1">
                <a:solidFill>
                  <a:schemeClr val="tx1"/>
                </a:solidFill>
                <a:latin typeface="Arial"/>
                <a:cs typeface="Arial"/>
              </a:rPr>
              <a:t>- Была расширена сеть университетов, коллегии заменены министерствами по европейскому образцу. </a:t>
            </a:r>
            <a:endParaRPr sz="2200" b="1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30000"/>
              </a:lnSpc>
              <a:defRPr/>
            </a:pPr>
            <a:r>
              <a:rPr lang="ru-RU" sz="2200" b="1">
                <a:solidFill>
                  <a:schemeClr val="tx1"/>
                </a:solidFill>
                <a:latin typeface="Arial"/>
                <a:cs typeface="Arial"/>
              </a:rPr>
              <a:t>- Дважды рассматривался вопрос о введении в России конституции</a:t>
            </a:r>
            <a:endParaRPr sz="2200" b="1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30000"/>
              </a:lnSpc>
              <a:defRPr/>
            </a:pPr>
            <a:r>
              <a:rPr lang="ru-RU" sz="2200" b="1">
                <a:solidFill>
                  <a:schemeClr val="tx1"/>
                </a:solidFill>
                <a:latin typeface="Arial"/>
                <a:cs typeface="Arial"/>
              </a:rPr>
              <a:t>- утверждена конституция Царства Польского, входившего в состав России в качестве автономии</a:t>
            </a:r>
            <a:endParaRPr sz="2200" b="1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30000"/>
              </a:lnSpc>
              <a:defRPr/>
            </a:pPr>
            <a:r>
              <a:rPr lang="ru-RU" sz="2200" b="1">
                <a:solidFill>
                  <a:schemeClr val="tx1"/>
                </a:solidFill>
                <a:latin typeface="Arial"/>
                <a:cs typeface="Arial"/>
              </a:rPr>
              <a:t>- реализация проекта конституции и плана отмены крепостного права в России столкнулась с упорным сопротивлением правящих кругов, выступавших за сохранение существующих порядков</a:t>
            </a:r>
            <a:endParaRPr sz="2200" b="1"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67041618" name="Rectangle 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1472" y="-9273"/>
            <a:ext cx="1219169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Meiryo"/>
              <a:ea typeface="Arial"/>
              <a:cs typeface="Arial"/>
            </a:endParaRPr>
          </a:p>
        </p:txBody>
      </p:sp>
      <p:grpSp>
        <p:nvGrpSpPr>
          <p:cNvPr id="1928790361" name="Group 9"/>
          <p:cNvGrpSpPr>
            <a:grpSpLocks noChangeAspect="1" noGrp="1" noMove="1" noResize="1" noRot="1" noUngrp="1"/>
          </p:cNvGrpSpPr>
          <p:nvPr/>
        </p:nvGrpSpPr>
        <p:grpSpPr bwMode="auto">
          <a:xfrm>
            <a:off x="648838" y="970768"/>
            <a:ext cx="4936894" cy="4669464"/>
            <a:chOff x="648838" y="970768"/>
            <a:chExt cx="4936894" cy="4669464"/>
          </a:xfrm>
        </p:grpSpPr>
        <p:sp>
          <p:nvSpPr>
            <p:cNvPr id="745138878" name="Freeform: Shape 10"/>
            <p:cNvSpPr/>
            <p:nvPr/>
          </p:nvSpPr>
          <p:spPr bwMode="auto">
            <a:xfrm flipH="1">
              <a:off x="743802" y="1124161"/>
              <a:ext cx="4691484" cy="4342181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 fill="norm" stroke="1" extrusionOk="0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26498274" name="Freeform: Shape 11"/>
            <p:cNvSpPr/>
            <p:nvPr/>
          </p:nvSpPr>
          <p:spPr bwMode="auto">
            <a:xfrm flipH="1">
              <a:off x="864591" y="1290467"/>
              <a:ext cx="4389795" cy="4074678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 fill="norm" stroke="1" extrusionOk="0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04148490" name="Freeform: Shape 12"/>
            <p:cNvSpPr/>
            <p:nvPr/>
          </p:nvSpPr>
          <p:spPr bwMode="auto">
            <a:xfrm rot="21299969" flipH="1">
              <a:off x="648838" y="970768"/>
              <a:ext cx="4936894" cy="4669464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 fill="norm" stroke="1" extrusionOk="0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422519427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907207" y="582597"/>
            <a:ext cx="4082355" cy="2718786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ru-RU" b="1">
                <a:latin typeface="Times New Roman"/>
                <a:cs typeface="Times New Roman"/>
              </a:rPr>
              <a:t>Реформы Александра </a:t>
            </a:r>
            <a:r>
              <a:rPr lang="en-US" b="1">
                <a:latin typeface="Times New Roman"/>
                <a:cs typeface="Times New Roman"/>
              </a:rPr>
              <a:t>I</a:t>
            </a:r>
            <a:endParaRPr b="1">
              <a:latin typeface="Times New Roman"/>
              <a:cs typeface="Times New Roman"/>
            </a:endParaRPr>
          </a:p>
        </p:txBody>
      </p:sp>
      <p:sp>
        <p:nvSpPr>
          <p:cNvPr id="621661089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4162354" y="258931"/>
            <a:ext cx="7635240" cy="6213181"/>
          </a:xfrm>
        </p:spPr>
        <p:txBody>
          <a:bodyPr vertOverflow="overflow" horzOverflow="overflow" vert="horz" wrap="square" lIns="109728" tIns="109728" rIns="109728" bIns="91440" numCol="1" spcCol="0" rtlCol="0" fromWordArt="0" anchor="ctr" anchorCtr="0" forceAA="0" upright="0" compatLnSpc="0"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sz="2000" b="1">
                <a:solidFill>
                  <a:srgbClr val="0F1115"/>
                </a:solidFill>
                <a:latin typeface="Arial"/>
                <a:ea typeface="Arial"/>
                <a:cs typeface="Arial"/>
              </a:rPr>
              <a:t>Негласный комитет</a:t>
            </a:r>
            <a:r>
              <a:rPr sz="2000">
                <a:solidFill>
                  <a:srgbClr val="0F1115"/>
                </a:solidFill>
                <a:latin typeface="Arial"/>
                <a:ea typeface="Arial"/>
                <a:cs typeface="Arial"/>
              </a:rPr>
              <a:t> (1801–1803) – неофициальный совещательный орган из доверенных лиц (Чарторыйский): </a:t>
            </a:r>
            <a:r>
              <a:rPr sz="2000" b="1">
                <a:solidFill>
                  <a:srgbClr val="0F1115"/>
                </a:solidFill>
                <a:latin typeface="Arial"/>
                <a:ea typeface="Arial"/>
                <a:cs typeface="Arial"/>
              </a:rPr>
              <a:t>Министерская реформа</a:t>
            </a:r>
            <a:r>
              <a:rPr sz="2000">
                <a:solidFill>
                  <a:srgbClr val="0F1115"/>
                </a:solidFill>
                <a:latin typeface="Arial"/>
                <a:ea typeface="Arial"/>
                <a:cs typeface="Arial"/>
              </a:rPr>
              <a:t> (1802):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defRPr/>
            </a:pPr>
            <a:r>
              <a:rPr sz="2000">
                <a:solidFill>
                  <a:srgbClr val="0F1115"/>
                </a:solidFill>
                <a:latin typeface="Arial"/>
                <a:ea typeface="Arial"/>
                <a:cs typeface="Arial"/>
              </a:rPr>
              <a:t>Замена коллегий на министерства.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defRPr/>
            </a:pPr>
            <a:r>
              <a:rPr sz="2000">
                <a:solidFill>
                  <a:srgbClr val="0F1115"/>
                </a:solidFill>
                <a:latin typeface="Arial"/>
                <a:ea typeface="Arial"/>
                <a:cs typeface="Arial"/>
              </a:rPr>
              <a:t>Создание Комитета министров.</a:t>
            </a:r>
            <a:r>
              <a:rPr sz="2000">
                <a:solidFill>
                  <a:srgbClr val="0F1115"/>
                </a:solidFill>
                <a:latin typeface="Arial"/>
                <a:ea typeface="Arial"/>
                <a:cs typeface="Arial"/>
              </a:rPr>
              <a:t> Расширение прав Сената</a:t>
            </a:r>
            <a:endParaRPr sz="2000">
              <a:solidFill>
                <a:srgbClr val="0F1115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defRPr/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defRPr/>
            </a:pPr>
            <a:r>
              <a:rPr sz="2000" b="1">
                <a:solidFill>
                  <a:srgbClr val="0F1115"/>
                </a:solidFill>
                <a:latin typeface="Arial"/>
                <a:ea typeface="Arial"/>
                <a:cs typeface="Arial"/>
              </a:rPr>
              <a:t>Реформы Сперанского</a:t>
            </a:r>
            <a:r>
              <a:rPr sz="2000">
                <a:solidFill>
                  <a:srgbClr val="0F1115"/>
                </a:solidFill>
                <a:latin typeface="Arial"/>
                <a:ea typeface="Arial"/>
                <a:cs typeface="Arial"/>
              </a:rPr>
              <a:t> (1809) «Введение к Уложению государственных законов»: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defRPr/>
            </a:pPr>
            <a:r>
              <a:rPr sz="2000">
                <a:solidFill>
                  <a:srgbClr val="0F1115"/>
                </a:solidFill>
                <a:latin typeface="Arial"/>
                <a:ea typeface="Arial"/>
                <a:cs typeface="Arial"/>
              </a:rPr>
              <a:t>Разделение властей (законодательная, исполнительная, судебная).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defRPr/>
            </a:pPr>
            <a:r>
              <a:rPr sz="2000">
                <a:solidFill>
                  <a:srgbClr val="0F1115"/>
                </a:solidFill>
                <a:latin typeface="Arial"/>
                <a:ea typeface="Arial"/>
                <a:cs typeface="Arial"/>
              </a:rPr>
              <a:t>Создание Государственного совета (1810) – законосовещательный орган.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defRPr/>
            </a:pPr>
            <a:r>
              <a:rPr sz="2000">
                <a:solidFill>
                  <a:srgbClr val="0F1115"/>
                </a:solidFill>
                <a:latin typeface="Arial"/>
                <a:ea typeface="Arial"/>
                <a:cs typeface="Arial"/>
              </a:rPr>
              <a:t>Проект Государственной думы (не реализован).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defRPr/>
            </a:pPr>
            <a:r>
              <a:rPr sz="2000">
                <a:solidFill>
                  <a:srgbClr val="0F1115"/>
                </a:solidFill>
                <a:latin typeface="Arial"/>
                <a:ea typeface="Arial"/>
                <a:cs typeface="Arial"/>
              </a:rPr>
              <a:t>Итог: Более совершенный бюрократический аппарат</a:t>
            </a:r>
            <a:endParaRPr sz="2600">
              <a:latin typeface="Arial"/>
              <a:cs typeface="Arial"/>
            </a:endParaRPr>
          </a:p>
        </p:txBody>
      </p:sp>
      <p:sp>
        <p:nvSpPr>
          <p:cNvPr id="1825138639" name=""/>
          <p:cNvSpPr/>
          <p:nvPr/>
        </p:nvSpPr>
        <p:spPr bwMode="auto">
          <a:xfrm flipH="0" flipV="0">
            <a:off x="121164" y="3014708"/>
            <a:ext cx="3643543" cy="3319878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7462325" name=""/>
          <p:cNvSpPr txBox="1"/>
          <p:nvPr/>
        </p:nvSpPr>
        <p:spPr bwMode="auto">
          <a:xfrm flipH="0" flipV="0">
            <a:off x="176650" y="4318616"/>
            <a:ext cx="3367880" cy="167643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600" b="1">
                <a:latin typeface="Arial"/>
                <a:cs typeface="Arial"/>
              </a:rPr>
              <a:t>Более совершенный бюрократический аппарат</a:t>
            </a:r>
            <a:endParaRPr sz="2600" b="1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SketchLinesVTI">
  <a:themeElements>
    <a:clrScheme name="AnalogousFromLightSeedLeftStep">
      <a:dk1>
        <a:srgbClr val="000000"/>
      </a:dk1>
      <a:lt1>
        <a:srgbClr val="FFFFFF"/>
      </a:lt1>
      <a:dk2>
        <a:srgbClr val="223B31"/>
      </a:dk2>
      <a:lt2>
        <a:srgbClr val="E8E5E2"/>
      </a:lt2>
      <a:accent1>
        <a:srgbClr val="50A9EB"/>
      </a:accent1>
      <a:accent2>
        <a:srgbClr val="37B3B4"/>
      </a:accent2>
      <a:accent3>
        <a:srgbClr val="33B680"/>
      </a:accent3>
      <a:accent4>
        <a:srgbClr val="2EB946"/>
      </a:accent4>
      <a:accent5>
        <a:srgbClr val="54B735"/>
      </a:accent5>
      <a:accent6>
        <a:srgbClr val="87AE3A"/>
      </a:accent6>
      <a:hlink>
        <a:srgbClr val="A2785A"/>
      </a:hlink>
      <a:folHlink>
        <a:srgbClr val="7F7F7F"/>
      </a:folHlink>
    </a:clrScheme>
    <a:fontScheme name="Custom 7">
      <a:majorFont>
        <a:latin typeface="Meiryo"/>
        <a:ea typeface="Arial"/>
        <a:cs typeface="Arial"/>
      </a:majorFont>
      <a:minorFont>
        <a:latin typeface="Meiryo"/>
        <a:ea typeface="Arial"/>
        <a:cs typeface="Arial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ONLYOFFICE/7.2.1.36</Application>
  <DocSecurity>0</DocSecurity>
  <PresentationFormat>Широкоэкранный</PresentationFormat>
  <Paragraphs>0</Paragraphs>
  <Slides>54</Slides>
  <Notes>54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6—7. Российская империя в XIX — начале XX в.</dc:title>
  <dc:subject/>
  <dc:creator>Роман Жигалов</dc:creator>
  <cp:keywords/>
  <dc:description/>
  <dc:identifier/>
  <dc:language/>
  <cp:lastModifiedBy/>
  <cp:revision>4</cp:revision>
  <dcterms:created xsi:type="dcterms:W3CDTF">2023-09-11T12:38:35Z</dcterms:created>
  <dcterms:modified xsi:type="dcterms:W3CDTF">2026-01-12T17:46:36Z</dcterms:modified>
  <cp:category/>
  <cp:contentStatus/>
  <cp:version/>
</cp:coreProperties>
</file>