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1" name="Google Shape;21;p2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2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1"/>
          <p:cNvSpPr txBox="1"/>
          <p:nvPr>
            <p:ph type="body" idx="1"/>
          </p:nvPr>
        </p:nvSpPr>
        <p:spPr bwMode="auto">
          <a:xfrm rot="5400000">
            <a:off x="3962401" y="-534590"/>
            <a:ext cx="4267200" cy="914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marL="2743200" lvl="5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marL="3200400" lvl="6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marL="3657600" lvl="7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marL="4114800" lvl="8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1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0" name="Google Shape;90;p11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1" name="Google Shape;91;p11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" y="0"/>
            <a:ext cx="9316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 bwMode="auto"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95" name="Google Shape;95;p12"/>
          <p:cNvSpPr/>
          <p:nvPr/>
        </p:nvSpPr>
        <p:spPr bwMode="auto">
          <a:xfrm rot="5400000">
            <a:off x="5887967" y="3333050"/>
            <a:ext cx="6858000" cy="19190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 bwMode="auto">
          <a:xfrm rot="5400000">
            <a:off x="7465827" y="2781131"/>
            <a:ext cx="5486400" cy="12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7" name="Google Shape;97;p12"/>
          <p:cNvSpPr txBox="1"/>
          <p:nvPr>
            <p:ph type="body" idx="1"/>
          </p:nvPr>
        </p:nvSpPr>
        <p:spPr bwMode="auto">
          <a:xfrm rot="5400000">
            <a:off x="2511003" y="-302393"/>
            <a:ext cx="5486400" cy="74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marL="2743200" lvl="5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marL="3200400" lvl="6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marL="3657600" lvl="7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marL="4114800" lvl="8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8" name="Google Shape;98;p12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2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2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 bwMode="auto"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7" name="Google Shape;27;p3"/>
          <p:cNvSpPr/>
          <p:nvPr/>
        </p:nvSpPr>
        <p:spPr bwMode="auto">
          <a:xfrm>
            <a:off x="0" y="4810564"/>
            <a:ext cx="12192000" cy="2047439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 bwMode="auto">
          <a:xfrm>
            <a:off x="1522810" y="1905000"/>
            <a:ext cx="9146381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3"/>
          <p:cNvSpPr txBox="1"/>
          <p:nvPr>
            <p:ph type="subTitle" idx="1"/>
          </p:nvPr>
        </p:nvSpPr>
        <p:spPr bwMode="auto">
          <a:xfrm>
            <a:off x="1522809" y="5029200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3" name="Google Shape;33;p3"/>
          <p:cNvSpPr/>
          <p:nvPr/>
        </p:nvSpPr>
        <p:spPr bwMode="auto">
          <a:xfrm>
            <a:off x="1058" y="4714634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blipFill>
            <a:blip r:embed="rId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 txBox="1"/>
          <p:nvPr>
            <p:ph type="body" idx="1"/>
          </p:nvPr>
        </p:nvSpPr>
        <p:spPr bwMode="auto"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4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4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4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2"/>
            <a:ext cx="12192000" cy="48105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 bwMode="auto"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 bwMode="auto">
          <a:xfrm>
            <a:off x="1522758" y="1905000"/>
            <a:ext cx="914538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orbel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5"/>
          <p:cNvSpPr txBox="1"/>
          <p:nvPr>
            <p:ph type="body" idx="1"/>
          </p:nvPr>
        </p:nvSpPr>
        <p:spPr bwMode="auto">
          <a:xfrm>
            <a:off x="1522810" y="5029200"/>
            <a:ext cx="82317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 sz="1350">
                <a:solidFill>
                  <a:srgbClr val="9E8B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 sz="1200">
                <a:solidFill>
                  <a:srgbClr val="9E8B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5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5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5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48" name="Google Shape;48;p5"/>
          <p:cNvSpPr/>
          <p:nvPr/>
        </p:nvSpPr>
        <p:spPr bwMode="auto">
          <a:xfrm>
            <a:off x="1058" y="4714634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6"/>
          <p:cNvSpPr txBox="1"/>
          <p:nvPr>
            <p:ph type="body" idx="1"/>
          </p:nvPr>
        </p:nvSpPr>
        <p:spPr bwMode="auto">
          <a:xfrm>
            <a:off x="1522810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6"/>
          <p:cNvSpPr txBox="1"/>
          <p:nvPr>
            <p:ph type="body" idx="2"/>
          </p:nvPr>
        </p:nvSpPr>
        <p:spPr bwMode="auto">
          <a:xfrm>
            <a:off x="6248439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6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6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6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7"/>
          <p:cNvSpPr txBox="1"/>
          <p:nvPr>
            <p:ph type="body" idx="1"/>
          </p:nvPr>
        </p:nvSpPr>
        <p:spPr bwMode="auto">
          <a:xfrm>
            <a:off x="1522810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 b="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7"/>
          <p:cNvSpPr txBox="1"/>
          <p:nvPr>
            <p:ph type="body" idx="2"/>
          </p:nvPr>
        </p:nvSpPr>
        <p:spPr bwMode="auto">
          <a:xfrm>
            <a:off x="1522810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7"/>
          <p:cNvSpPr txBox="1"/>
          <p:nvPr>
            <p:ph type="body" idx="3"/>
          </p:nvPr>
        </p:nvSpPr>
        <p:spPr bwMode="auto">
          <a:xfrm>
            <a:off x="6248439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 b="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7"/>
          <p:cNvSpPr txBox="1"/>
          <p:nvPr>
            <p:ph type="body" idx="4"/>
          </p:nvPr>
        </p:nvSpPr>
        <p:spPr bwMode="auto">
          <a:xfrm>
            <a:off x="6248439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7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7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7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8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8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8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 bwMode="auto">
          <a:xfrm>
            <a:off x="4495383" y="1905000"/>
            <a:ext cx="6155515" cy="4251960"/>
          </a:xfrm>
          <a:custGeom>
            <a:avLst/>
            <a:gdLst/>
            <a:ahLst/>
            <a:cxnLst/>
            <a:rect l="l" t="t" r="r" b="b"/>
            <a:pathLst>
              <a:path w="1967" h="1369" fill="norm" stroke="1" extrusionOk="0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9"/>
          <p:cNvSpPr txBox="1"/>
          <p:nvPr>
            <p:ph type="body" idx="1"/>
          </p:nvPr>
        </p:nvSpPr>
        <p:spPr bwMode="auto">
          <a:xfrm>
            <a:off x="4676787" y="2087880"/>
            <a:ext cx="579270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9"/>
          <p:cNvSpPr txBox="1"/>
          <p:nvPr>
            <p:ph type="body" idx="2"/>
          </p:nvPr>
        </p:nvSpPr>
        <p:spPr bwMode="auto">
          <a:xfrm>
            <a:off x="1522809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9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9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9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 bwMode="auto">
          <a:xfrm>
            <a:off x="1522809" y="1905000"/>
            <a:ext cx="6155515" cy="4251960"/>
          </a:xfrm>
          <a:custGeom>
            <a:avLst/>
            <a:gdLst/>
            <a:ahLst/>
            <a:cxnLst/>
            <a:rect l="l" t="t" r="r" b="b"/>
            <a:pathLst>
              <a:path w="1967" h="1369" fill="norm" stroke="1" extrusionOk="0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/>
          <p:nvPr>
            <p:ph type="pic" idx="2"/>
          </p:nvPr>
        </p:nvSpPr>
        <p:spPr bwMode="auto">
          <a:xfrm>
            <a:off x="1707324" y="2087880"/>
            <a:ext cx="5786485" cy="3886200"/>
          </a:xfrm>
          <a:prstGeom prst="rect">
            <a:avLst/>
          </a:prstGeom>
          <a:solidFill>
            <a:srgbClr val="FBF1D0"/>
          </a:solidFill>
          <a:ln>
            <a:noFill/>
          </a:ln>
        </p:spPr>
      </p:sp>
      <p:sp>
        <p:nvSpPr>
          <p:cNvPr id="82" name="Google Shape;82;p10"/>
          <p:cNvSpPr txBox="1"/>
          <p:nvPr>
            <p:ph type="body" idx="1"/>
          </p:nvPr>
        </p:nvSpPr>
        <p:spPr bwMode="auto">
          <a:xfrm>
            <a:off x="7925275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0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10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10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1" name="Google Shape;11;p1"/>
          <p:cNvPicPr/>
          <p:nvPr/>
        </p:nvPicPr>
        <p:blipFill>
          <a:blip r:embed="rId14">
            <a:alphaModFix/>
          </a:blip>
          <a:srcRect l="0" t="0" r="0" b="0"/>
          <a:stretch/>
        </p:blipFill>
        <p:spPr bwMode="auto">
          <a:xfrm>
            <a:off x="0" y="1628778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 bwMode="auto">
          <a:xfrm>
            <a:off x="0" y="1535910"/>
            <a:ext cx="12192000" cy="5322093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" name="Google Shape;13;p1"/>
          <p:cNvSpPr txBox="1"/>
          <p:nvPr>
            <p:ph type="body" idx="1"/>
          </p:nvPr>
        </p:nvSpPr>
        <p:spPr bwMode="auto"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L="914400" marR="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▪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L="1371600" marR="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▪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L="1828800" marR="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L="2286000" marR="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L="2743200" marR="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L="3200400" marR="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L="3657600" marR="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L="4114800" marR="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L="0" marR="0" lvl="1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L="0" marR="0" lvl="2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L="0" marR="0" lvl="3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L="0" marR="0" lvl="4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L="0" marR="0" lvl="5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L="0" marR="0" lvl="6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L="0" marR="0" lvl="7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L="0" marR="0" lvl="8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17" name="Google Shape;17;p1"/>
          <p:cNvSpPr/>
          <p:nvPr/>
        </p:nvSpPr>
        <p:spPr bwMode="auto">
          <a:xfrm>
            <a:off x="1058" y="1470258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 bwMode="auto">
          <a:xfrm>
            <a:off x="263352" y="692696"/>
            <a:ext cx="11665296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b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b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6868560" name="Google Shape;28;p3"/>
          <p:cNvSpPr txBox="1"/>
          <p:nvPr>
            <p:ph type="ctrTitle"/>
          </p:nvPr>
        </p:nvSpPr>
        <p:spPr bwMode="auto">
          <a:xfrm>
            <a:off x="1522809" y="1904999"/>
            <a:ext cx="9146380" cy="2666999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b" anchorCtr="0" forceAA="0" upright="0" compatLnSpc="0">
            <a:normAutofit fontScale="90000" lnSpcReduction="2000"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9000" b="1">
                <a:latin typeface="Calibri"/>
                <a:cs typeface="Calibri"/>
              </a:rPr>
              <a:t>Белорусское общество в начале 20 века</a:t>
            </a:r>
            <a:endParaRPr sz="9000" b="1">
              <a:latin typeface="Calibri"/>
              <a:cs typeface="Calibri"/>
            </a:endParaRPr>
          </a:p>
        </p:txBody>
      </p:sp>
      <p:sp>
        <p:nvSpPr>
          <p:cNvPr id="507212020" name="Google Shape;29;p3"/>
          <p:cNvSpPr txBox="1"/>
          <p:nvPr>
            <p:ph type="subTitle" idx="1"/>
          </p:nvPr>
        </p:nvSpPr>
        <p:spPr bwMode="auto">
          <a:xfrm>
            <a:off x="1522809" y="5029199"/>
            <a:ext cx="82317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7869595" name="Google Shape;35;p4"/>
          <p:cNvSpPr txBox="1"/>
          <p:nvPr>
            <p:ph type="title"/>
          </p:nvPr>
        </p:nvSpPr>
        <p:spPr bwMode="auto">
          <a:xfrm>
            <a:off x="1522809" y="189722"/>
            <a:ext cx="9146380" cy="114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Calibri"/>
                <a:cs typeface="Calibri"/>
              </a:rPr>
              <a:t>КЛЮЧЕВЫЕ ПОНЯТИЯ</a:t>
            </a:r>
            <a:endParaRPr b="1">
              <a:latin typeface="Calibri"/>
              <a:cs typeface="Calibri"/>
            </a:endParaRPr>
          </a:p>
        </p:txBody>
      </p:sp>
      <p:sp>
        <p:nvSpPr>
          <p:cNvPr id="1456353814" name="Google Shape;36;p4"/>
          <p:cNvSpPr txBox="1"/>
          <p:nvPr>
            <p:ph type="body" idx="1"/>
          </p:nvPr>
        </p:nvSpPr>
        <p:spPr bwMode="auto">
          <a:xfrm flipH="0" flipV="0">
            <a:off x="472572" y="1904999"/>
            <a:ext cx="11411504" cy="466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Демография: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Наука о населении, его численности, составе и </a:t>
            </a:r>
            <a:r>
              <a:rPr lang="ru-RU"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в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оспроизводстве.</a:t>
            </a:r>
            <a:endParaRPr sz="2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Миграция: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Переселение людей из одного региона в другой.</a:t>
            </a:r>
            <a:endParaRPr sz="2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Сословие: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Социальная группа, обладающая закрепленными в законе правами и </a:t>
            </a:r>
            <a:r>
              <a:rPr lang="ru-RU"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 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обязанностями, передаваемыми по наследству.</a:t>
            </a:r>
            <a:endParaRPr sz="2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Конфессия: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Вероисповедание.</a:t>
            </a:r>
            <a:endParaRPr sz="2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Веротерпимость: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Признание права на свободное исповедание любой религии.</a:t>
            </a:r>
            <a:endParaRPr sz="2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Интеллигенция: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Общественный слой людей, профессионально занимающихся умственным трудом.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680769" name="Google Shape;35;p4"/>
          <p:cNvSpPr txBox="1"/>
          <p:nvPr>
            <p:ph type="title"/>
          </p:nvPr>
        </p:nvSpPr>
        <p:spPr bwMode="auto">
          <a:xfrm>
            <a:off x="1522809" y="189722"/>
            <a:ext cx="9146380" cy="114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4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Демографическая ситуация</a:t>
            </a:r>
            <a:endParaRPr sz="1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51220746" name="Google Shape;36;p4"/>
          <p:cNvSpPr txBox="1"/>
          <p:nvPr>
            <p:ph type="body" idx="1"/>
          </p:nvPr>
        </p:nvSpPr>
        <p:spPr bwMode="auto">
          <a:xfrm>
            <a:off x="1522809" y="1904999"/>
            <a:ext cx="914638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4244804" name=""/>
          <p:cNvSpPr/>
          <p:nvPr/>
        </p:nvSpPr>
        <p:spPr bwMode="auto">
          <a:xfrm flipH="0" flipV="0">
            <a:off x="907208" y="2173179"/>
            <a:ext cx="3578810" cy="3800752"/>
          </a:xfrm>
          <a:prstGeom prst="chevron">
            <a:avLst>
              <a:gd name="adj" fmla="val 24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396254" name=""/>
          <p:cNvSpPr/>
          <p:nvPr/>
        </p:nvSpPr>
        <p:spPr bwMode="auto">
          <a:xfrm flipH="0" flipV="0">
            <a:off x="4550751" y="2173179"/>
            <a:ext cx="3578809" cy="3800751"/>
          </a:xfrm>
          <a:prstGeom prst="chevron">
            <a:avLst>
              <a:gd name="adj" fmla="val 24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142801" name=""/>
          <p:cNvSpPr/>
          <p:nvPr/>
        </p:nvSpPr>
        <p:spPr bwMode="auto">
          <a:xfrm flipH="0" flipV="0">
            <a:off x="8342255" y="2138223"/>
            <a:ext cx="3578809" cy="3800751"/>
          </a:xfrm>
          <a:prstGeom prst="chevron">
            <a:avLst>
              <a:gd name="adj" fmla="val 24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627295" name=""/>
          <p:cNvSpPr txBox="1"/>
          <p:nvPr/>
        </p:nvSpPr>
        <p:spPr bwMode="auto">
          <a:xfrm flipH="0" flipV="0">
            <a:off x="1637766" y="2506092"/>
            <a:ext cx="2247519" cy="30785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Перепись 1897 г.</a:t>
            </a:r>
            <a:r>
              <a:rPr sz="28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— первый достоверный источник данных о населении.</a:t>
            </a:r>
            <a:endParaRPr sz="28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77182275" name=""/>
          <p:cNvSpPr txBox="1"/>
          <p:nvPr/>
        </p:nvSpPr>
        <p:spPr bwMode="auto">
          <a:xfrm flipH="0" flipV="0">
            <a:off x="5170339" y="2138223"/>
            <a:ext cx="2607923" cy="36576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Главный источник роста населения:</a:t>
            </a:r>
            <a:r>
              <a:rPr sz="26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</a:t>
            </a:r>
            <a:endParaRPr sz="2600">
              <a:solidFill>
                <a:schemeClr val="tx1"/>
              </a:solidFill>
              <a:latin typeface="Calibri"/>
              <a:ea typeface="Arial"/>
              <a:cs typeface="Calibri"/>
            </a:endParaRPr>
          </a:p>
          <a:p>
            <a:pPr>
              <a:defRPr/>
            </a:pPr>
            <a:r>
              <a:rPr sz="2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Натуральный прирост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(превышение рождаемости над смертностью).</a:t>
            </a:r>
            <a:endParaRPr sz="28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66781237" name=""/>
          <p:cNvSpPr txBox="1"/>
          <p:nvPr/>
        </p:nvSpPr>
        <p:spPr bwMode="auto">
          <a:xfrm flipH="0" flipV="0">
            <a:off x="8924854" y="2395121"/>
            <a:ext cx="2414084" cy="2651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 </a:t>
            </a:r>
            <a:r>
              <a:rPr sz="28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Миграция из других регионов империи была незначительной.</a:t>
            </a:r>
            <a:endParaRPr sz="28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9563526" name="Google Shape;35;p4"/>
          <p:cNvSpPr txBox="1"/>
          <p:nvPr>
            <p:ph type="title"/>
          </p:nvPr>
        </p:nvSpPr>
        <p:spPr bwMode="auto">
          <a:xfrm flipH="0" flipV="0">
            <a:off x="694514" y="189722"/>
            <a:ext cx="10736431" cy="1144555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b" anchorCtr="0" forceAA="0" upright="0" compatLnSpc="0">
            <a:normAutofit fontScale="90000" lnSpcReduction="2000"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3600" b="1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Социальный, национальный и конфессиональный </a:t>
            </a:r>
            <a:br>
              <a:rPr sz="3600" b="1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</a:br>
            <a:r>
              <a:rPr sz="3600" b="1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состав населения. </a:t>
            </a:r>
            <a:endParaRPr sz="1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32012521" name="Google Shape;36;p4"/>
          <p:cNvSpPr txBox="1"/>
          <p:nvPr>
            <p:ph type="body" idx="1"/>
          </p:nvPr>
        </p:nvSpPr>
        <p:spPr bwMode="auto">
          <a:xfrm flipH="0" flipV="0">
            <a:off x="8083325" y="1535096"/>
            <a:ext cx="3717524" cy="4637102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85000" lnSpcReduction="3000"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2800" b="0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2,4% населения  белорусских губерний являлись потомственными дворянами, 0,4%  — личными дворянами, 0,3%  — представителями христианского духовенства, 0,2%  — почетными гражданами, 0,2% — купцами, 20,9% — мещанами, 75,3% — крестьянами.</a:t>
            </a:r>
            <a:endParaRPr/>
          </a:p>
        </p:txBody>
      </p:sp>
      <p:pic>
        <p:nvPicPr>
          <p:cNvPr id="122623200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4198" y="1710800"/>
            <a:ext cx="7660762" cy="4633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8534770" name="Google Shape;35;p4"/>
          <p:cNvSpPr txBox="1"/>
          <p:nvPr>
            <p:ph type="title"/>
          </p:nvPr>
        </p:nvSpPr>
        <p:spPr bwMode="auto">
          <a:xfrm>
            <a:off x="1522809" y="189722"/>
            <a:ext cx="9146380" cy="1144555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b" anchorCtr="0" forceAA="0" upright="0" compatLnSpc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latin typeface="Calibri"/>
                <a:cs typeface="Calibri"/>
              </a:rPr>
              <a:t>КОНФЕССИОНАЛЬНОЕ ПОЛОЖЕНИЕ</a:t>
            </a:r>
            <a:endParaRPr sz="3600" b="1">
              <a:latin typeface="Calibri"/>
              <a:cs typeface="Calibri"/>
            </a:endParaRPr>
          </a:p>
        </p:txBody>
      </p:sp>
      <p:sp>
        <p:nvSpPr>
          <p:cNvPr id="1336767309" name="Google Shape;36;p4"/>
          <p:cNvSpPr txBox="1"/>
          <p:nvPr>
            <p:ph type="body" idx="1"/>
          </p:nvPr>
        </p:nvSpPr>
        <p:spPr bwMode="auto">
          <a:xfrm flipH="0" flipV="0">
            <a:off x="537305" y="1904999"/>
            <a:ext cx="11097087" cy="4267199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85000" lnSpcReduction="3000"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2600" b="0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После проведения в  1839  г. Полоцкого церковного собора</a:t>
            </a:r>
            <a:r>
              <a:rPr lang="ru-RU" sz="2600" b="0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sz="2600" b="0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большинство жителей белорусских губерний стали составлять православные. Увеличению количества православных в  белорусских губерниях во второй половине XIX  в. содействовали переходы из других конфессий, в  том числе под влиянием правительственных мероприятий, предоставления разных прав и  привилегий экономического характера. На рубеже ХІХ–ХХ  вв. православные составили 60,1 % населения белорусских губерний, католики  — 22,8 %, иудеи  — около 14,2%.</a:t>
            </a:r>
            <a:endParaRPr sz="48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Указ «Об укреплении начал веротерпимости» (1905, Николай II):</a:t>
            </a:r>
            <a:endParaRPr sz="28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Значение:</a:t>
            </a:r>
            <a:r>
              <a:rPr sz="28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Провозглашал свободу вероисповедания, разрешал переход из одной конфессии в другую, отменял ограничения для неправославных христиан.</a:t>
            </a:r>
            <a:endParaRPr sz="2800">
              <a:solidFill>
                <a:schemeClr val="tx1"/>
              </a:solidFill>
              <a:latin typeface="Calibri"/>
              <a:cs typeface="Calibri"/>
            </a:endParaRPr>
          </a:p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2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Ограничение:</a:t>
            </a:r>
            <a:r>
              <a:rPr sz="28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Сохранял приоритетное положение православной церкви.</a:t>
            </a:r>
            <a:endParaRPr sz="48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9557123" name="Google Shape;35;p4"/>
          <p:cNvSpPr txBox="1"/>
          <p:nvPr>
            <p:ph type="title"/>
          </p:nvPr>
        </p:nvSpPr>
        <p:spPr bwMode="auto">
          <a:xfrm>
            <a:off x="1522809" y="189722"/>
            <a:ext cx="9146380" cy="1144555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b" anchorCtr="0" forceAA="0" upright="0" compatLnSpc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Образовательный уровень населения</a:t>
            </a:r>
            <a:endParaRPr sz="11000">
              <a:latin typeface="Calibri"/>
              <a:cs typeface="Calibri"/>
            </a:endParaRPr>
          </a:p>
        </p:txBody>
      </p:sp>
      <p:sp>
        <p:nvSpPr>
          <p:cNvPr id="58704822" name="Google Shape;36;p4"/>
          <p:cNvSpPr txBox="1"/>
          <p:nvPr>
            <p:ph type="body" idx="1"/>
          </p:nvPr>
        </p:nvSpPr>
        <p:spPr bwMode="auto">
          <a:xfrm flipH="0" flipV="0">
            <a:off x="7556213" y="1683057"/>
            <a:ext cx="4179902" cy="4871808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85000" lnSpcReduction="3000"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Тенденция: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Рост мотивации к получению образования, особенно среди крестьянства (стремление «выйти в люди»).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Динамика: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Количество новых школ в начале XX в. выросло в 3-7 раз по сравнению с 1890-ми гг.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Грамотность (1897 г.):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От 33,9% (Виленская) до 23,3% (Могилевская губ.).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980"/>
              <a:buFont typeface="Wingdings"/>
              <a:buChar char="Ø"/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Рост: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К 1913 г. доля учащихся в Минской губернии выросла почти вдвое (с 3,5% до 6,0% от всего населения).</a:t>
            </a:r>
            <a:endParaRPr sz="28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3291057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86674" y="1683057"/>
            <a:ext cx="7223300" cy="4871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7037891" name="Google Shape;35;p4"/>
          <p:cNvSpPr txBox="1"/>
          <p:nvPr>
            <p:ph type="title"/>
          </p:nvPr>
        </p:nvSpPr>
        <p:spPr bwMode="auto">
          <a:xfrm>
            <a:off x="1522809" y="189722"/>
            <a:ext cx="9146380" cy="114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3600" b="1" i="0" u="none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Формирование интеллектуальной элиты</a:t>
            </a:r>
            <a:endParaRPr sz="120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14050073" name="Google Shape;36;p4"/>
          <p:cNvSpPr txBox="1"/>
          <p:nvPr>
            <p:ph type="body" idx="1"/>
          </p:nvPr>
        </p:nvSpPr>
        <p:spPr bwMode="auto">
          <a:xfrm flipH="0" flipV="0">
            <a:off x="6354028" y="1683057"/>
            <a:ext cx="5678009" cy="5028480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95000" lnSpcReduction="1000"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Факторы роста:</a:t>
            </a: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</a:t>
            </a:r>
            <a:r>
              <a:rPr sz="1800" b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Развитие образования, медицины, потребность в науке и искусстве.</a:t>
            </a:r>
            <a:endParaRPr sz="1800" b="1">
              <a:solidFill>
                <a:schemeClr val="tx1"/>
              </a:solidFill>
              <a:latin typeface="Calibri"/>
              <a:cs typeface="Calibri"/>
            </a:endParaRPr>
          </a:p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Особенности:</a:t>
            </a:r>
            <a:endParaRPr sz="18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800" b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Многонациональный состав.</a:t>
            </a:r>
            <a:endParaRPr sz="1800" b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800" b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Значительное место в деятельности занимало решение </a:t>
            </a:r>
            <a:r>
              <a:rPr sz="1800" b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социальных проблем</a:t>
            </a:r>
            <a:r>
              <a:rPr sz="1800" b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.</a:t>
            </a:r>
            <a:endParaRPr sz="1800" b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800" b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Белорусская национальная часть интеллигенции была не самой значительной.</a:t>
            </a:r>
            <a:endParaRPr sz="1800" b="0">
              <a:solidFill>
                <a:schemeClr val="tx1"/>
              </a:solidFill>
              <a:latin typeface="Calibri"/>
              <a:cs typeface="Calibri"/>
            </a:endParaRPr>
          </a:p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Национальный состав занятых в учебно-воспитательной сфере (рубеж XIX-XX вв.):</a:t>
            </a:r>
            <a:endParaRPr sz="18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Евреи — </a:t>
            </a: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55,6%</a:t>
            </a:r>
            <a:endParaRPr sz="18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Белорусы — </a:t>
            </a: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18,4%</a:t>
            </a:r>
            <a:endParaRPr sz="18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Русские — </a:t>
            </a: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16,4%</a:t>
            </a:r>
            <a:endParaRPr sz="18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Поляки — </a:t>
            </a:r>
            <a:r>
              <a:rPr sz="18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5,1%</a:t>
            </a:r>
            <a:endParaRPr sz="22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7669380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247" y="1581334"/>
            <a:ext cx="6161948" cy="4013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она земли 16х9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2026-02-25T15:36:48Z</dcterms:modified>
  <cp:category/>
  <cp:contentStatus/>
  <cp:version/>
</cp:coreProperties>
</file>