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33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s/slide21.xml" ContentType="application/vnd.openxmlformats-officedocument.presentationml.slide+xml"/>
  <Override PartName="/ppt/viewProps.xml" ContentType="application/vnd.openxmlformats-officedocument.presentationml.viewProps+xml"/>
  <Override PartName="/ppt/slides/slide19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12192000" cy="6858000"/>
  <p:notesSz cx="12192000" cy="6858000"/>
  <p:defaultTextStyle>
    <a:lvl1pPr marL="0" indent="0" algn="ctr" defTabSz="914400">
      <a:lnSpc>
        <a:spcPct val="100000"/>
      </a:lnSpc>
      <a:spcBef>
        <a:spcPts val="0"/>
      </a:spcBef>
      <a:spcAft>
        <a:spcPts val="0"/>
      </a:spcAft>
      <a:buNone/>
      <a:defRPr lang="ru-RU" sz="4400" b="0" i="0">
        <a:solidFill>
          <a:srgbClr val="6600FF"/>
        </a:solidFill>
        <a:latin typeface="Monotype Corsiva"/>
      </a:defRPr>
    </a:lvl1pPr>
    <a:lvl2pPr marL="457200" indent="457200" algn="ctr" defTabSz="914400">
      <a:lnSpc>
        <a:spcPct val="100000"/>
      </a:lnSpc>
      <a:spcBef>
        <a:spcPts val="0"/>
      </a:spcBef>
      <a:spcAft>
        <a:spcPts val="0"/>
      </a:spcAft>
      <a:buNone/>
      <a:defRPr lang="ru-RU" sz="4400" b="0" i="0">
        <a:solidFill>
          <a:srgbClr val="6600FF"/>
        </a:solidFill>
        <a:latin typeface="Monotype Corsiva"/>
      </a:defRPr>
    </a:lvl2pPr>
    <a:lvl3pPr marL="914400" indent="914400" algn="ctr" defTabSz="914400">
      <a:lnSpc>
        <a:spcPct val="100000"/>
      </a:lnSpc>
      <a:spcBef>
        <a:spcPts val="0"/>
      </a:spcBef>
      <a:spcAft>
        <a:spcPts val="0"/>
      </a:spcAft>
      <a:buNone/>
      <a:defRPr lang="ru-RU" sz="4400" b="0" i="0">
        <a:solidFill>
          <a:srgbClr val="6600FF"/>
        </a:solidFill>
        <a:latin typeface="Monotype Corsiva"/>
      </a:defRPr>
    </a:lvl3pPr>
    <a:lvl4pPr marL="1371600" indent="1371600" algn="ctr" defTabSz="914400">
      <a:lnSpc>
        <a:spcPct val="100000"/>
      </a:lnSpc>
      <a:spcBef>
        <a:spcPts val="0"/>
      </a:spcBef>
      <a:spcAft>
        <a:spcPts val="0"/>
      </a:spcAft>
      <a:buNone/>
      <a:defRPr lang="ru-RU" sz="4400" b="0" i="0">
        <a:solidFill>
          <a:srgbClr val="6600FF"/>
        </a:solidFill>
        <a:latin typeface="Monotype Corsiva"/>
      </a:defRPr>
    </a:lvl4pPr>
    <a:lvl5pPr marL="1828800" indent="1828800" algn="ctr" defTabSz="914400">
      <a:lnSpc>
        <a:spcPct val="100000"/>
      </a:lnSpc>
      <a:spcBef>
        <a:spcPts val="0"/>
      </a:spcBef>
      <a:spcAft>
        <a:spcPts val="0"/>
      </a:spcAft>
      <a:buNone/>
      <a:defRPr lang="ru-RU" sz="4400" b="0" i="0">
        <a:solidFill>
          <a:srgbClr val="6600FF"/>
        </a:solidFill>
        <a:latin typeface="Monotype Corsiva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presProps" Target="presProps.xml" /><Relationship Id="rId40" Type="http://schemas.openxmlformats.org/officeDocument/2006/relationships/tableStyles" Target="tableStyles.xml" /><Relationship Id="rId4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>
            <a:spLocks noChangeShapeType="1" noGrp="1"/>
          </p:cNvSpPr>
          <p:nvPr>
            <p:ph type="title" idx="0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1027" name="Shape 1027"/>
          <p:cNvSpPr>
            <a:spLocks noChangeShapeType="1" noGrp="1"/>
          </p:cNvSpPr>
          <p:nvPr>
            <p:ph idx="1"/>
          </p:nvPr>
        </p:nvSpPr>
        <p:spPr bwMode="auto">
          <a:xfrm>
            <a:off x="609600" y="1600200"/>
            <a:ext cx="109728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342900" lvl="0" indent="-342900">
              <a:spcBef>
                <a:spcPts val="0"/>
              </a:spcBef>
              <a:buChar char="•"/>
              <a:defRPr/>
            </a:pPr>
            <a:r>
              <a:rPr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har char="–"/>
              <a:defRPr/>
            </a:pPr>
            <a:r>
              <a:rPr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har char="•"/>
              <a:defRPr/>
            </a:pPr>
            <a:r>
              <a:rPr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har char="–"/>
              <a:defRPr/>
            </a:pPr>
            <a:r>
              <a:rPr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har char="»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1028" name="Shape 1028"/>
          <p:cNvSpPr>
            <a:spLocks noChangeShapeType="1" noGrp="1"/>
          </p:cNvSpPr>
          <p:nvPr>
            <p:ph type="dt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029" name="Shape 1029"/>
          <p:cNvSpPr>
            <a:spLocks noChangeShapeType="1" noGrp="1"/>
          </p:cNvSpPr>
          <p:nvPr>
            <p:ph type="ft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030" name="Shape 1030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400">
                <a:solidFill>
                  <a:schemeClr val="dk1"/>
                </a:solidFill>
                <a:latin typeface="Arial"/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4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ShapeType="1" noGrp="1"/>
          </p:cNvSpPr>
          <p:nvPr>
            <p:ph type="title" idx="0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1027" name="Rectangle 3"/>
          <p:cNvSpPr>
            <a:spLocks noChangeShapeType="1" noGrp="1"/>
          </p:cNvSpPr>
          <p:nvPr>
            <p:ph type="body" idx="1"/>
          </p:nvPr>
        </p:nvSpPr>
        <p:spPr bwMode="auto">
          <a:xfrm>
            <a:off x="609600" y="1600200"/>
            <a:ext cx="109728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342900" lvl="0" indent="-342900">
              <a:spcBef>
                <a:spcPts val="0"/>
              </a:spcBef>
              <a:buChar char="•"/>
              <a:defRPr/>
            </a:pPr>
            <a:r>
              <a:rPr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har char="–"/>
              <a:defRPr/>
            </a:pPr>
            <a:r>
              <a:rPr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har char="•"/>
              <a:defRPr/>
            </a:pPr>
            <a:r>
              <a:rPr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har char="–"/>
              <a:defRPr/>
            </a:pPr>
            <a:r>
              <a:rPr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har char="»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1028" name="Rectangle 4"/>
          <p:cNvSpPr>
            <a:spLocks noChangeShapeType="1" noGrp="1"/>
          </p:cNvSpPr>
          <p:nvPr>
            <p:ph type="dt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029" name="Rectangle 5"/>
          <p:cNvSpPr>
            <a:spLocks noChangeShapeType="1" noGrp="1"/>
          </p:cNvSpPr>
          <p:nvPr>
            <p:ph type="ft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030" name="Rectangle 6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400">
                <a:solidFill>
                  <a:schemeClr val="dk1"/>
                </a:solidFill>
                <a:latin typeface="Arial"/>
              </a:rPr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>
        <a:spcBef>
          <a:spcPts val="0"/>
        </a:spcBef>
        <a:spcAft>
          <a:spcPts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>
        <a:spcBef>
          <a:spcPts val="0"/>
        </a:spcBef>
        <a:spcAft>
          <a:spcPts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40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6" Type="http://schemas.openxmlformats.org/officeDocument/2006/relationships/image" Target="../media/image48.jp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Relationship Id="rId4" Type="http://schemas.openxmlformats.org/officeDocument/2006/relationships/image" Target="../media/image53.jp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ShapeType="1" noGrp="1"/>
          </p:cNvSpPr>
          <p:nvPr>
            <p:ph type="title"/>
          </p:nvPr>
        </p:nvSpPr>
        <p:spPr bwMode="auto">
          <a:xfrm>
            <a:off x="0" y="0"/>
            <a:ext cx="12192000" cy="1431925"/>
          </a:xfrm>
          <a:prstGeom prst="rect">
            <a:avLst/>
          </a:prstGeom>
          <a:solidFill>
            <a:srgbClr val="FFCC99">
              <a:alpha val="54509"/>
            </a:srgbClr>
          </a:solidFill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Arial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>
                <a:solidFill>
                  <a:srgbClr val="663300"/>
                </a:solidFill>
                <a:latin typeface="Monotype Corsiva"/>
              </a:rPr>
              <a:t>Культура Беларуси во второй половине XVII –первой половине XVIII в.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42" name="Рисунок 8" descr="bv10068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243" name="Rectangle 6"/>
          <p:cNvSpPr>
            <a:spLocks noChangeShapeType="1" noGrp="1"/>
          </p:cNvSpPr>
          <p:nvPr/>
        </p:nvSpPr>
        <p:spPr bwMode="auto">
          <a:xfrm>
            <a:off x="334433" y="0"/>
            <a:ext cx="11233149" cy="158432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 algn="l">
              <a:lnSpc>
                <a:spcPct val="90000"/>
              </a:lnSpc>
              <a:spcBef>
                <a:spcPts val="0"/>
              </a:spcBef>
              <a:defRPr/>
            </a:pPr>
            <a:r>
              <a:rPr sz="2400">
                <a:solidFill>
                  <a:srgbClr val="000066"/>
                </a:solidFill>
                <a:latin typeface="Times New Roman"/>
              </a:rPr>
              <a:t>   </a:t>
            </a:r>
            <a:endParaRPr/>
          </a:p>
        </p:txBody>
      </p:sp>
      <p:sp>
        <p:nvSpPr>
          <p:cNvPr id="10244" name="Rectangle 7"/>
          <p:cNvSpPr>
            <a:spLocks noChangeShapeType="1" noGrp="1"/>
          </p:cNvSpPr>
          <p:nvPr/>
        </p:nvSpPr>
        <p:spPr bwMode="auto">
          <a:xfrm>
            <a:off x="431799" y="404812"/>
            <a:ext cx="11233149" cy="10080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 algn="l">
              <a:lnSpc>
                <a:spcPct val="90000"/>
              </a:lnSpc>
              <a:spcBef>
                <a:spcPts val="0"/>
              </a:spcBef>
              <a:defRPr/>
            </a:pPr>
            <a:r>
              <a:rPr sz="2800">
                <a:solidFill>
                  <a:schemeClr val="lt1"/>
                </a:solidFill>
                <a:latin typeface="Times New Roman"/>
              </a:rPr>
              <a:t>Среди известных ученых - </a:t>
            </a:r>
            <a:r>
              <a:rPr sz="2800" b="1" i="0" u="none">
                <a:solidFill>
                  <a:srgbClr val="FFFF00"/>
                </a:solidFill>
                <a:latin typeface="Times New Roman"/>
              </a:rPr>
              <a:t>Казимир Семенович </a:t>
            </a:r>
            <a:r>
              <a:rPr sz="2800">
                <a:solidFill>
                  <a:schemeClr val="lt1"/>
                </a:solidFill>
                <a:latin typeface="Times New Roman"/>
              </a:rPr>
              <a:t>- автор книги </a:t>
            </a:r>
            <a:r>
              <a:rPr sz="2800" b="1" i="0" u="none">
                <a:solidFill>
                  <a:srgbClr val="FFFF00"/>
                </a:solidFill>
                <a:latin typeface="Times New Roman"/>
              </a:rPr>
              <a:t>"Великое искусство артиллерии», </a:t>
            </a:r>
            <a:r>
              <a:rPr sz="2800">
                <a:solidFill>
                  <a:schemeClr val="lt1"/>
                </a:solidFill>
                <a:latin typeface="Times New Roman"/>
              </a:rPr>
              <a:t>вышедшей в 1650 г. в Амстердаме. </a:t>
            </a:r>
            <a:endParaRPr/>
          </a:p>
        </p:txBody>
      </p:sp>
      <p:pic>
        <p:nvPicPr>
          <p:cNvPr id="10245" name="Picture 9" descr="сканирование0010"/>
          <p:cNvPicPr>
            <a:picLocks noChangeAspect="1" noGrp="1"/>
          </p:cNvPicPr>
          <p:nvPr/>
        </p:nvPicPr>
        <p:blipFill>
          <a:blip r:embed="rId3">
            <a:lum bright="-6000" contrast="0"/>
          </a:blip>
          <a:stretch/>
        </p:blipFill>
        <p:spPr bwMode="auto">
          <a:xfrm>
            <a:off x="7823200" y="1844675"/>
            <a:ext cx="4368800" cy="3625850"/>
          </a:xfrm>
          <a:prstGeom prst="rect">
            <a:avLst/>
          </a:prstGeom>
          <a:noFill/>
        </p:spPr>
      </p:pic>
      <p:sp>
        <p:nvSpPr>
          <p:cNvPr id="10246" name="Rectangle 10"/>
          <p:cNvSpPr>
            <a:spLocks noChangeShapeType="1" noGrp="1"/>
          </p:cNvSpPr>
          <p:nvPr/>
        </p:nvSpPr>
        <p:spPr bwMode="auto">
          <a:xfrm>
            <a:off x="3407833" y="1844675"/>
            <a:ext cx="4512733" cy="3168649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 algn="l">
              <a:lnSpc>
                <a:spcPct val="90000"/>
              </a:lnSpc>
              <a:spcBef>
                <a:spcPts val="0"/>
              </a:spcBef>
              <a:defRPr/>
            </a:pPr>
            <a:r>
              <a:rPr sz="2800">
                <a:solidFill>
                  <a:schemeClr val="lt1"/>
                </a:solidFill>
                <a:latin typeface="Times New Roman"/>
              </a:rPr>
              <a:t>Он одним из первых, создал проект многоступенчатой ракеты и считается предшественником теории полетов в космическое пространство Циолковского и Королева.</a:t>
            </a:r>
            <a:endParaRPr sz="2800">
              <a:solidFill>
                <a:schemeClr val="lt1"/>
              </a:solidFill>
              <a:latin typeface="Times New Roman"/>
            </a:endParaRPr>
          </a:p>
          <a:p>
            <a:pPr lvl="0" algn="l">
              <a:lnSpc>
                <a:spcPct val="90000"/>
              </a:lnSpc>
              <a:spcBef>
                <a:spcPts val="0"/>
              </a:spcBef>
              <a:defRPr/>
            </a:pPr>
            <a:r>
              <a:rPr sz="2800">
                <a:solidFill>
                  <a:schemeClr val="lt1"/>
                </a:solidFill>
                <a:latin typeface="Times New Roman"/>
              </a:rPr>
              <a:t> В Нидерландах совершенствовал знания об артиллерии. Голландские мушкеты</a:t>
            </a:r>
            <a:endParaRPr/>
          </a:p>
        </p:txBody>
      </p:sp>
      <p:grpSp>
        <p:nvGrpSpPr>
          <p:cNvPr id="10247" name="Group 12"/>
          <p:cNvGrpSpPr/>
          <p:nvPr/>
        </p:nvGrpSpPr>
        <p:grpSpPr bwMode="auto">
          <a:xfrm>
            <a:off x="-110949" y="1844674"/>
            <a:ext cx="3600449" cy="4032250"/>
            <a:chOff x="1178" y="1026"/>
            <a:chExt cx="2237" cy="2812"/>
          </a:xfrm>
        </p:grpSpPr>
        <p:sp>
          <p:nvSpPr>
            <p:cNvPr id="10248" name="Rectangle 3"/>
            <p:cNvSpPr>
              <a:spLocks noChangeShapeType="1"/>
            </p:cNvSpPr>
            <p:nvPr/>
          </p:nvSpPr>
          <p:spPr bwMode="auto">
            <a:xfrm>
              <a:off x="1178" y="3430"/>
              <a:ext cx="2237" cy="408"/>
            </a:xfrm>
            <a:prstGeom prst="rect">
              <a:avLst/>
            </a:prstGeom>
            <a:noFill/>
          </p:spPr>
          <p:txBody>
            <a:bodyPr lIns="91440" tIns="45720" rIns="91440" bIns="45720"/>
            <a:lstStyle/>
            <a:p>
              <a:pPr lvl="0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be-BY" sz="2000" b="1" i="0" u="none">
                  <a:solidFill>
                    <a:srgbClr val="FFCC00"/>
                  </a:solidFill>
                  <a:latin typeface="Times New Roman"/>
                </a:rPr>
                <a:t>Многоступенчатая</a:t>
              </a:r>
              <a:endParaRPr/>
            </a:p>
            <a:p>
              <a:pPr lvl="0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be-BY" sz="2000" b="1" i="0" u="none">
                  <a:solidFill>
                    <a:srgbClr val="FFCC00"/>
                  </a:solidFill>
                  <a:latin typeface="Times New Roman"/>
                </a:rPr>
                <a:t>ракета</a:t>
              </a:r>
              <a:endParaRPr/>
            </a:p>
          </p:txBody>
        </p:sp>
        <p:pic>
          <p:nvPicPr>
            <p:cNvPr id="10249" name="Picture 11" descr="ракеты"/>
            <p:cNvPicPr>
              <a:picLocks noChangeAspect="1"/>
            </p:cNvPicPr>
            <p:nvPr/>
          </p:nvPicPr>
          <p:blipFill>
            <a:blip r:embed="rId4">
              <a:lum contrast="0"/>
            </a:blip>
            <a:stretch/>
          </p:blipFill>
          <p:spPr bwMode="auto">
            <a:xfrm>
              <a:off x="1299" y="1026"/>
              <a:ext cx="2008" cy="24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9712834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78557" y="219806"/>
            <a:ext cx="11646591" cy="6545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ShapeType="1" noGrp="1"/>
          </p:cNvSpPr>
          <p:nvPr/>
        </p:nvSpPr>
        <p:spPr bwMode="auto">
          <a:xfrm>
            <a:off x="3888316" y="0"/>
            <a:ext cx="7679266" cy="25542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sz="3200"/>
              <a:t>Лучшую в Европе карту ВКЛ подготовил  </a:t>
            </a:r>
            <a:r>
              <a:rPr sz="3200" b="1" i="0" u="none">
                <a:solidFill>
                  <a:schemeClr val="lt1"/>
                </a:solidFill>
              </a:rPr>
              <a:t>Томаш Маковский </a:t>
            </a:r>
            <a:r>
              <a:rPr sz="3200"/>
              <a:t>, состоявший на службе у Николая Христофора Радзивилла Сиротки и живший в Несвиже</a:t>
            </a:r>
            <a:endParaRPr/>
          </a:p>
        </p:txBody>
      </p:sp>
      <p:pic>
        <p:nvPicPr>
          <p:cNvPr id="11267" name="Рисунок 2" descr="_1Sirotka_1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527049" y="0"/>
            <a:ext cx="2497666" cy="2700336"/>
          </a:xfrm>
          <a:prstGeom prst="rect">
            <a:avLst/>
          </a:prstGeom>
          <a:noFill/>
        </p:spPr>
      </p:pic>
      <p:pic>
        <p:nvPicPr>
          <p:cNvPr id="11268" name="Рисунок 3" descr="_2_Makovskiy.jp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7920566" y="2708275"/>
            <a:ext cx="3456516" cy="3633787"/>
          </a:xfrm>
          <a:prstGeom prst="rect">
            <a:avLst/>
          </a:prstGeom>
          <a:noFill/>
        </p:spPr>
      </p:pic>
      <p:pic>
        <p:nvPicPr>
          <p:cNvPr id="11269" name="Рисунок 4" descr="2896-KartaVKL.jpg"/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527049" y="3616325"/>
            <a:ext cx="5941482" cy="3241675"/>
          </a:xfrm>
          <a:prstGeom prst="rect">
            <a:avLst/>
          </a:prstGeom>
          <a:noFill/>
        </p:spPr>
      </p:pic>
      <p:sp>
        <p:nvSpPr>
          <p:cNvPr id="11270" name="Прямоугольник 5"/>
          <p:cNvSpPr>
            <a:spLocks noChangeShapeType="1" noGrp="1"/>
          </p:cNvSpPr>
          <p:nvPr/>
        </p:nvSpPr>
        <p:spPr bwMode="auto">
          <a:xfrm>
            <a:off x="0" y="2781300"/>
            <a:ext cx="3790949" cy="83026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sz="2400"/>
              <a:t>Николая Христофор</a:t>
            </a:r>
            <a:endParaRPr/>
          </a:p>
          <a:p>
            <a:pPr lvl="0">
              <a:defRPr/>
            </a:pPr>
            <a:r>
              <a:rPr sz="2400"/>
              <a:t> Радзивилл Сиротка </a:t>
            </a:r>
            <a:endParaRPr/>
          </a:p>
        </p:txBody>
      </p:sp>
      <p:sp>
        <p:nvSpPr>
          <p:cNvPr id="11271" name="TextBox 6"/>
          <p:cNvSpPr txBox="1">
            <a:spLocks noChangeShapeType="1" noGrp="1"/>
          </p:cNvSpPr>
          <p:nvPr/>
        </p:nvSpPr>
        <p:spPr bwMode="auto">
          <a:xfrm>
            <a:off x="7920566" y="6165850"/>
            <a:ext cx="4271433" cy="52387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sz="2800" b="1" i="0" u="none">
                <a:solidFill>
                  <a:schemeClr val="lt1"/>
                </a:solidFill>
              </a:rPr>
              <a:t>Томаш  Маковский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2581663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32018" y="23969"/>
            <a:ext cx="7835095" cy="6664421"/>
          </a:xfrm>
          <a:prstGeom prst="rect">
            <a:avLst/>
          </a:prstGeom>
        </p:spPr>
      </p:pic>
      <p:sp>
        <p:nvSpPr>
          <p:cNvPr id="1340085862" name=""/>
          <p:cNvSpPr txBox="1"/>
          <p:nvPr/>
        </p:nvSpPr>
        <p:spPr bwMode="auto">
          <a:xfrm rot="0" flipH="0" flipV="0">
            <a:off x="8329519" y="476249"/>
            <a:ext cx="2460901" cy="30785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>
                <a:solidFill>
                  <a:schemeClr val="tx1"/>
                </a:solidFill>
                <a:latin typeface="Times New Roman"/>
                <a:cs typeface="Times New Roman"/>
              </a:rPr>
              <a:t>Станислав Жолкевский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800">
                <a:solidFill>
                  <a:schemeClr val="tx1"/>
                </a:solidFill>
                <a:latin typeface="Times New Roman"/>
                <a:cs typeface="Times New Roman"/>
              </a:rPr>
              <a:t> показыва</a:t>
            </a:r>
            <a:r>
              <a:rPr sz="2800">
                <a:solidFill>
                  <a:schemeClr val="tx1"/>
                </a:solidFill>
                <a:latin typeface="Times New Roman"/>
                <a:cs typeface="Times New Roman"/>
              </a:rPr>
              <a:t>ет на сейме царя В.Шуйского.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800">
                <a:solidFill>
                  <a:schemeClr val="tx1"/>
                </a:solidFill>
                <a:latin typeface="Times New Roman"/>
                <a:cs typeface="Times New Roman"/>
              </a:rPr>
              <a:t>Гравюра Маковского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3864221" name="Shape 1026"/>
          <p:cNvSpPr>
            <a:spLocks noChangeShapeType="1" noGrp="1"/>
          </p:cNvSpPr>
          <p:nvPr>
            <p:ph type="title" idx="0"/>
          </p:nvPr>
        </p:nvSpPr>
        <p:spPr bwMode="auto">
          <a:xfrm>
            <a:off x="609599" y="274636"/>
            <a:ext cx="109728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1318529682" name="Shape 1027"/>
          <p:cNvSpPr>
            <a:spLocks noChangeShapeType="1" noGrp="1"/>
          </p:cNvSpPr>
          <p:nvPr>
            <p:ph idx="1"/>
          </p:nvPr>
        </p:nvSpPr>
        <p:spPr bwMode="auto">
          <a:xfrm>
            <a:off x="609599" y="1600200"/>
            <a:ext cx="10972800" cy="4525961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 lvl="0" algn="l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3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Славные традиции книгопечатания продолжались в XVIII в., количество типографий увеличилось до 11. В </a:t>
            </a:r>
            <a:r>
              <a:rPr lang="en-US" sz="3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1776 г.</a:t>
            </a:r>
            <a:r>
              <a:rPr lang="en-US" sz="3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вышла в свет первая газета на территории современной Беларуси -</a:t>
            </a:r>
            <a:endParaRPr sz="3200">
              <a:solidFill>
                <a:schemeClr val="tx1"/>
              </a:solidFill>
            </a:endParaRPr>
          </a:p>
          <a:p>
            <a:pPr lvl="0" algn="l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3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"Газета Гроденьска" </a:t>
            </a:r>
            <a:r>
              <a:rPr lang="en-US" sz="3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(на польском языке).</a:t>
            </a:r>
            <a:endParaRPr sz="3200">
              <a:solidFill>
                <a:schemeClr val="tx1"/>
              </a:solidFill>
            </a:endParaRPr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86" name="Рисунок 6" descr="bv10024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6387" name="Rectangle 4"/>
          <p:cNvSpPr>
            <a:spLocks noChangeShapeType="1" noGrp="1"/>
          </p:cNvSpPr>
          <p:nvPr/>
        </p:nvSpPr>
        <p:spPr bwMode="auto">
          <a:xfrm>
            <a:off x="1007533" y="4005262"/>
            <a:ext cx="6144682" cy="23050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6388" name="Rectangle 5"/>
          <p:cNvSpPr>
            <a:spLocks noChangeShapeType="1" noGrp="1"/>
          </p:cNvSpPr>
          <p:nvPr/>
        </p:nvSpPr>
        <p:spPr bwMode="auto">
          <a:xfrm>
            <a:off x="1007533" y="3213100"/>
            <a:ext cx="6337299" cy="3168649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6389" name="Rectangle 6"/>
          <p:cNvSpPr>
            <a:spLocks noChangeShapeType="1" noGrp="1"/>
          </p:cNvSpPr>
          <p:nvPr/>
        </p:nvSpPr>
        <p:spPr bwMode="auto">
          <a:xfrm flipH="0" flipV="0">
            <a:off x="527049" y="0"/>
            <a:ext cx="11233149" cy="59836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 algn="l">
              <a:lnSpc>
                <a:spcPct val="90000"/>
              </a:lnSpc>
              <a:spcBef>
                <a:spcPts val="0"/>
              </a:spcBef>
              <a:defRPr/>
            </a:pPr>
            <a:r>
              <a:rPr sz="2400">
                <a:solidFill>
                  <a:srgbClr val="000066"/>
                </a:solidFill>
                <a:latin typeface="Times New Roman"/>
              </a:rPr>
              <a:t>   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6390" name="Rectangle 7"/>
          <p:cNvSpPr>
            <a:spLocks noChangeShapeType="1" noGrp="1"/>
          </p:cNvSpPr>
          <p:nvPr/>
        </p:nvSpPr>
        <p:spPr bwMode="auto">
          <a:xfrm flipH="0" flipV="0">
            <a:off x="527049" y="390769"/>
            <a:ext cx="6049433" cy="596240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 algn="l">
              <a:lnSpc>
                <a:spcPct val="90000"/>
              </a:lnSpc>
              <a:spcBef>
                <a:spcPts val="0"/>
              </a:spcBef>
              <a:defRPr/>
            </a:pPr>
            <a:r>
              <a:rPr sz="2400">
                <a:solidFill>
                  <a:srgbClr val="000066"/>
                </a:solidFill>
                <a:latin typeface="Times New Roman"/>
              </a:rPr>
              <a:t>  </a:t>
            </a:r>
            <a:r>
              <a:rPr sz="2400">
                <a:solidFill>
                  <a:schemeClr val="tx1"/>
                </a:solidFill>
                <a:latin typeface="Times New Roman"/>
              </a:rPr>
              <a:t> </a:t>
            </a:r>
            <a:r>
              <a:rPr sz="2800">
                <a:solidFill>
                  <a:schemeClr val="tx1"/>
                </a:solidFill>
                <a:latin typeface="Times New Roman"/>
              </a:rPr>
              <a:t>Книгоизданием в Амстердаме (Голландия) занялся уроженец Мстиславщины </a:t>
            </a:r>
            <a:r>
              <a:rPr sz="2800" b="1" i="0" u="none">
                <a:solidFill>
                  <a:schemeClr val="tx1"/>
                </a:solidFill>
                <a:latin typeface="Times New Roman"/>
              </a:rPr>
              <a:t>Илья Копиевич</a:t>
            </a:r>
            <a:r>
              <a:rPr sz="2800">
                <a:solidFill>
                  <a:schemeClr val="tx1"/>
                </a:solidFill>
                <a:latin typeface="Times New Roman"/>
              </a:rPr>
              <a:t>. Здесь он познакомился с молодым Петром I, по поручению которого подготовил и издал </a:t>
            </a:r>
            <a:r>
              <a:rPr sz="2800" b="1" i="0" u="none">
                <a:solidFill>
                  <a:schemeClr val="tx1"/>
                </a:solidFill>
                <a:latin typeface="Times New Roman"/>
              </a:rPr>
              <a:t>первое  пособие по математике на русском языке</a:t>
            </a:r>
            <a:r>
              <a:rPr sz="2800">
                <a:solidFill>
                  <a:schemeClr val="tx1"/>
                </a:solidFill>
                <a:latin typeface="Times New Roman"/>
              </a:rPr>
              <a:t>.</a:t>
            </a:r>
            <a:endParaRPr sz="2800">
              <a:solidFill>
                <a:schemeClr val="tx1"/>
              </a:solidFill>
            </a:endParaRPr>
          </a:p>
          <a:p>
            <a:pPr lvl="0" algn="l">
              <a:lnSpc>
                <a:spcPct val="90000"/>
              </a:lnSpc>
              <a:spcBef>
                <a:spcPts val="0"/>
              </a:spcBef>
              <a:defRPr/>
            </a:pPr>
            <a:r>
              <a:rPr sz="2800">
                <a:solidFill>
                  <a:schemeClr val="tx1"/>
                </a:solidFill>
                <a:latin typeface="Times New Roman"/>
              </a:rPr>
              <a:t>Приглашен в Москву, Копиевич выдал </a:t>
            </a:r>
            <a:r>
              <a:rPr sz="2800" b="1" i="0" u="none">
                <a:solidFill>
                  <a:schemeClr val="tx1"/>
                </a:solidFill>
                <a:latin typeface="Times New Roman"/>
              </a:rPr>
              <a:t>первые русскоязычные учебники по грамматике, риторике </a:t>
            </a:r>
            <a:r>
              <a:rPr sz="2800">
                <a:solidFill>
                  <a:schemeClr val="tx1"/>
                </a:solidFill>
                <a:latin typeface="Times New Roman"/>
              </a:rPr>
              <a:t>и др.. (более 20 книг).</a:t>
            </a:r>
            <a:endParaRPr sz="2800">
              <a:solidFill>
                <a:schemeClr val="tx1"/>
              </a:solidFill>
            </a:endParaRPr>
          </a:p>
        </p:txBody>
      </p:sp>
      <p:pic>
        <p:nvPicPr>
          <p:cNvPr id="16391" name="Picture 9" descr="сканирование0007"/>
          <p:cNvPicPr>
            <a:picLocks noChangeAspect="1" noGrp="1"/>
          </p:cNvPicPr>
          <p:nvPr/>
        </p:nvPicPr>
        <p:blipFill>
          <a:blip r:embed="rId3">
            <a:lum bright="-17999" contrast="-11999"/>
          </a:blip>
          <a:stretch/>
        </p:blipFill>
        <p:spPr bwMode="auto">
          <a:xfrm>
            <a:off x="6769100" y="1773237"/>
            <a:ext cx="4963582" cy="41052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3261606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00672" y="428542"/>
            <a:ext cx="5740673" cy="3625688"/>
          </a:xfrm>
          <a:prstGeom prst="rect">
            <a:avLst/>
          </a:prstGeom>
        </p:spPr>
      </p:pic>
      <p:sp>
        <p:nvSpPr>
          <p:cNvPr id="1638774162" name=""/>
          <p:cNvSpPr txBox="1"/>
          <p:nvPr/>
        </p:nvSpPr>
        <p:spPr bwMode="auto">
          <a:xfrm flipH="0" flipV="0">
            <a:off x="6119230" y="61057"/>
            <a:ext cx="5568929" cy="649390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 b="1" i="0" u="none">
                <a:solidFill>
                  <a:srgbClr val="202122"/>
                </a:solidFill>
                <a:latin typeface="Times New Roman"/>
                <a:ea typeface="Arial"/>
                <a:cs typeface="Times New Roman"/>
              </a:rPr>
              <a:t>"</a:t>
            </a:r>
            <a:r>
              <a:rPr sz="2800" b="1" i="1" u="none">
                <a:solidFill>
                  <a:srgbClr val="202122"/>
                </a:solidFill>
                <a:latin typeface="Times New Roman"/>
                <a:ea typeface="Arial"/>
                <a:cs typeface="Times New Roman"/>
              </a:rPr>
              <a:t>Езуиты, попы римския веры, перед королём Казимером возпослушествоваша на мя свидетельство ложное: сказоваша, што я еретик, изменник, предался великому государю.</a:t>
            </a:r>
            <a:endParaRPr sz="2800" b="1" i="1" u="none">
              <a:solidFill>
                <a:srgbClr val="202122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1" i="1" u="none">
                <a:solidFill>
                  <a:srgbClr val="202122"/>
                </a:solidFill>
                <a:latin typeface="Times New Roman"/>
                <a:ea typeface="Arial"/>
                <a:cs typeface="Times New Roman"/>
              </a:rPr>
              <a:t> Сею же лестию упросиша себе деревню мою с мужиками у короля</a:t>
            </a:r>
            <a:r>
              <a:rPr sz="2800" b="1" i="0" u="none">
                <a:solidFill>
                  <a:srgbClr val="202122"/>
                </a:solidFill>
                <a:latin typeface="Times New Roman"/>
                <a:ea typeface="Arial"/>
                <a:cs typeface="Times New Roman"/>
              </a:rPr>
              <a:t>"), што быццам паслужыла </a:t>
            </a:r>
            <a:endParaRPr sz="2800" b="1" i="0" u="none">
              <a:solidFill>
                <a:srgbClr val="202122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1" i="0" u="none">
                <a:solidFill>
                  <a:srgbClr val="202122"/>
                </a:solidFill>
                <a:latin typeface="Times New Roman"/>
                <a:ea typeface="Arial"/>
                <a:cs typeface="Times New Roman"/>
              </a:rPr>
              <a:t>прычынай яго ад'езду ў Амстэрдам, але гэта не пацвярджаецца іншымі крыніцам</a:t>
            </a:r>
            <a:r>
              <a:rPr sz="2800" b="1" i="0" u="none">
                <a:solidFill>
                  <a:srgbClr val="202122"/>
                </a:solidFill>
                <a:latin typeface="Arial"/>
                <a:ea typeface="Arial"/>
                <a:cs typeface="Arial"/>
              </a:rPr>
              <a:t>і.</a:t>
            </a:r>
            <a:endParaRPr sz="2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0508146" name="Shape 1026"/>
          <p:cNvSpPr>
            <a:spLocks noChangeShapeType="1" noGrp="1"/>
          </p:cNvSpPr>
          <p:nvPr>
            <p:ph type="title" idx="0"/>
          </p:nvPr>
        </p:nvSpPr>
        <p:spPr bwMode="auto">
          <a:xfrm flipH="0" flipV="0">
            <a:off x="609599" y="274636"/>
            <a:ext cx="10972800" cy="1447189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r>
              <a:rPr lang="en-US" sz="3500" b="1" i="0" u="none" strike="noStrike" cap="none" spc="0">
                <a:solidFill>
                  <a:srgbClr val="4A4A4A"/>
                </a:solidFill>
                <a:latin typeface="Georgia"/>
                <a:ea typeface="Georgia"/>
                <a:cs typeface="Georgia"/>
              </a:rPr>
              <a:t>ЕЛЕНСКИЙ Иосиф  (1756-1813)</a:t>
            </a:r>
            <a:endParaRPr sz="3500"/>
          </a:p>
          <a:p>
            <a:pPr>
              <a:defRPr/>
            </a:pPr>
            <a:endParaRPr/>
          </a:p>
        </p:txBody>
      </p:sp>
      <p:sp>
        <p:nvSpPr>
          <p:cNvPr id="65971901" name="Shape 1027"/>
          <p:cNvSpPr>
            <a:spLocks noChangeShapeType="1" noGrp="1"/>
          </p:cNvSpPr>
          <p:nvPr>
            <p:ph idx="1"/>
          </p:nvPr>
        </p:nvSpPr>
        <p:spPr bwMode="auto">
          <a:xfrm flipH="0" flipV="0">
            <a:off x="609599" y="1147884"/>
            <a:ext cx="10972800" cy="4978277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>
              <a:defRPr/>
            </a:pPr>
            <a:endParaRPr/>
          </a:p>
          <a:p>
            <a:pPr>
              <a:defRPr/>
            </a:pPr>
            <a:r>
              <a:rPr sz="2600" b="1" i="0" u="none">
                <a:solidFill>
                  <a:schemeClr val="tx1"/>
                </a:solidFill>
                <a:latin typeface="Times New Roman"/>
                <a:ea typeface="Georgia"/>
                <a:cs typeface="Times New Roman"/>
              </a:rPr>
              <a:t>- социальный мыслитель и реформатор, представитель радикальных утопически-коммунистических идей в Беларуси. Происходил из мозырского шляхетского рода, учился в школе А. Тизенгауза в Гродно. Его ученик и приближенный, с ним проходил учение в Силезии и др. странах. </a:t>
            </a:r>
            <a:r>
              <a:rPr lang="ru-RU" sz="2600" b="1" i="0" u="none">
                <a:solidFill>
                  <a:schemeClr val="tx1"/>
                </a:solidFill>
                <a:latin typeface="Times New Roman"/>
                <a:ea typeface="Georgia"/>
                <a:cs typeface="Times New Roman"/>
              </a:rPr>
              <a:t>С</a:t>
            </a:r>
            <a:r>
              <a:rPr sz="2600" b="1" i="0" u="none">
                <a:solidFill>
                  <a:schemeClr val="tx1"/>
                </a:solidFill>
                <a:latin typeface="Times New Roman"/>
                <a:ea typeface="Georgia"/>
                <a:cs typeface="Times New Roman"/>
              </a:rPr>
              <a:t>тал, по сути, разночинцем. Арестован в Петербурге по доносу (1794), в тайной канцелярии были рассмотрены его сочинения, даны на отзыв императрице Екатерине II, которая оценила: "Это пострашнее якобинизма". От смертной казни спасла только просьба об обращении в православную веру. Осужден, сослан в Соловецкий монастырь (под именем Алексея), где написал главный труд "Благовест",</a:t>
            </a:r>
            <a:endParaRPr sz="26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02102" name="Shape 1026"/>
          <p:cNvSpPr>
            <a:spLocks noChangeShapeType="1" noGrp="1"/>
          </p:cNvSpPr>
          <p:nvPr>
            <p:ph type="title" idx="0"/>
          </p:nvPr>
        </p:nvSpPr>
        <p:spPr bwMode="auto">
          <a:xfrm>
            <a:off x="609599" y="274636"/>
            <a:ext cx="109728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r>
              <a:rPr lang="ru-RU"/>
              <a:t>Гродно. Жан Жилибер. 1775</a:t>
            </a:r>
            <a:endParaRPr/>
          </a:p>
        </p:txBody>
      </p:sp>
      <p:sp>
        <p:nvSpPr>
          <p:cNvPr id="1054185343" name="Shape 1027"/>
          <p:cNvSpPr>
            <a:spLocks noChangeShapeType="1" noGrp="1"/>
          </p:cNvSpPr>
          <p:nvPr>
            <p:ph idx="1"/>
          </p:nvPr>
        </p:nvSpPr>
        <p:spPr bwMode="auto">
          <a:xfrm>
            <a:off x="609599" y="1600200"/>
            <a:ext cx="10972800" cy="4525961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>
              <a:defRPr/>
            </a:pPr>
            <a:endParaRPr/>
          </a:p>
        </p:txBody>
      </p:sp>
      <p:pic>
        <p:nvPicPr>
          <p:cNvPr id="189904630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67018" y="1600200"/>
            <a:ext cx="6705384" cy="4983200"/>
          </a:xfrm>
          <a:prstGeom prst="rect">
            <a:avLst/>
          </a:prstGeom>
        </p:spPr>
      </p:pic>
      <p:pic>
        <p:nvPicPr>
          <p:cNvPr id="126885300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212053" y="1709615"/>
            <a:ext cx="3492461" cy="3724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7490967" name="Shape 1026"/>
          <p:cNvSpPr>
            <a:spLocks noChangeShapeType="1" noGrp="1"/>
          </p:cNvSpPr>
          <p:nvPr>
            <p:ph type="title" idx="0"/>
          </p:nvPr>
        </p:nvSpPr>
        <p:spPr bwMode="auto">
          <a:xfrm flipH="0" flipV="0">
            <a:off x="4397403" y="274636"/>
            <a:ext cx="7184995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r>
              <a:rPr lang="ru-RU"/>
              <a:t>Георгий Конисский</a:t>
            </a:r>
            <a:endParaRPr/>
          </a:p>
        </p:txBody>
      </p:sp>
      <p:sp>
        <p:nvSpPr>
          <p:cNvPr id="686304099" name="Shape 1027"/>
          <p:cNvSpPr>
            <a:spLocks noChangeShapeType="1" noGrp="1"/>
          </p:cNvSpPr>
          <p:nvPr>
            <p:ph idx="1"/>
          </p:nvPr>
        </p:nvSpPr>
        <p:spPr bwMode="auto">
          <a:xfrm flipH="0" flipV="0">
            <a:off x="4861442" y="659422"/>
            <a:ext cx="6720957" cy="5466738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>
              <a:defRPr/>
            </a:pPr>
            <a:endParaRPr/>
          </a:p>
          <a:p>
            <a:pPr>
              <a:defRPr/>
            </a:pPr>
            <a:r>
              <a:rPr sz="2600" b="1" i="1" u="none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Воля – это активная свободная способность рациональной души, относящаяся к добру и злу, как они представлены разумом. Отсюда ясно, что объектом воли является добро и зло; настоящее же добро наследственно, зло же – то, чего избегают. Другим авторам хочется утверждать объектом воли только добро, а зло – объектом только случайно. Это хорошо, потому что когда отворачиваемся от зла, тогда желаем добра, поскольку само отвращение и избежание зла есть добро… </a:t>
            </a:r>
            <a:endParaRPr sz="26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97516871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19861" y="464038"/>
            <a:ext cx="4343888" cy="6040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Рисунок 17" descr="bv10053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075" name="Rectangle 2"/>
          <p:cNvSpPr>
            <a:spLocks noChangeShapeType="1" noGrp="1"/>
          </p:cNvSpPr>
          <p:nvPr/>
        </p:nvSpPr>
        <p:spPr bwMode="auto">
          <a:xfrm>
            <a:off x="1775882" y="620712"/>
            <a:ext cx="8737600" cy="504825"/>
          </a:xfrm>
          <a:prstGeom prst="rect">
            <a:avLst/>
          </a:prstGeom>
          <a:gradFill>
            <a:gsLst>
              <a:gs pos="0">
                <a:srgbClr val="767647"/>
              </a:gs>
              <a:gs pos="100000">
                <a:srgbClr val="FFFF99"/>
              </a:gs>
            </a:gsLst>
            <a:lin ang="5400000" scaled="1"/>
          </a:gra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 lvl="0">
              <a:defRPr/>
            </a:pPr>
            <a:r>
              <a:rPr lang="be-BY" sz="2400">
                <a:solidFill>
                  <a:schemeClr val="dk1"/>
                </a:solidFill>
                <a:latin typeface="Arial"/>
              </a:rPr>
              <a:t>Условия развития культуры Беларусии</a:t>
            </a:r>
            <a:endParaRPr/>
          </a:p>
        </p:txBody>
      </p:sp>
      <p:sp>
        <p:nvSpPr>
          <p:cNvPr id="3076" name="Line 4"/>
          <p:cNvSpPr>
            <a:spLocks noChangeShapeType="1" noGrp="1"/>
          </p:cNvSpPr>
          <p:nvPr/>
        </p:nvSpPr>
        <p:spPr bwMode="auto">
          <a:xfrm>
            <a:off x="6191249" y="1125537"/>
            <a:ext cx="0" cy="431799"/>
          </a:xfrm>
          <a:prstGeom prst="line">
            <a:avLst/>
          </a:prstGeom>
          <a:noFill/>
          <a:ln w="9524">
            <a:solidFill>
              <a:schemeClr val="dk1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3077" name="Line 5"/>
          <p:cNvSpPr>
            <a:spLocks noChangeShapeType="1" noGrp="1"/>
          </p:cNvSpPr>
          <p:nvPr/>
        </p:nvSpPr>
        <p:spPr bwMode="auto">
          <a:xfrm>
            <a:off x="2927349" y="1557337"/>
            <a:ext cx="7296149" cy="0"/>
          </a:xfrm>
          <a:prstGeom prst="line">
            <a:avLst/>
          </a:prstGeom>
          <a:noFill/>
          <a:ln w="9524">
            <a:solidFill>
              <a:schemeClr val="dk1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3078" name="Rectangle 6"/>
          <p:cNvSpPr>
            <a:spLocks noChangeShapeType="1" noGrp="1"/>
          </p:cNvSpPr>
          <p:nvPr/>
        </p:nvSpPr>
        <p:spPr bwMode="auto">
          <a:xfrm>
            <a:off x="527049" y="1989137"/>
            <a:ext cx="4897966" cy="576262"/>
          </a:xfrm>
          <a:prstGeom prst="rect">
            <a:avLst/>
          </a:prstGeom>
          <a:gradFill>
            <a:gsLst>
              <a:gs pos="0">
                <a:srgbClr val="5E765E"/>
              </a:gs>
              <a:gs pos="100000">
                <a:srgbClr val="CCFFCC"/>
              </a:gs>
            </a:gsLst>
            <a:lin ang="5400000" scaled="1"/>
          </a:gra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 lvl="0">
              <a:defRPr/>
            </a:pPr>
            <a:r>
              <a:rPr lang="be-BY" sz="2000" b="1" i="0" u="none">
                <a:solidFill>
                  <a:schemeClr val="dk1"/>
                </a:solidFill>
                <a:latin typeface="Arial"/>
              </a:rPr>
              <a:t>"Разрушающий век"</a:t>
            </a:r>
            <a:endParaRPr/>
          </a:p>
        </p:txBody>
      </p:sp>
      <p:sp>
        <p:nvSpPr>
          <p:cNvPr id="3079" name="Rectangle 7"/>
          <p:cNvSpPr>
            <a:spLocks noChangeShapeType="1" noGrp="1"/>
          </p:cNvSpPr>
          <p:nvPr/>
        </p:nvSpPr>
        <p:spPr bwMode="auto">
          <a:xfrm>
            <a:off x="6096000" y="1989137"/>
            <a:ext cx="2495549" cy="1800225"/>
          </a:xfrm>
          <a:prstGeom prst="rect">
            <a:avLst/>
          </a:prstGeom>
          <a:gradFill>
            <a:gsLst>
              <a:gs pos="0">
                <a:srgbClr val="5E765E"/>
              </a:gs>
              <a:gs pos="100000">
                <a:srgbClr val="CCFFCC"/>
              </a:gs>
            </a:gsLst>
            <a:lin ang="5400000" scaled="1"/>
          </a:gra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 lvl="0">
              <a:defRPr/>
            </a:pPr>
            <a:r>
              <a:rPr lang="be-BY" sz="2000" b="1" i="0" u="none">
                <a:solidFill>
                  <a:schemeClr val="dk1"/>
                </a:solidFill>
                <a:latin typeface="Arial"/>
              </a:rPr>
              <a:t>Усиление</a:t>
            </a:r>
            <a:endParaRPr/>
          </a:p>
          <a:p>
            <a:pPr lvl="0">
              <a:defRPr/>
            </a:pPr>
            <a:r>
              <a:rPr lang="be-BY" sz="2000" b="1" i="0" u="none">
                <a:solidFill>
                  <a:schemeClr val="dk1"/>
                </a:solidFill>
                <a:latin typeface="Arial"/>
              </a:rPr>
              <a:t>процесса</a:t>
            </a:r>
            <a:endParaRPr/>
          </a:p>
          <a:p>
            <a:pPr lvl="0">
              <a:defRPr/>
            </a:pPr>
            <a:r>
              <a:rPr lang="be-BY" sz="2000" b="1" i="0" u="none">
                <a:solidFill>
                  <a:schemeClr val="dk1"/>
                </a:solidFill>
                <a:latin typeface="Arial"/>
              </a:rPr>
              <a:t>окатоличи-</a:t>
            </a:r>
            <a:endParaRPr/>
          </a:p>
          <a:p>
            <a:pPr lvl="0">
              <a:defRPr/>
            </a:pPr>
            <a:r>
              <a:rPr lang="be-BY" sz="2000" b="1" i="0" u="none">
                <a:solidFill>
                  <a:schemeClr val="dk1"/>
                </a:solidFill>
                <a:latin typeface="Arial"/>
              </a:rPr>
              <a:t>вания</a:t>
            </a:r>
            <a:endParaRPr/>
          </a:p>
        </p:txBody>
      </p:sp>
      <p:sp>
        <p:nvSpPr>
          <p:cNvPr id="3080" name="Line 8"/>
          <p:cNvSpPr>
            <a:spLocks noChangeShapeType="1" noGrp="1"/>
          </p:cNvSpPr>
          <p:nvPr/>
        </p:nvSpPr>
        <p:spPr bwMode="auto">
          <a:xfrm>
            <a:off x="7344833" y="1557337"/>
            <a:ext cx="0" cy="431799"/>
          </a:xfrm>
          <a:prstGeom prst="line">
            <a:avLst/>
          </a:prstGeom>
          <a:noFill/>
          <a:ln w="9524">
            <a:solidFill>
              <a:schemeClr val="dk1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3081" name="Line 9"/>
          <p:cNvSpPr>
            <a:spLocks noChangeShapeType="1" noGrp="1"/>
          </p:cNvSpPr>
          <p:nvPr/>
        </p:nvSpPr>
        <p:spPr bwMode="auto">
          <a:xfrm>
            <a:off x="2927349" y="1557337"/>
            <a:ext cx="0" cy="431799"/>
          </a:xfrm>
          <a:prstGeom prst="line">
            <a:avLst/>
          </a:prstGeom>
          <a:noFill/>
          <a:ln w="9524">
            <a:solidFill>
              <a:schemeClr val="dk1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3082" name="Line 15"/>
          <p:cNvSpPr>
            <a:spLocks noChangeShapeType="1" noGrp="1"/>
          </p:cNvSpPr>
          <p:nvPr/>
        </p:nvSpPr>
        <p:spPr bwMode="auto">
          <a:xfrm>
            <a:off x="1200149" y="2565400"/>
            <a:ext cx="0" cy="576262"/>
          </a:xfrm>
          <a:prstGeom prst="line">
            <a:avLst/>
          </a:prstGeom>
          <a:noFill/>
          <a:ln w="9524">
            <a:solidFill>
              <a:schemeClr val="dk1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3083" name="Line 16"/>
          <p:cNvSpPr>
            <a:spLocks noChangeShapeType="1" noGrp="1"/>
          </p:cNvSpPr>
          <p:nvPr/>
        </p:nvSpPr>
        <p:spPr bwMode="auto">
          <a:xfrm>
            <a:off x="2927349" y="2565400"/>
            <a:ext cx="0" cy="1943100"/>
          </a:xfrm>
          <a:prstGeom prst="line">
            <a:avLst/>
          </a:prstGeom>
          <a:noFill/>
          <a:ln w="9524">
            <a:solidFill>
              <a:schemeClr val="dk1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pic>
        <p:nvPicPr>
          <p:cNvPr id="3084" name="Picture 21" descr="j0088568"/>
          <p:cNvPicPr>
            <a:picLocks noChangeAspect="1" noGrp="1"/>
          </p:cNvPicPr>
          <p:nvPr/>
        </p:nvPicPr>
        <p:blipFill>
          <a:blip r:embed="rId3">
            <a:lum bright="-11999"/>
          </a:blip>
          <a:stretch/>
        </p:blipFill>
        <p:spPr bwMode="auto">
          <a:xfrm>
            <a:off x="10608733" y="5661025"/>
            <a:ext cx="1151466" cy="863599"/>
          </a:xfrm>
          <a:prstGeom prst="rect">
            <a:avLst/>
          </a:prstGeom>
          <a:noFill/>
        </p:spPr>
      </p:pic>
      <p:sp>
        <p:nvSpPr>
          <p:cNvPr id="3085" name="Rectangle 22"/>
          <p:cNvSpPr>
            <a:spLocks noChangeShapeType="1" noGrp="1"/>
          </p:cNvSpPr>
          <p:nvPr/>
        </p:nvSpPr>
        <p:spPr bwMode="auto">
          <a:xfrm>
            <a:off x="8976782" y="1989137"/>
            <a:ext cx="2495549" cy="1800225"/>
          </a:xfrm>
          <a:prstGeom prst="rect">
            <a:avLst/>
          </a:prstGeom>
          <a:gradFill>
            <a:gsLst>
              <a:gs pos="0">
                <a:srgbClr val="5E765E"/>
              </a:gs>
              <a:gs pos="100000">
                <a:srgbClr val="CCFFCC"/>
              </a:gs>
            </a:gsLst>
            <a:lin ang="5400000" scaled="1"/>
          </a:gra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 lvl="0">
              <a:defRPr/>
            </a:pPr>
            <a:r>
              <a:rPr lang="be-BY" sz="2000" b="1" i="0" u="none">
                <a:solidFill>
                  <a:schemeClr val="dk1"/>
                </a:solidFill>
                <a:latin typeface="Arial"/>
              </a:rPr>
              <a:t>Распростра-</a:t>
            </a:r>
            <a:endParaRPr/>
          </a:p>
          <a:p>
            <a:pPr lvl="0">
              <a:defRPr/>
            </a:pPr>
            <a:r>
              <a:rPr lang="be-BY" sz="2000" b="1" i="0" u="none">
                <a:solidFill>
                  <a:schemeClr val="dk1"/>
                </a:solidFill>
                <a:latin typeface="Arial"/>
              </a:rPr>
              <a:t>нение</a:t>
            </a:r>
            <a:endParaRPr/>
          </a:p>
          <a:p>
            <a:pPr lvl="0">
              <a:defRPr/>
            </a:pPr>
            <a:r>
              <a:rPr lang="be-BY" sz="2000" b="1" i="0" u="none">
                <a:solidFill>
                  <a:schemeClr val="dk1"/>
                </a:solidFill>
                <a:latin typeface="Arial"/>
              </a:rPr>
              <a:t>идей</a:t>
            </a:r>
            <a:endParaRPr/>
          </a:p>
          <a:p>
            <a:pPr lvl="0">
              <a:defRPr/>
            </a:pPr>
            <a:r>
              <a:rPr lang="be-BY" sz="2000" b="1" i="0" u="none">
                <a:solidFill>
                  <a:schemeClr val="dk1"/>
                </a:solidFill>
                <a:latin typeface="Arial"/>
              </a:rPr>
              <a:t>Просвещения</a:t>
            </a:r>
            <a:endParaRPr/>
          </a:p>
        </p:txBody>
      </p:sp>
      <p:sp>
        <p:nvSpPr>
          <p:cNvPr id="3086" name="Line 23"/>
          <p:cNvSpPr>
            <a:spLocks noChangeShapeType="1" noGrp="1"/>
          </p:cNvSpPr>
          <p:nvPr/>
        </p:nvSpPr>
        <p:spPr bwMode="auto">
          <a:xfrm>
            <a:off x="10223500" y="1557337"/>
            <a:ext cx="0" cy="431799"/>
          </a:xfrm>
          <a:prstGeom prst="line">
            <a:avLst/>
          </a:prstGeom>
          <a:noFill/>
          <a:ln w="9524">
            <a:solidFill>
              <a:schemeClr val="dk1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3087" name="Rectangle 25"/>
          <p:cNvSpPr>
            <a:spLocks noChangeShapeType="1" noGrp="1"/>
          </p:cNvSpPr>
          <p:nvPr/>
        </p:nvSpPr>
        <p:spPr bwMode="auto">
          <a:xfrm>
            <a:off x="239182" y="3141662"/>
            <a:ext cx="2017182" cy="1439862"/>
          </a:xfrm>
          <a:prstGeom prst="rect">
            <a:avLst/>
          </a:prstGeom>
          <a:gradFill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 lvl="0">
              <a:defRPr/>
            </a:pPr>
            <a:r>
              <a:rPr lang="be-BY" sz="1800" b="1" i="0" u="none">
                <a:solidFill>
                  <a:schemeClr val="dk1"/>
                </a:solidFill>
                <a:latin typeface="Arial"/>
              </a:rPr>
              <a:t>анти-</a:t>
            </a:r>
            <a:endParaRPr/>
          </a:p>
          <a:p>
            <a:pPr lvl="0">
              <a:defRPr/>
            </a:pPr>
            <a:r>
              <a:rPr lang="be-BY" sz="1800" b="1" i="0" u="none">
                <a:solidFill>
                  <a:schemeClr val="dk1"/>
                </a:solidFill>
                <a:latin typeface="Arial"/>
              </a:rPr>
              <a:t>феодальная</a:t>
            </a:r>
            <a:endParaRPr/>
          </a:p>
          <a:p>
            <a:pPr lvl="0">
              <a:defRPr/>
            </a:pPr>
            <a:r>
              <a:rPr lang="be-BY" sz="1800" b="1" i="0" u="none">
                <a:solidFill>
                  <a:schemeClr val="dk1"/>
                </a:solidFill>
                <a:latin typeface="Arial"/>
              </a:rPr>
              <a:t>война</a:t>
            </a:r>
            <a:endParaRPr/>
          </a:p>
          <a:p>
            <a:pPr lvl="0">
              <a:defRPr/>
            </a:pPr>
            <a:r>
              <a:rPr lang="be-BY" sz="1800" b="1" i="0" u="none">
                <a:solidFill>
                  <a:schemeClr val="dk1"/>
                </a:solidFill>
                <a:latin typeface="Arial"/>
              </a:rPr>
              <a:t>1648-1651 гг.</a:t>
            </a:r>
            <a:endParaRPr/>
          </a:p>
        </p:txBody>
      </p:sp>
      <p:sp>
        <p:nvSpPr>
          <p:cNvPr id="3088" name="Line 26"/>
          <p:cNvSpPr>
            <a:spLocks noChangeShapeType="1" noGrp="1"/>
          </p:cNvSpPr>
          <p:nvPr/>
        </p:nvSpPr>
        <p:spPr bwMode="auto">
          <a:xfrm>
            <a:off x="4656666" y="2565400"/>
            <a:ext cx="0" cy="576262"/>
          </a:xfrm>
          <a:prstGeom prst="line">
            <a:avLst/>
          </a:prstGeom>
          <a:noFill/>
          <a:ln w="9524">
            <a:solidFill>
              <a:schemeClr val="dk1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3089" name="Rectangle 28"/>
          <p:cNvSpPr>
            <a:spLocks noChangeShapeType="1" noGrp="1"/>
          </p:cNvSpPr>
          <p:nvPr/>
        </p:nvSpPr>
        <p:spPr bwMode="auto">
          <a:xfrm>
            <a:off x="3695700" y="3141662"/>
            <a:ext cx="2017182" cy="1511300"/>
          </a:xfrm>
          <a:prstGeom prst="rect">
            <a:avLst/>
          </a:prstGeom>
          <a:gradFill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 lvl="0">
              <a:defRPr/>
            </a:pPr>
            <a:r>
              <a:rPr lang="be-BY" sz="1800" b="1" i="0" u="none">
                <a:solidFill>
                  <a:schemeClr val="dk1"/>
                </a:solidFill>
                <a:latin typeface="Arial"/>
              </a:rPr>
              <a:t>Северная</a:t>
            </a:r>
            <a:endParaRPr/>
          </a:p>
          <a:p>
            <a:pPr lvl="0">
              <a:defRPr/>
            </a:pPr>
            <a:r>
              <a:rPr lang="be-BY" sz="1800" b="1" i="0" u="none">
                <a:solidFill>
                  <a:schemeClr val="dk1"/>
                </a:solidFill>
                <a:latin typeface="Arial"/>
              </a:rPr>
              <a:t> война </a:t>
            </a:r>
            <a:endParaRPr/>
          </a:p>
          <a:p>
            <a:pPr lvl="0">
              <a:defRPr/>
            </a:pPr>
            <a:r>
              <a:rPr lang="be-BY" sz="1800" b="1" i="0" u="none">
                <a:solidFill>
                  <a:schemeClr val="dk1"/>
                </a:solidFill>
                <a:latin typeface="Arial"/>
              </a:rPr>
              <a:t>1700-1721 гг.</a:t>
            </a:r>
            <a:endParaRPr/>
          </a:p>
        </p:txBody>
      </p:sp>
      <p:sp>
        <p:nvSpPr>
          <p:cNvPr id="3090" name="Rectangle 27"/>
          <p:cNvSpPr>
            <a:spLocks noChangeShapeType="1" noGrp="1"/>
          </p:cNvSpPr>
          <p:nvPr/>
        </p:nvSpPr>
        <p:spPr bwMode="auto">
          <a:xfrm>
            <a:off x="1968500" y="4508500"/>
            <a:ext cx="2017182" cy="2087562"/>
          </a:xfrm>
          <a:prstGeom prst="rect">
            <a:avLst/>
          </a:prstGeom>
          <a:gradFill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 lvl="0">
              <a:defRPr/>
            </a:pPr>
            <a:r>
              <a:rPr lang="be-BY" sz="1800" b="1" i="0" u="none">
                <a:solidFill>
                  <a:schemeClr val="dk1"/>
                </a:solidFill>
                <a:latin typeface="Arial"/>
              </a:rPr>
              <a:t>Война </a:t>
            </a:r>
            <a:endParaRPr/>
          </a:p>
          <a:p>
            <a:pPr lvl="0">
              <a:defRPr/>
            </a:pPr>
            <a:r>
              <a:rPr lang="be-BY" sz="1800" b="1" i="0" u="none">
                <a:solidFill>
                  <a:schemeClr val="dk1"/>
                </a:solidFill>
                <a:latin typeface="Arial"/>
              </a:rPr>
              <a:t>России</a:t>
            </a:r>
            <a:endParaRPr/>
          </a:p>
          <a:p>
            <a:pPr lvl="0">
              <a:defRPr/>
            </a:pPr>
            <a:r>
              <a:rPr lang="be-BY" sz="1800" b="1" i="0" u="none">
                <a:solidFill>
                  <a:schemeClr val="dk1"/>
                </a:solidFill>
                <a:latin typeface="Arial"/>
              </a:rPr>
              <a:t>с Речью </a:t>
            </a:r>
            <a:endParaRPr/>
          </a:p>
          <a:p>
            <a:pPr lvl="0">
              <a:defRPr/>
            </a:pPr>
            <a:r>
              <a:rPr lang="be-BY" sz="1800" b="1" i="0" u="none">
                <a:solidFill>
                  <a:schemeClr val="dk1"/>
                </a:solidFill>
                <a:latin typeface="Arial"/>
              </a:rPr>
              <a:t>Посполитой</a:t>
            </a:r>
            <a:endParaRPr/>
          </a:p>
          <a:p>
            <a:pPr lvl="0">
              <a:defRPr/>
            </a:pPr>
            <a:r>
              <a:rPr lang="be-BY" sz="1800" b="1" i="0" u="none">
                <a:solidFill>
                  <a:schemeClr val="dk1"/>
                </a:solidFill>
                <a:latin typeface="Arial"/>
              </a:rPr>
              <a:t>1654-1667 гг.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6916817" name="Shape 1026"/>
          <p:cNvSpPr>
            <a:spLocks noChangeShapeType="1" noGrp="1"/>
          </p:cNvSpPr>
          <p:nvPr>
            <p:ph type="title" idx="0"/>
          </p:nvPr>
        </p:nvSpPr>
        <p:spPr bwMode="auto">
          <a:xfrm flipH="0" flipV="0">
            <a:off x="609599" y="274636"/>
            <a:ext cx="10972800" cy="10392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811155191" name="Shape 1027"/>
          <p:cNvSpPr>
            <a:spLocks noChangeShapeType="1" noGrp="1"/>
          </p:cNvSpPr>
          <p:nvPr>
            <p:ph idx="1"/>
          </p:nvPr>
        </p:nvSpPr>
        <p:spPr bwMode="auto">
          <a:xfrm flipH="0" flipV="0">
            <a:off x="330961" y="378557"/>
            <a:ext cx="8193942" cy="5747604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>
              <a:defRPr/>
            </a:pPr>
            <a:endParaRPr/>
          </a:p>
          <a:p>
            <a:pPr>
              <a:defRPr/>
            </a:pPr>
            <a:r>
              <a:rPr sz="2800" b="1" i="1" u="none">
                <a:solidFill>
                  <a:srgbClr val="202122"/>
                </a:solidFill>
                <a:latin typeface="Times New Roman"/>
                <a:ea typeface="Arial"/>
                <a:cs typeface="Times New Roman"/>
              </a:rPr>
              <a:t>Колыбель — Нежин, Киев мой учитель,</a:t>
            </a:r>
            <a:endParaRPr sz="2800" b="1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1" i="1" u="none">
                <a:solidFill>
                  <a:srgbClr val="202122"/>
                </a:solidFill>
                <a:latin typeface="Times New Roman"/>
                <a:ea typeface="Arial"/>
                <a:cs typeface="Times New Roman"/>
              </a:rPr>
              <a:t>Я в тридцать восемь лет назван: Святитель.</a:t>
            </a:r>
            <a:endParaRPr sz="2800" b="1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1" i="1" u="none">
                <a:solidFill>
                  <a:srgbClr val="202122"/>
                </a:solidFill>
                <a:latin typeface="Times New Roman"/>
                <a:ea typeface="Arial"/>
                <a:cs typeface="Times New Roman"/>
              </a:rPr>
              <a:t>Семнадцать лет боролся я с волками.</a:t>
            </a:r>
            <a:endParaRPr sz="2800" b="1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1" i="1" u="none">
                <a:solidFill>
                  <a:srgbClr val="202122"/>
                </a:solidFill>
                <a:latin typeface="Times New Roman"/>
                <a:ea typeface="Arial"/>
                <a:cs typeface="Times New Roman"/>
              </a:rPr>
              <a:t>А двадцать два, как Пастырь, отдохнул с овцами.</a:t>
            </a:r>
            <a:endParaRPr sz="2800" b="1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1" i="1" u="none">
                <a:solidFill>
                  <a:srgbClr val="202122"/>
                </a:solidFill>
                <a:latin typeface="Times New Roman"/>
                <a:ea typeface="Arial"/>
                <a:cs typeface="Times New Roman"/>
              </a:rPr>
              <a:t>За претерпенные труды и непогоду</a:t>
            </a:r>
            <a:endParaRPr sz="2800" b="1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1" i="1" u="none">
                <a:solidFill>
                  <a:srgbClr val="202122"/>
                </a:solidFill>
                <a:latin typeface="Times New Roman"/>
                <a:ea typeface="Arial"/>
                <a:cs typeface="Times New Roman"/>
              </a:rPr>
              <a:t>Архиепископом и Членом стал Синоду,</a:t>
            </a:r>
            <a:endParaRPr sz="2800" b="1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1" i="1" u="none">
                <a:solidFill>
                  <a:srgbClr val="202122"/>
                </a:solidFill>
                <a:latin typeface="Times New Roman"/>
                <a:ea typeface="Arial"/>
                <a:cs typeface="Times New Roman"/>
              </a:rPr>
              <a:t>Георгий именем, я из Конисских дому,</a:t>
            </a:r>
            <a:endParaRPr sz="2800" b="1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1" i="1" u="none">
                <a:solidFill>
                  <a:srgbClr val="202122"/>
                </a:solidFill>
                <a:latin typeface="Times New Roman"/>
                <a:ea typeface="Arial"/>
                <a:cs typeface="Times New Roman"/>
              </a:rPr>
              <a:t>Коню подобен был я почтовому.</a:t>
            </a:r>
            <a:endParaRPr sz="2800" b="1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1" i="1" u="none">
                <a:solidFill>
                  <a:srgbClr val="202122"/>
                </a:solidFill>
                <a:latin typeface="Times New Roman"/>
                <a:ea typeface="Arial"/>
                <a:cs typeface="Times New Roman"/>
              </a:rPr>
              <a:t>Тут трупа моего зарыты кости.</a:t>
            </a:r>
            <a:endParaRPr sz="2800" b="1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1" i="1" u="none">
                <a:solidFill>
                  <a:srgbClr val="202122"/>
                </a:solidFill>
                <a:latin typeface="Times New Roman"/>
                <a:ea typeface="Arial"/>
                <a:cs typeface="Times New Roman"/>
              </a:rPr>
              <a:t>В год семисотый пятый девяностый.</a:t>
            </a:r>
            <a:endParaRPr sz="2800" b="1">
              <a:latin typeface="Times New Roman"/>
              <a:cs typeface="Times New Roman"/>
            </a:endParaRPr>
          </a:p>
        </p:txBody>
      </p:sp>
      <p:pic>
        <p:nvPicPr>
          <p:cNvPr id="47096971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956535" y="122115"/>
            <a:ext cx="2625864" cy="7457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6918321" name="Shape 1026"/>
          <p:cNvSpPr>
            <a:spLocks noChangeShapeType="1" noGrp="1"/>
          </p:cNvSpPr>
          <p:nvPr>
            <p:ph type="title" idx="0"/>
          </p:nvPr>
        </p:nvSpPr>
        <p:spPr bwMode="auto">
          <a:xfrm flipH="0" flipV="0">
            <a:off x="609599" y="274636"/>
            <a:ext cx="10972800" cy="323728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802300468" name="Shape 1027"/>
          <p:cNvSpPr>
            <a:spLocks noChangeShapeType="1" noGrp="1"/>
          </p:cNvSpPr>
          <p:nvPr>
            <p:ph idx="1"/>
          </p:nvPr>
        </p:nvSpPr>
        <p:spPr bwMode="auto">
          <a:xfrm flipH="0" flipV="0">
            <a:off x="5484230" y="598365"/>
            <a:ext cx="6098168" cy="552779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>
              <a:defRPr/>
            </a:pPr>
            <a:r>
              <a:rPr lang="ru-RU"/>
              <a:t>Казимир Нарбут</a:t>
            </a:r>
            <a:endParaRPr lang="ru-RU"/>
          </a:p>
          <a:p>
            <a:pPr>
              <a:defRPr/>
            </a:pPr>
            <a:endParaRPr/>
          </a:p>
          <a:p>
            <a:pPr>
              <a:defRPr/>
            </a:pPr>
            <a:r>
              <a:rPr sz="2400" b="1" i="0" u="none">
                <a:solidFill>
                  <a:srgbClr val="202122"/>
                </a:solidFill>
                <a:latin typeface="Arial"/>
                <a:ea typeface="Arial"/>
                <a:cs typeface="Arial"/>
              </a:rPr>
              <a:t>«Логика, или Наука рассуждения и умного разговора» на польском языке. </a:t>
            </a:r>
            <a:endParaRPr sz="2400" b="1" i="0" u="none">
              <a:solidFill>
                <a:srgbClr val="202122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400" b="1" i="0" u="none">
                <a:solidFill>
                  <a:srgbClr val="202122"/>
                </a:solidFill>
                <a:latin typeface="Arial"/>
                <a:ea typeface="Arial"/>
                <a:cs typeface="Arial"/>
              </a:rPr>
              <a:t>Автор курса «Эклектической философии» и рукописей на латинском языке.</a:t>
            </a:r>
            <a:endParaRPr lang="ru-RU" sz="2400" b="1"/>
          </a:p>
          <a:p>
            <a:pPr>
              <a:defRPr/>
            </a:pPr>
            <a:endParaRPr sz="2400" b="1"/>
          </a:p>
          <a:p>
            <a:pPr>
              <a:defRPr/>
            </a:pPr>
            <a:endParaRPr/>
          </a:p>
          <a:p>
            <a:pPr>
              <a:defRPr/>
            </a:pPr>
            <a:r>
              <a:rPr sz="2800" b="0" i="1" u="none">
                <a:solidFill>
                  <a:srgbClr val="202122"/>
                </a:solidFill>
                <a:latin typeface="Arial"/>
                <a:ea typeface="Arial"/>
                <a:cs typeface="Arial"/>
              </a:rPr>
              <a:t>Человек создан для жизни в обществе — это свойство человеческой природы</a:t>
            </a:r>
            <a:endParaRPr sz="2800" b="1" i="1"/>
          </a:p>
        </p:txBody>
      </p:sp>
      <p:pic>
        <p:nvPicPr>
          <p:cNvPr id="71106274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34326" y="402980"/>
            <a:ext cx="4421826" cy="5647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1657204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64038" y="274636"/>
            <a:ext cx="5184917" cy="6221901"/>
          </a:xfrm>
          <a:prstGeom prst="rect">
            <a:avLst/>
          </a:prstGeom>
        </p:spPr>
      </p:pic>
      <p:sp>
        <p:nvSpPr>
          <p:cNvPr id="1673138139" name="Shape 1026"/>
          <p:cNvSpPr>
            <a:spLocks noChangeShapeType="1" noGrp="1"/>
          </p:cNvSpPr>
          <p:nvPr>
            <p:ph type="title" idx="0"/>
          </p:nvPr>
        </p:nvSpPr>
        <p:spPr bwMode="auto">
          <a:xfrm flipH="0" flipV="0">
            <a:off x="5826153" y="274636"/>
            <a:ext cx="5756245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r>
              <a:rPr lang="ru-RU"/>
              <a:t>Кароль Вырвич</a:t>
            </a:r>
            <a:endParaRPr/>
          </a:p>
        </p:txBody>
      </p:sp>
      <p:sp>
        <p:nvSpPr>
          <p:cNvPr id="1383050829" name="Shape 1027"/>
          <p:cNvSpPr>
            <a:spLocks noChangeShapeType="1" noGrp="1"/>
          </p:cNvSpPr>
          <p:nvPr>
            <p:ph idx="1"/>
          </p:nvPr>
        </p:nvSpPr>
        <p:spPr bwMode="auto">
          <a:xfrm flipH="0" flipV="0">
            <a:off x="6058172" y="1600200"/>
            <a:ext cx="5524226" cy="4525961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0665069" name="Shape 1026"/>
          <p:cNvSpPr>
            <a:spLocks noChangeShapeType="1" noGrp="1"/>
          </p:cNvSpPr>
          <p:nvPr>
            <p:ph type="title" idx="0"/>
          </p:nvPr>
        </p:nvSpPr>
        <p:spPr bwMode="auto">
          <a:xfrm>
            <a:off x="609599" y="274636"/>
            <a:ext cx="109728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r>
              <a:rPr lang="ru-RU"/>
              <a:t>МАТЕЙ ДОГЕЛЬ</a:t>
            </a:r>
            <a:endParaRPr/>
          </a:p>
        </p:txBody>
      </p:sp>
      <p:sp>
        <p:nvSpPr>
          <p:cNvPr id="161453532" name="Shape 1027"/>
          <p:cNvSpPr>
            <a:spLocks noChangeShapeType="1" noGrp="1"/>
          </p:cNvSpPr>
          <p:nvPr>
            <p:ph idx="1"/>
          </p:nvPr>
        </p:nvSpPr>
        <p:spPr bwMode="auto">
          <a:xfrm flipH="0" flipV="0">
            <a:off x="6192499" y="1747044"/>
            <a:ext cx="5218937" cy="4525961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>
              <a:defRPr/>
            </a:pPr>
            <a:endParaRPr/>
          </a:p>
          <a:p>
            <a:pPr>
              <a:defRPr/>
            </a:pPr>
            <a:r>
              <a:rPr sz="3600" b="0" i="0" u="none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sz="3600" b="0" i="0" u="none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«Дипломатический кодекс королевства Польского и Великого княжества Литовского»</a:t>
            </a:r>
            <a:endParaRPr sz="36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5132607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9519" y="1600200"/>
            <a:ext cx="4629150" cy="4819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6880434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11963" y="634999"/>
            <a:ext cx="4442939" cy="5925771"/>
          </a:xfrm>
          <a:prstGeom prst="rect">
            <a:avLst/>
          </a:prstGeom>
        </p:spPr>
      </p:pic>
      <p:sp>
        <p:nvSpPr>
          <p:cNvPr id="1833325912" name="Shape 1026"/>
          <p:cNvSpPr>
            <a:spLocks noChangeShapeType="1" noGrp="1"/>
          </p:cNvSpPr>
          <p:nvPr>
            <p:ph type="title" idx="0"/>
          </p:nvPr>
        </p:nvSpPr>
        <p:spPr bwMode="auto">
          <a:xfrm flipH="0" flipV="0">
            <a:off x="4995768" y="274636"/>
            <a:ext cx="658663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r>
              <a:rPr lang="ru-RU"/>
              <a:t>АДАМ НАРУШЕВИЧ</a:t>
            </a:r>
            <a:endParaRPr/>
          </a:p>
        </p:txBody>
      </p:sp>
      <p:sp>
        <p:nvSpPr>
          <p:cNvPr id="1262753356" name="Shape 1027"/>
          <p:cNvSpPr>
            <a:spLocks noChangeShapeType="1" noGrp="1"/>
          </p:cNvSpPr>
          <p:nvPr>
            <p:ph idx="1"/>
          </p:nvPr>
        </p:nvSpPr>
        <p:spPr bwMode="auto">
          <a:xfrm flipH="0" flipV="0">
            <a:off x="4702692" y="1600200"/>
            <a:ext cx="6879707" cy="4525961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</a:defRPr>
            </a:lvl5pPr>
          </a:lstStyle>
          <a:p>
            <a:pPr>
              <a:defRPr/>
            </a:pPr>
            <a:r>
              <a:rPr lang="ru-RU"/>
              <a:t>ИСТОРИЯ ПОЛЬСКОГО НАРОДА. ИДЕАЛ – СИЛЬНАЯ ВЛАСТЬ КОРОЛЯ. УЧАСТНИК 4 ЛЕТ. СЕЙМА</a:t>
            </a:r>
            <a:endParaRPr lang="ru-RU"/>
          </a:p>
          <a:p>
            <a:pPr>
              <a:defRPr/>
            </a:pPr>
            <a:endParaRPr/>
          </a:p>
          <a:p>
            <a:pPr>
              <a:defRPr/>
            </a:pPr>
            <a:r>
              <a:rPr sz="3600" b="0" i="0" u="none">
                <a:solidFill>
                  <a:srgbClr val="202122"/>
                </a:solidFill>
                <a:latin typeface="Times New Roman"/>
                <a:ea typeface="Arial"/>
                <a:cs typeface="Times New Roman"/>
              </a:rPr>
              <a:t>«История Яна Кар</a:t>
            </a:r>
            <a:r>
              <a:rPr sz="3600" b="0" i="0" u="none">
                <a:solidFill>
                  <a:srgbClr val="202122"/>
                </a:solidFill>
                <a:latin typeface="Times New Roman"/>
                <a:ea typeface="Arial"/>
                <a:cs typeface="Times New Roman"/>
              </a:rPr>
              <a:t>оля Ходкевича, воеводы виленского, великого гетмана Великого княжества Литовского»</a:t>
            </a:r>
            <a:r>
              <a:rPr sz="3600" b="0" i="0" u="none">
                <a:solidFill>
                  <a:srgbClr val="202122"/>
                </a:solidFill>
                <a:latin typeface="Times New Roman"/>
                <a:ea typeface="Arial"/>
                <a:cs typeface="Times New Roman"/>
              </a:rPr>
              <a:t> 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190955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1577788" cy="731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6184432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0967211" cy="6567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bv10074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0483" name="TextBox 1"/>
          <p:cNvSpPr txBox="1">
            <a:spLocks noChangeShapeType="1" noGrp="1"/>
          </p:cNvSpPr>
          <p:nvPr/>
        </p:nvSpPr>
        <p:spPr bwMode="auto">
          <a:xfrm>
            <a:off x="334433" y="260350"/>
            <a:ext cx="6625166" cy="61864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l">
              <a:defRPr/>
            </a:pPr>
            <a:r>
              <a:rPr lang="en-US" sz="3600"/>
              <a:t>На рубеже XVI-XVII вв. формировалась белорусская иконописная школа, шедевром которой считается </a:t>
            </a:r>
            <a:r>
              <a:rPr sz="3600" b="1" i="0" u="none">
                <a:solidFill>
                  <a:schemeClr val="lt1"/>
                </a:solidFill>
              </a:rPr>
              <a:t>икона Петра Евсеевича из Голынца «Рождество Богородицы». </a:t>
            </a:r>
            <a:r>
              <a:rPr sz="3600"/>
              <a:t>Это единственная икона, автор которой известен, так как он написал на ней свое имя.</a:t>
            </a:r>
            <a:endParaRPr/>
          </a:p>
        </p:txBody>
      </p:sp>
      <p:pic>
        <p:nvPicPr>
          <p:cNvPr id="20484" name="Рисунок 2" descr="rogdestvo01.jp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6671733" y="260350"/>
            <a:ext cx="5202766" cy="5113337"/>
          </a:xfrm>
          <a:prstGeom prst="rect">
            <a:avLst/>
          </a:prstGeom>
          <a:noFill/>
        </p:spPr>
      </p:pic>
      <p:sp>
        <p:nvSpPr>
          <p:cNvPr id="20485" name="Прямоугольник 4"/>
          <p:cNvSpPr>
            <a:spLocks noChangeShapeType="1" noGrp="1"/>
          </p:cNvSpPr>
          <p:nvPr/>
        </p:nvSpPr>
        <p:spPr bwMode="auto">
          <a:xfrm>
            <a:off x="6479116" y="5229225"/>
            <a:ext cx="5425016" cy="107791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sz="3200">
                <a:solidFill>
                  <a:schemeClr val="lt1"/>
                </a:solidFill>
              </a:rPr>
              <a:t>Икона Рождество Богородицы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506" name="Рисунок 4" descr="bv10058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1507" name="TextBox 1"/>
          <p:cNvSpPr txBox="1">
            <a:spLocks noChangeShapeType="1" noGrp="1"/>
          </p:cNvSpPr>
          <p:nvPr/>
        </p:nvSpPr>
        <p:spPr bwMode="auto">
          <a:xfrm>
            <a:off x="5903382" y="117475"/>
            <a:ext cx="5954182" cy="507841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l">
              <a:defRPr/>
            </a:pPr>
            <a:r>
              <a:rPr sz="3600"/>
              <a:t>Известнейшим памятником белорусской музыки стала </a:t>
            </a:r>
            <a:r>
              <a:rPr sz="3600">
                <a:solidFill>
                  <a:schemeClr val="lt1"/>
                </a:solidFill>
              </a:rPr>
              <a:t>«Полоцкая тетрадь»</a:t>
            </a:r>
            <a:r>
              <a:rPr sz="3600"/>
              <a:t>, записанная итальянскими нотами, которые легли в основу современной нотной грамоты.</a:t>
            </a:r>
            <a:endParaRPr/>
          </a:p>
        </p:txBody>
      </p:sp>
      <p:pic>
        <p:nvPicPr>
          <p:cNvPr id="21508" name="Рисунок 2" descr="image125.gif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719666" y="0"/>
            <a:ext cx="4322233" cy="4822825"/>
          </a:xfrm>
          <a:prstGeom prst="rect">
            <a:avLst/>
          </a:prstGeom>
          <a:noFill/>
        </p:spPr>
      </p:pic>
      <p:sp>
        <p:nvSpPr>
          <p:cNvPr id="21509" name="TextBox 3"/>
          <p:cNvSpPr txBox="1">
            <a:spLocks noChangeShapeType="1" noGrp="1"/>
          </p:cNvSpPr>
          <p:nvPr/>
        </p:nvSpPr>
        <p:spPr bwMode="auto">
          <a:xfrm>
            <a:off x="334433" y="5157787"/>
            <a:ext cx="11857566" cy="15684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l">
              <a:defRPr/>
            </a:pPr>
            <a:r>
              <a:rPr sz="3200"/>
              <a:t>При дворах магнатов действовали крепостные оркестры и капеллы, а при иезуитских  коллегиумах и братских школах – школьные театры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6352438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59422" y="97692"/>
            <a:ext cx="9660576" cy="6728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Рисунок 9" descr="bv10058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099" name="Rectangle 2"/>
          <p:cNvSpPr>
            <a:spLocks noChangeShapeType="1" noGrp="1"/>
          </p:cNvSpPr>
          <p:nvPr/>
        </p:nvSpPr>
        <p:spPr bwMode="auto">
          <a:xfrm>
            <a:off x="1200149" y="188912"/>
            <a:ext cx="10081682" cy="5683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4100" name="Rectangle 4"/>
          <p:cNvSpPr>
            <a:spLocks noChangeShapeType="1" noGrp="1"/>
          </p:cNvSpPr>
          <p:nvPr/>
        </p:nvSpPr>
        <p:spPr bwMode="auto">
          <a:xfrm>
            <a:off x="1007533" y="4005262"/>
            <a:ext cx="6144682" cy="23050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4101" name="Rectangle 5"/>
          <p:cNvSpPr>
            <a:spLocks noChangeShapeType="1" noGrp="1"/>
          </p:cNvSpPr>
          <p:nvPr/>
        </p:nvSpPr>
        <p:spPr bwMode="auto">
          <a:xfrm>
            <a:off x="1007533" y="3213100"/>
            <a:ext cx="6337299" cy="3168649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4102" name="Rectangle 6"/>
          <p:cNvSpPr>
            <a:spLocks noChangeShapeType="1" noGrp="1"/>
          </p:cNvSpPr>
          <p:nvPr/>
        </p:nvSpPr>
        <p:spPr bwMode="auto">
          <a:xfrm>
            <a:off x="0" y="0"/>
            <a:ext cx="12192000" cy="16557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 algn="l">
              <a:lnSpc>
                <a:spcPct val="90000"/>
              </a:lnSpc>
              <a:spcBef>
                <a:spcPts val="0"/>
              </a:spcBef>
              <a:defRPr/>
            </a:pPr>
            <a:r>
              <a:rPr lang="be-BY" sz="2800">
                <a:solidFill>
                  <a:srgbClr val="FFFF00"/>
                </a:solidFill>
                <a:latin typeface="Times New Roman"/>
                <a:ea typeface="Times New Roman"/>
              </a:rPr>
              <a:t>1. </a:t>
            </a:r>
            <a:r>
              <a:rPr lang="be-BY" sz="2800" b="1" i="0" u="none">
                <a:solidFill>
                  <a:srgbClr val="FFFF00"/>
                </a:solidFill>
                <a:latin typeface="Times New Roman"/>
                <a:ea typeface="Times New Roman"/>
              </a:rPr>
              <a:t>Развитие образования и науки </a:t>
            </a:r>
            <a:r>
              <a:rPr lang="be-BY" sz="2800">
                <a:solidFill>
                  <a:srgbClr val="FFFF00"/>
                </a:solidFill>
                <a:latin typeface="Times New Roman"/>
                <a:ea typeface="Times New Roman"/>
              </a:rPr>
              <a:t>происходило в условиях окатоличивания и полонизации населения, против чего было направлено обучение в православных школах при братствах – добровольных и кульурных объединениях горожан</a:t>
            </a:r>
            <a:r>
              <a:rPr lang="be-BY" sz="3200">
                <a:solidFill>
                  <a:srgbClr val="FFFF00"/>
                </a:solidFill>
                <a:latin typeface="Times New Roman"/>
                <a:ea typeface="Times New Roman"/>
              </a:rPr>
              <a:t>.</a:t>
            </a:r>
            <a:endParaRPr/>
          </a:p>
        </p:txBody>
      </p:sp>
      <p:sp>
        <p:nvSpPr>
          <p:cNvPr id="4103" name="Rectangle 7"/>
          <p:cNvSpPr>
            <a:spLocks noChangeShapeType="1" noGrp="1"/>
          </p:cNvSpPr>
          <p:nvPr/>
        </p:nvSpPr>
        <p:spPr bwMode="auto">
          <a:xfrm>
            <a:off x="527049" y="3141662"/>
            <a:ext cx="4800600" cy="324167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4104" name="TextBox 9"/>
          <p:cNvSpPr txBox="1">
            <a:spLocks noChangeShapeType="1" noGrp="1"/>
          </p:cNvSpPr>
          <p:nvPr/>
        </p:nvSpPr>
        <p:spPr bwMode="auto">
          <a:xfrm>
            <a:off x="0" y="1989137"/>
            <a:ext cx="6239933" cy="267811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l">
              <a:defRPr/>
            </a:pPr>
            <a:r>
              <a:rPr sz="2800" b="0" i="1" u="none">
                <a:solidFill>
                  <a:srgbClr val="6600CC"/>
                </a:solidFill>
              </a:rPr>
              <a:t>С 1697 г. государственными языками в РП были </a:t>
            </a:r>
            <a:endParaRPr/>
          </a:p>
          <a:p>
            <a:pPr lvl="0" algn="l">
              <a:defRPr/>
            </a:pPr>
            <a:r>
              <a:rPr sz="2800" b="0" i="1" u="none">
                <a:solidFill>
                  <a:srgbClr val="6600CC"/>
                </a:solidFill>
              </a:rPr>
              <a:t>признаны </a:t>
            </a:r>
            <a:r>
              <a:rPr sz="2800" b="1" i="1" u="none">
                <a:solidFill>
                  <a:srgbClr val="6600CC"/>
                </a:solidFill>
              </a:rPr>
              <a:t>польский и </a:t>
            </a:r>
            <a:endParaRPr/>
          </a:p>
          <a:p>
            <a:pPr lvl="0" algn="l">
              <a:defRPr/>
            </a:pPr>
            <a:r>
              <a:rPr sz="2800" b="1" i="1" u="none">
                <a:solidFill>
                  <a:srgbClr val="6600CC"/>
                </a:solidFill>
              </a:rPr>
              <a:t>латинский</a:t>
            </a:r>
            <a:r>
              <a:rPr sz="2800" b="0" i="1" u="none">
                <a:solidFill>
                  <a:srgbClr val="6600CC"/>
                </a:solidFill>
              </a:rPr>
              <a:t>, на которые переводилось преподавание в учебных  заведениях.</a:t>
            </a:r>
            <a:endParaRPr/>
          </a:p>
        </p:txBody>
      </p:sp>
      <p:sp>
        <p:nvSpPr>
          <p:cNvPr id="4105" name="TextBox 10"/>
          <p:cNvSpPr txBox="1">
            <a:spLocks noChangeShapeType="1" noGrp="1"/>
          </p:cNvSpPr>
          <p:nvPr/>
        </p:nvSpPr>
        <p:spPr bwMode="auto">
          <a:xfrm>
            <a:off x="0" y="4868861"/>
            <a:ext cx="6432549" cy="13858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l">
              <a:defRPr/>
            </a:pPr>
            <a:r>
              <a:rPr sz="2800"/>
              <a:t>Образование было доступно преимущественно </a:t>
            </a:r>
            <a:endParaRPr/>
          </a:p>
          <a:p>
            <a:pPr lvl="0" algn="l">
              <a:defRPr/>
            </a:pPr>
            <a:r>
              <a:rPr sz="2800"/>
              <a:t>шляхетским детям. </a:t>
            </a:r>
            <a:endParaRPr/>
          </a:p>
        </p:txBody>
      </p:sp>
      <p:pic>
        <p:nvPicPr>
          <p:cNvPr id="4106" name="Picture 9" descr="сканирование0011"/>
          <p:cNvPicPr>
            <a:picLocks noChangeAspect="1" noGrp="1"/>
          </p:cNvPicPr>
          <p:nvPr/>
        </p:nvPicPr>
        <p:blipFill>
          <a:blip r:embed="rId3">
            <a:lum bright="-29998" contrast="0"/>
          </a:blip>
          <a:stretch/>
        </p:blipFill>
        <p:spPr bwMode="auto">
          <a:xfrm>
            <a:off x="5232400" y="1773237"/>
            <a:ext cx="6959600" cy="50847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5361694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185769" y="0"/>
            <a:ext cx="10318749" cy="6717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9507709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271248" y="-122115"/>
            <a:ext cx="10025672" cy="6974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530" name="Рисунок 2" descr="bv10058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2531" name="TextBox 1"/>
          <p:cNvSpPr txBox="1">
            <a:spLocks noChangeShapeType="1" noGrp="1"/>
          </p:cNvSpPr>
          <p:nvPr/>
        </p:nvSpPr>
        <p:spPr bwMode="auto">
          <a:xfrm>
            <a:off x="527049" y="1412875"/>
            <a:ext cx="10562166" cy="501650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l">
              <a:defRPr/>
            </a:pPr>
            <a:r>
              <a:rPr sz="4000">
                <a:latin typeface="Times New Roman"/>
                <a:ea typeface="Times New Roman"/>
              </a:rPr>
              <a:t>4. Примером развития искусства стала деятельность белорусских мастеров в Москве, насильно вывезенных во время войны России с Речью Посполитой 1654-1667 гг. Значительная их часть оказалась в Москве, где мастеров поселили в Мещанской слободе.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554" name="Рисунок 8" descr="bv10148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3555" name="Прямоугольник 1"/>
          <p:cNvSpPr>
            <a:spLocks noChangeShapeType="1" noGrp="1"/>
          </p:cNvSpPr>
          <p:nvPr/>
        </p:nvSpPr>
        <p:spPr bwMode="auto">
          <a:xfrm>
            <a:off x="719666" y="476250"/>
            <a:ext cx="7008282" cy="310832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l">
              <a:defRPr/>
            </a:pPr>
            <a:r>
              <a:rPr sz="2800">
                <a:latin typeface="Times New Roman"/>
                <a:ea typeface="Times New Roman"/>
              </a:rPr>
              <a:t> Мастера из Беларуси во главе со шкловским резчиком </a:t>
            </a:r>
            <a:r>
              <a:rPr sz="2800" b="1" i="0" u="none">
                <a:solidFill>
                  <a:srgbClr val="C00000"/>
                </a:solidFill>
                <a:latin typeface="Times New Roman"/>
                <a:ea typeface="Times New Roman"/>
              </a:rPr>
              <a:t>Климом Михайловым</a:t>
            </a:r>
            <a:r>
              <a:rPr sz="2800">
                <a:latin typeface="Times New Roman"/>
                <a:ea typeface="Times New Roman"/>
              </a:rPr>
              <a:t> создали пятиярусный, резной, позолоченный иконостас в Смоленском соборе московского Новодевичьего монастыря.</a:t>
            </a:r>
            <a:endParaRPr/>
          </a:p>
        </p:txBody>
      </p:sp>
      <p:pic>
        <p:nvPicPr>
          <p:cNvPr id="23556" name="Рисунок 2" descr="041-1.jp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8113182" y="188912"/>
            <a:ext cx="3860800" cy="4064000"/>
          </a:xfrm>
          <a:prstGeom prst="rect">
            <a:avLst/>
          </a:prstGeom>
          <a:noFill/>
        </p:spPr>
      </p:pic>
      <p:sp>
        <p:nvSpPr>
          <p:cNvPr id="23557" name="TextBox 3"/>
          <p:cNvSpPr txBox="1">
            <a:spLocks noChangeShapeType="1" noGrp="1"/>
          </p:cNvSpPr>
          <p:nvPr/>
        </p:nvSpPr>
        <p:spPr bwMode="auto">
          <a:xfrm>
            <a:off x="8591549" y="4581525"/>
            <a:ext cx="3073400" cy="9540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sz="2800"/>
              <a:t>Пятиярусный иконостас</a:t>
            </a:r>
            <a:endParaRPr/>
          </a:p>
        </p:txBody>
      </p:sp>
      <p:pic>
        <p:nvPicPr>
          <p:cNvPr id="23558" name="Рисунок 4" descr="image004.jpg"/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527049" y="4076699"/>
            <a:ext cx="2286000" cy="2381250"/>
          </a:xfrm>
          <a:prstGeom prst="rect">
            <a:avLst/>
          </a:prstGeom>
          <a:noFill/>
        </p:spPr>
      </p:pic>
      <p:pic>
        <p:nvPicPr>
          <p:cNvPr id="23559" name="Рисунок 5" descr="image006.jpg"/>
          <p:cNvPicPr>
            <a:picLocks noChangeAspect="1" noGrp="1"/>
          </p:cNvPicPr>
          <p:nvPr/>
        </p:nvPicPr>
        <p:blipFill>
          <a:blip r:embed="rId5"/>
          <a:stretch/>
        </p:blipFill>
        <p:spPr bwMode="auto">
          <a:xfrm>
            <a:off x="3119966" y="3644900"/>
            <a:ext cx="2286000" cy="2381250"/>
          </a:xfrm>
          <a:prstGeom prst="rect">
            <a:avLst/>
          </a:prstGeom>
          <a:noFill/>
        </p:spPr>
      </p:pic>
      <p:pic>
        <p:nvPicPr>
          <p:cNvPr id="23560" name="Рисунок 6" descr="image005.jpg"/>
          <p:cNvPicPr>
            <a:picLocks noChangeAspect="1" noGrp="1"/>
          </p:cNvPicPr>
          <p:nvPr/>
        </p:nvPicPr>
        <p:blipFill>
          <a:blip r:embed="rId6"/>
          <a:stretch/>
        </p:blipFill>
        <p:spPr bwMode="auto">
          <a:xfrm>
            <a:off x="5808133" y="3429000"/>
            <a:ext cx="2286000" cy="2381250"/>
          </a:xfrm>
          <a:prstGeom prst="rect">
            <a:avLst/>
          </a:prstGeom>
          <a:noFill/>
        </p:spPr>
      </p:pic>
      <p:sp>
        <p:nvSpPr>
          <p:cNvPr id="23561" name="TextBox 7"/>
          <p:cNvSpPr txBox="1">
            <a:spLocks noChangeShapeType="1" noGrp="1"/>
          </p:cNvSpPr>
          <p:nvPr/>
        </p:nvSpPr>
        <p:spPr bwMode="auto">
          <a:xfrm>
            <a:off x="3983566" y="6092825"/>
            <a:ext cx="4417482" cy="52387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l">
              <a:defRPr/>
            </a:pPr>
            <a:r>
              <a:rPr sz="2800"/>
              <a:t>Фрагменты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578" name="Рисунок 3" descr="bv10064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4579" name="Прямоугольник 1"/>
          <p:cNvSpPr>
            <a:spLocks noChangeShapeType="1" noGrp="1"/>
          </p:cNvSpPr>
          <p:nvPr/>
        </p:nvSpPr>
        <p:spPr bwMode="auto">
          <a:xfrm>
            <a:off x="334433" y="4611687"/>
            <a:ext cx="12098866" cy="181610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l">
              <a:defRPr/>
            </a:pPr>
            <a:r>
              <a:rPr sz="2800">
                <a:latin typeface="Times New Roman"/>
                <a:ea typeface="Times New Roman"/>
              </a:rPr>
              <a:t>Они создали множество шедевров декоративно-прикладного искусства. Белорусские мастера украсили объемной позолоченной резьбой деревянный дворец царя Алексея Михайловича в селе Коломенское под Москвой.</a:t>
            </a:r>
            <a:endParaRPr/>
          </a:p>
        </p:txBody>
      </p:sp>
      <p:pic>
        <p:nvPicPr>
          <p:cNvPr id="24580" name="Рисунок 2" descr="0001.jp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1488016" y="0"/>
            <a:ext cx="9370481" cy="45323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602" name="Рисунок 4" descr="bv10258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5603" name="Прямоугольник 1"/>
          <p:cNvSpPr>
            <a:spLocks noChangeShapeType="1" noGrp="1"/>
          </p:cNvSpPr>
          <p:nvPr/>
        </p:nvSpPr>
        <p:spPr bwMode="auto">
          <a:xfrm>
            <a:off x="1102782" y="3716337"/>
            <a:ext cx="10176933" cy="267811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l">
              <a:defRPr/>
            </a:pPr>
            <a:r>
              <a:rPr sz="2800">
                <a:latin typeface="Times New Roman"/>
                <a:ea typeface="Times New Roman"/>
              </a:rPr>
              <a:t>Славой и популярностью пользовался ранее неизвестный в Москве многоцветный рельефный  кафель: «муравленый» (с прозрачной зеленой глазурью) и «ценинный» (раскрашенный непрозрачной эмалью разных цветов).</a:t>
            </a:r>
            <a:endParaRPr/>
          </a:p>
        </p:txBody>
      </p:sp>
      <p:pic>
        <p:nvPicPr>
          <p:cNvPr id="25604" name="Рисунок 2" descr="izrazets.jp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3888316" y="33337"/>
            <a:ext cx="8303682" cy="3640137"/>
          </a:xfrm>
          <a:prstGeom prst="rect">
            <a:avLst/>
          </a:prstGeom>
          <a:noFill/>
        </p:spPr>
      </p:pic>
      <p:pic>
        <p:nvPicPr>
          <p:cNvPr id="25605" name="Рисунок 3" descr="192_479dd37a7edd6.jpg"/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527049" y="231775"/>
            <a:ext cx="2785533" cy="27971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ShapeType="1" noGrp="1"/>
          </p:cNvSpPr>
          <p:nvPr/>
        </p:nvSpPr>
        <p:spPr bwMode="auto">
          <a:xfrm>
            <a:off x="1583266" y="2060575"/>
            <a:ext cx="9313333" cy="101600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sz="6000"/>
              <a:t>Сделай тесты по теме</a:t>
            </a:r>
            <a:r>
              <a:rPr/>
              <a:t>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bv10053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123" name="Прямоугольник 4"/>
          <p:cNvSpPr>
            <a:spLocks noChangeShapeType="1" noGrp="1"/>
          </p:cNvSpPr>
          <p:nvPr/>
        </p:nvSpPr>
        <p:spPr bwMode="auto">
          <a:xfrm>
            <a:off x="5520266" y="0"/>
            <a:ext cx="6144682" cy="35829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l">
              <a:lnSpc>
                <a:spcPct val="90000"/>
              </a:lnSpc>
              <a:spcBef>
                <a:spcPts val="0"/>
              </a:spcBef>
              <a:defRPr/>
            </a:pPr>
            <a:r>
              <a:rPr sz="2800">
                <a:solidFill>
                  <a:srgbClr val="000066"/>
                </a:solidFill>
                <a:latin typeface="Times New Roman"/>
              </a:rPr>
              <a:t>Центром образования и науки была Виленская академия (университет) –бывший иезуитский коллегиум, преобразованный в высшее учебное заведение привилеем короля Речи Посполитой, утвержденным папой римским в 1579 г. </a:t>
            </a:r>
            <a:endParaRPr/>
          </a:p>
        </p:txBody>
      </p:sp>
      <p:pic>
        <p:nvPicPr>
          <p:cNvPr id="5124" name="Рисунок 5" descr="univer.JP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334433" y="188912"/>
            <a:ext cx="5137149" cy="2892425"/>
          </a:xfrm>
          <a:prstGeom prst="rect">
            <a:avLst/>
          </a:prstGeom>
          <a:noFill/>
        </p:spPr>
      </p:pic>
      <p:sp>
        <p:nvSpPr>
          <p:cNvPr id="5125" name="Прямоугольник 7"/>
          <p:cNvSpPr>
            <a:spLocks noChangeShapeType="1" noGrp="1"/>
          </p:cNvSpPr>
          <p:nvPr/>
        </p:nvSpPr>
        <p:spPr bwMode="auto">
          <a:xfrm>
            <a:off x="1390649" y="3933824"/>
            <a:ext cx="5039782" cy="206216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l">
              <a:defRPr/>
            </a:pPr>
            <a:r>
              <a:rPr sz="3200">
                <a:solidFill>
                  <a:srgbClr val="000066"/>
                </a:solidFill>
                <a:latin typeface="Times New Roman"/>
              </a:rPr>
              <a:t>Первым ректором академии был известный иезуит </a:t>
            </a:r>
            <a:r>
              <a:rPr sz="3200">
                <a:solidFill>
                  <a:srgbClr val="6600CC"/>
                </a:solidFill>
                <a:latin typeface="Times New Roman"/>
              </a:rPr>
              <a:t>Петр Скарга. </a:t>
            </a:r>
            <a:endParaRPr/>
          </a:p>
        </p:txBody>
      </p:sp>
      <p:pic>
        <p:nvPicPr>
          <p:cNvPr id="5126" name="Рисунок 8" descr="54663692_Piotr_Skarga.PNG"/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 flipH="0" flipV="0">
            <a:off x="6960656" y="3141661"/>
            <a:ext cx="3263899" cy="3487737"/>
          </a:xfrm>
          <a:prstGeom prst="rect">
            <a:avLst/>
          </a:prstGeom>
          <a:noFill/>
        </p:spPr>
      </p:pic>
      <p:sp>
        <p:nvSpPr>
          <p:cNvPr id="5127" name="TextBox 9"/>
          <p:cNvSpPr txBox="1">
            <a:spLocks noChangeShapeType="1" noGrp="1"/>
          </p:cNvSpPr>
          <p:nvPr/>
        </p:nvSpPr>
        <p:spPr bwMode="auto">
          <a:xfrm>
            <a:off x="719666" y="3141662"/>
            <a:ext cx="4224866" cy="5222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sz="2800"/>
              <a:t>Виленская академия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bv10141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147" name="Прямоугольник 1"/>
          <p:cNvSpPr>
            <a:spLocks noChangeShapeType="1" noGrp="1"/>
          </p:cNvSpPr>
          <p:nvPr/>
        </p:nvSpPr>
        <p:spPr bwMode="auto">
          <a:xfrm>
            <a:off x="527049" y="765175"/>
            <a:ext cx="11425766" cy="507841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lang="en-US" sz="5400">
                <a:solidFill>
                  <a:srgbClr val="000066"/>
                </a:solidFill>
                <a:latin typeface="Times New Roman"/>
              </a:rPr>
              <a:t>Самым популярным учебником  до середины XIX в. считался «Логика», изданный преподавателем академии философом </a:t>
            </a:r>
            <a:r>
              <a:rPr sz="5400" b="1" i="0" u="none">
                <a:solidFill>
                  <a:srgbClr val="C00000"/>
                </a:solidFill>
                <a:latin typeface="Times New Roman"/>
              </a:rPr>
              <a:t>Мартином Смиглецким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bv10317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239182" y="0"/>
            <a:ext cx="12192000" cy="6858000"/>
          </a:xfrm>
          <a:prstGeom prst="rect">
            <a:avLst/>
          </a:prstGeom>
          <a:noFill/>
        </p:spPr>
      </p:pic>
      <p:sp>
        <p:nvSpPr>
          <p:cNvPr id="7171" name="Прямоугольник 4"/>
          <p:cNvSpPr>
            <a:spLocks noChangeShapeType="1" noGrp="1"/>
          </p:cNvSpPr>
          <p:nvPr/>
        </p:nvSpPr>
        <p:spPr bwMode="auto">
          <a:xfrm>
            <a:off x="814916" y="5013325"/>
            <a:ext cx="11377082" cy="16446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l">
              <a:lnSpc>
                <a:spcPct val="90000"/>
              </a:lnSpc>
              <a:spcBef>
                <a:spcPts val="0"/>
              </a:spcBef>
              <a:defRPr/>
            </a:pPr>
            <a:r>
              <a:rPr sz="2800">
                <a:solidFill>
                  <a:srgbClr val="000066"/>
                </a:solidFill>
                <a:latin typeface="Times New Roman"/>
              </a:rPr>
              <a:t>В связи с распространением Реформации в ряде городов действовали </a:t>
            </a:r>
            <a:r>
              <a:rPr sz="2800" b="1" i="0" u="none">
                <a:solidFill>
                  <a:srgbClr val="C00000"/>
                </a:solidFill>
                <a:latin typeface="Times New Roman"/>
              </a:rPr>
              <a:t>кальвинистские школы,</a:t>
            </a:r>
            <a:r>
              <a:rPr sz="2800">
                <a:solidFill>
                  <a:srgbClr val="000066"/>
                </a:solidFill>
                <a:latin typeface="Times New Roman"/>
              </a:rPr>
              <a:t> среди которых самой известной стала гимназия в Слуцке, основанная князем Янушем Радзивиллом. </a:t>
            </a:r>
            <a:endParaRPr/>
          </a:p>
        </p:txBody>
      </p:sp>
      <p:pic>
        <p:nvPicPr>
          <p:cNvPr id="7172" name="Рисунок 5" descr="Slutskaya_gimnazia.jp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4305300" y="188912"/>
            <a:ext cx="7886700" cy="4081462"/>
          </a:xfrm>
          <a:prstGeom prst="rect">
            <a:avLst/>
          </a:prstGeom>
          <a:noFill/>
        </p:spPr>
      </p:pic>
      <p:pic>
        <p:nvPicPr>
          <p:cNvPr id="7173" name="Рисунок 6" descr="254px-JRadziwiłł.JPG"/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624416" y="260350"/>
            <a:ext cx="2590800" cy="3892550"/>
          </a:xfrm>
          <a:prstGeom prst="rect">
            <a:avLst/>
          </a:prstGeom>
          <a:noFill/>
        </p:spPr>
      </p:pic>
      <p:sp>
        <p:nvSpPr>
          <p:cNvPr id="7174" name="TextBox 5"/>
          <p:cNvSpPr txBox="1">
            <a:spLocks noChangeShapeType="1" noGrp="1"/>
          </p:cNvSpPr>
          <p:nvPr/>
        </p:nvSpPr>
        <p:spPr bwMode="auto">
          <a:xfrm>
            <a:off x="624416" y="4221162"/>
            <a:ext cx="2590800" cy="83026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sz="2400" b="1" i="0" u="none"/>
              <a:t>Януш Радзивилл</a:t>
            </a:r>
            <a:endParaRPr/>
          </a:p>
        </p:txBody>
      </p:sp>
      <p:sp>
        <p:nvSpPr>
          <p:cNvPr id="7175" name="TextBox 6"/>
          <p:cNvSpPr txBox="1">
            <a:spLocks noChangeShapeType="1" noGrp="1"/>
          </p:cNvSpPr>
          <p:nvPr/>
        </p:nvSpPr>
        <p:spPr bwMode="auto">
          <a:xfrm>
            <a:off x="5232400" y="4437062"/>
            <a:ext cx="6432549" cy="46196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sz="2400" b="1" i="0" u="none"/>
              <a:t>Кальвинистская гимназия в Слуцке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bv10093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195" name="TextBox 1"/>
          <p:cNvSpPr txBox="1">
            <a:spLocks noChangeShapeType="1" noGrp="1"/>
          </p:cNvSpPr>
          <p:nvPr/>
        </p:nvSpPr>
        <p:spPr bwMode="auto">
          <a:xfrm>
            <a:off x="863599" y="4365625"/>
            <a:ext cx="11328400" cy="224631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l">
              <a:defRPr/>
            </a:pPr>
            <a:r>
              <a:rPr sz="2800"/>
              <a:t>Появились </a:t>
            </a:r>
            <a:r>
              <a:rPr sz="2800" b="1" i="0" u="none">
                <a:solidFill>
                  <a:srgbClr val="C00000"/>
                </a:solidFill>
              </a:rPr>
              <a:t>арианские школы</a:t>
            </a:r>
            <a:r>
              <a:rPr sz="2800"/>
              <a:t>, среди которых выделялась школа в Ивье (нынешняя Гродненская область)  Ректор школы </a:t>
            </a:r>
            <a:r>
              <a:rPr sz="2800" b="1" i="0" u="none">
                <a:solidFill>
                  <a:srgbClr val="C00000"/>
                </a:solidFill>
              </a:rPr>
              <a:t>Ян Лициний Намысловский </a:t>
            </a:r>
            <a:r>
              <a:rPr sz="2800"/>
              <a:t>разработал специальную программу обучения детей и первое в Беларуси пособие по иностранным языкам.</a:t>
            </a:r>
            <a:endParaRPr/>
          </a:p>
        </p:txBody>
      </p:sp>
      <p:pic>
        <p:nvPicPr>
          <p:cNvPr id="8196" name="Рисунок 3" descr="0_5f616_f698aeed_XL.jpe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1968500" y="0"/>
            <a:ext cx="7823200" cy="44005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bv10246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219" name="Прямоугольник 1"/>
          <p:cNvSpPr>
            <a:spLocks noChangeShapeType="1" noGrp="1"/>
          </p:cNvSpPr>
          <p:nvPr/>
        </p:nvSpPr>
        <p:spPr bwMode="auto">
          <a:xfrm>
            <a:off x="912282" y="692150"/>
            <a:ext cx="10560049" cy="507841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l">
              <a:defRPr/>
            </a:pPr>
            <a:r>
              <a:rPr sz="3600"/>
              <a:t>Произошли изменения в программах, где значительное место стало отводится естественным наукам. Впервые как отдельный образовательный предмет стала изучаться история.  Преподаватель Виленской иезуитской академии </a:t>
            </a:r>
            <a:r>
              <a:rPr sz="3600" b="1" i="0" u="none">
                <a:solidFill>
                  <a:srgbClr val="C00000"/>
                </a:solidFill>
              </a:rPr>
              <a:t>Войцех Коялович </a:t>
            </a:r>
            <a:r>
              <a:rPr sz="3600"/>
              <a:t>подготовил курс истории ВКЛ и опубликовал на латинском языке двухтомную </a:t>
            </a:r>
            <a:r>
              <a:rPr sz="3600">
                <a:solidFill>
                  <a:srgbClr val="C00000"/>
                </a:solidFill>
              </a:rPr>
              <a:t>«Историю Литвы»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0309463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39615" y="50601"/>
            <a:ext cx="10588653" cy="66657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/>
  <Paragraphs>0</Paragraphs>
  <Slides>36</Slides>
  <Notes>36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Антон</dc:creator>
  <cp:keywords/>
  <dc:description/>
  <dc:identifier/>
  <dc:language/>
  <cp:lastModifiedBy/>
  <cp:revision>129</cp:revision>
  <dcterms:created xsi:type="dcterms:W3CDTF">2007-06-28T09:56:00Z</dcterms:created>
  <dcterms:modified xsi:type="dcterms:W3CDTF">2026-01-02T19:56:34Z</dcterms:modified>
  <cp:category/>
  <cp:contentStatus/>
  <cp:version/>
</cp:coreProperties>
</file>