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s/slide29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1.xml" ContentType="application/vnd.openxmlformats-officedocument.presentationml.slide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978C529-31C1-B47D-496B-205259A80233}">
  <a:tblStyle styleId="{9978C529-31C1-B47D-496B-205259A80233}" styleName="Medium Style 2 - Accent 6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FCC027-9DF0-DB45-4429-13E1D3360B67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presProps" Target="presProps.xml" /><Relationship Id="rId34" Type="http://schemas.openxmlformats.org/officeDocument/2006/relationships/tableStyles" Target="tableStyles.xml" /><Relationship Id="rId35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914400" y="2130425"/>
            <a:ext cx="103632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828800" y="3886200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200" y="274638"/>
            <a:ext cx="27432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600" y="274638"/>
            <a:ext cx="80264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9336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619336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4766733" y="273050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13"/>
          <a:tile algn="tl" flip="none" sx="100000" sy="100000" tx="0" ty="0"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7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65241069" name="Заголовок 1"/>
          <p:cNvSpPr>
            <a:spLocks noGrp="1"/>
          </p:cNvSpPr>
          <p:nvPr>
            <p:ph type="ctrTitle"/>
          </p:nvPr>
        </p:nvSpPr>
        <p:spPr bwMode="auto">
          <a:xfrm>
            <a:off x="914400" y="2130424"/>
            <a:ext cx="10363200" cy="1470024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 sz="48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Особенности развития стран Запада и Востока во второй половине XIX — начале XX века.</a:t>
            </a:r>
            <a:endParaRPr sz="15000">
              <a:latin typeface="Calibri"/>
              <a:cs typeface="Calibri"/>
            </a:endParaRPr>
          </a:p>
        </p:txBody>
      </p:sp>
      <p:sp>
        <p:nvSpPr>
          <p:cNvPr id="34808206" name="Подзаголовок 2"/>
          <p:cNvSpPr>
            <a:spLocks noGrp="1"/>
          </p:cNvSpPr>
          <p:nvPr>
            <p:ph type="subTitle" idx="1"/>
          </p:nvPr>
        </p:nvSpPr>
        <p:spPr bwMode="auto">
          <a:xfrm flipH="0" flipV="0">
            <a:off x="1828800" y="4281626"/>
            <a:ext cx="8534399" cy="135717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/>
              <a:t>История Беларуси в контексте 11 клас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952464" y="214290"/>
            <a:ext cx="10287072" cy="714380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ru-RU" sz="2400">
                <a:solidFill>
                  <a:schemeClr val="tx1"/>
                </a:solidFill>
                <a:latin typeface="Arial"/>
                <a:cs typeface="Arial"/>
              </a:rPr>
              <a:t>Изменения в политической жизни Запада</a:t>
            </a:r>
            <a:endParaRPr/>
          </a:p>
          <a:p>
            <a:pPr algn="just">
              <a:defRPr/>
            </a:pPr>
            <a:endParaRPr lang="ru-RU" sz="24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1047714" y="1071546"/>
            <a:ext cx="10668074" cy="235745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/>
              <a:buChar char="q"/>
              <a:defRPr/>
            </a:pPr>
            <a:r>
              <a:rPr lang="ru-RU" sz="2200">
                <a:solidFill>
                  <a:schemeClr val="tx1"/>
                </a:solidFill>
                <a:latin typeface="Arial"/>
                <a:cs typeface="Arial"/>
              </a:rPr>
              <a:t> усиление политической борьбы</a:t>
            </a:r>
            <a:endParaRPr/>
          </a:p>
          <a:p>
            <a:pPr algn="just">
              <a:buFont typeface="Wingdings"/>
              <a:buChar char="q"/>
              <a:defRPr/>
            </a:pPr>
            <a:r>
              <a:rPr lang="ru-RU" sz="2200">
                <a:solidFill>
                  <a:schemeClr val="tx1"/>
                </a:solidFill>
                <a:latin typeface="Arial"/>
                <a:cs typeface="Arial"/>
              </a:rPr>
              <a:t> либералы и консерваторы сменяют друг друга во власти </a:t>
            </a:r>
            <a:endParaRPr/>
          </a:p>
          <a:p>
            <a:pPr algn="just">
              <a:buFont typeface="Wingdings"/>
              <a:buChar char="q"/>
              <a:defRPr/>
            </a:pPr>
            <a:r>
              <a:rPr lang="ru-RU" sz="2200">
                <a:solidFill>
                  <a:schemeClr val="tx1"/>
                </a:solidFill>
                <a:latin typeface="Arial"/>
                <a:cs typeface="Arial"/>
              </a:rPr>
              <a:t> реформы избирательных систем в странах Запада – увеличение числа избирателей, рост политической </a:t>
            </a:r>
            <a:r>
              <a:rPr lang="ru-RU" sz="2200">
                <a:solidFill>
                  <a:schemeClr val="tx1"/>
                </a:solidFill>
                <a:latin typeface="Arial"/>
                <a:cs typeface="Arial"/>
              </a:rPr>
              <a:t>активности</a:t>
            </a:r>
            <a:endParaRPr lang="ru-RU" sz="2200">
              <a:solidFill>
                <a:schemeClr val="tx1"/>
              </a:solidFill>
              <a:latin typeface="Arial"/>
              <a:cs typeface="Arial"/>
            </a:endParaRPr>
          </a:p>
          <a:p>
            <a:pPr algn="just">
              <a:buFont typeface="Wingdings"/>
              <a:buChar char="q"/>
              <a:defRPr/>
            </a:pPr>
            <a:r>
              <a:rPr lang="ru-RU" sz="2200">
                <a:solidFill>
                  <a:schemeClr val="tx1"/>
                </a:solidFill>
                <a:latin typeface="Arial"/>
                <a:cs typeface="Arial"/>
              </a:rPr>
              <a:t> появление новых партий</a:t>
            </a:r>
            <a:endParaRPr lang="ru-RU" sz="22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047714" y="3643314"/>
            <a:ext cx="10668074" cy="264320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/>
              <a:buChar char="q"/>
              <a:defRPr/>
            </a:pPr>
            <a:r>
              <a:rPr lang="ru-RU" sz="2200" b="1">
                <a:solidFill>
                  <a:schemeClr val="tx1"/>
                </a:solidFill>
                <a:latin typeface="Arial"/>
                <a:cs typeface="Arial"/>
              </a:rPr>
              <a:t> либералы </a:t>
            </a:r>
            <a:endParaRPr/>
          </a:p>
          <a:p>
            <a:pPr algn="just">
              <a:buFont typeface="Wingdings"/>
              <a:buChar char="Ø"/>
              <a:defRPr/>
            </a:pPr>
            <a:r>
              <a:rPr lang="ru-RU" sz="2000">
                <a:solidFill>
                  <a:schemeClr val="tx1"/>
                </a:solidFill>
                <a:latin typeface="Arial"/>
                <a:cs typeface="Arial"/>
              </a:rPr>
              <a:t>теряли поддержку избирателей</a:t>
            </a:r>
            <a:endParaRPr/>
          </a:p>
          <a:p>
            <a:pPr algn="just">
              <a:buFont typeface="Wingdings"/>
              <a:buChar char="Ø"/>
              <a:defRPr/>
            </a:pPr>
            <a:r>
              <a:rPr lang="ru-RU" sz="2000">
                <a:solidFill>
                  <a:schemeClr val="tx1"/>
                </a:solidFill>
                <a:latin typeface="Arial"/>
                <a:cs typeface="Arial"/>
              </a:rPr>
              <a:t> выступали за широкие социальные реформы</a:t>
            </a:r>
            <a:endParaRPr/>
          </a:p>
          <a:p>
            <a:pPr algn="just">
              <a:buFont typeface="Wingdings"/>
              <a:buChar char="Ø"/>
              <a:defRPr/>
            </a:pPr>
            <a:r>
              <a:rPr lang="ru-RU" sz="2000">
                <a:solidFill>
                  <a:schemeClr val="tx1"/>
                </a:solidFill>
                <a:latin typeface="Arial"/>
                <a:cs typeface="Arial"/>
              </a:rPr>
              <a:t> главная задача – не допустить революцию</a:t>
            </a:r>
            <a:endParaRPr/>
          </a:p>
          <a:p>
            <a:pPr algn="just">
              <a:buFont typeface="Wingdings"/>
              <a:buChar char="q"/>
              <a:defRPr/>
            </a:pPr>
            <a:r>
              <a:rPr lang="ru-RU" sz="2200" b="1">
                <a:solidFill>
                  <a:schemeClr val="tx1"/>
                </a:solidFill>
                <a:latin typeface="Arial"/>
                <a:cs typeface="Arial"/>
              </a:rPr>
              <a:t> социал-демократы</a:t>
            </a:r>
            <a:endParaRPr/>
          </a:p>
          <a:p>
            <a:pPr algn="just">
              <a:buFont typeface="Wingdings"/>
              <a:buChar char="Ø"/>
              <a:defRPr/>
            </a:pPr>
            <a:r>
              <a:rPr lang="ru-RU" sz="2000">
                <a:solidFill>
                  <a:schemeClr val="tx1"/>
                </a:solidFill>
                <a:latin typeface="Arial"/>
                <a:cs typeface="Arial"/>
              </a:rPr>
              <a:t> усиление либерально-реформистского крыла</a:t>
            </a:r>
            <a:endParaRPr/>
          </a:p>
          <a:p>
            <a:pPr algn="just">
              <a:buFont typeface="Wingdings"/>
              <a:buChar char="Ø"/>
              <a:defRPr/>
            </a:pPr>
            <a:r>
              <a:rPr lang="ru-RU" sz="2000">
                <a:solidFill>
                  <a:schemeClr val="tx1"/>
                </a:solidFill>
                <a:latin typeface="Arial"/>
                <a:cs typeface="Arial"/>
              </a:rPr>
              <a:t> отрицание необходимости  социалистической революции</a:t>
            </a:r>
            <a:endParaRPr/>
          </a:p>
          <a:p>
            <a:pPr algn="just">
              <a:buFont typeface="Wingdings"/>
              <a:buChar char="Ø"/>
              <a:defRPr/>
            </a:pPr>
            <a:r>
              <a:rPr lang="ru-RU" sz="2000">
                <a:solidFill>
                  <a:schemeClr val="tx1"/>
                </a:solidFill>
                <a:latin typeface="Arial"/>
                <a:cs typeface="Arial"/>
              </a:rPr>
              <a:t> отказ от абсолютизации классовой борьбы</a:t>
            </a:r>
            <a:endParaRPr lang="ru-RU" sz="200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9" name="Shape 8"/>
          <p:cNvCxnSpPr>
            <a:cxnSpLocks/>
            <a:stCxn id="2" idx="1"/>
          </p:cNvCxnSpPr>
          <p:nvPr/>
        </p:nvCxnSpPr>
        <p:spPr bwMode="auto">
          <a:xfrm rot="10800000" flipV="1">
            <a:off x="666712" y="571480"/>
            <a:ext cx="285752" cy="4857784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cxnSpLocks/>
          </p:cNvCxnSpPr>
          <p:nvPr/>
        </p:nvCxnSpPr>
        <p:spPr bwMode="auto">
          <a:xfrm>
            <a:off x="666712" y="2143116"/>
            <a:ext cx="38100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cxnSpLocks/>
          </p:cNvCxnSpPr>
          <p:nvPr/>
        </p:nvCxnSpPr>
        <p:spPr bwMode="auto">
          <a:xfrm>
            <a:off x="666712" y="5429264"/>
            <a:ext cx="38100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1">
            <a:off x="10191778" y="2500306"/>
            <a:ext cx="1465396" cy="10715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465858" y="2571744"/>
            <a:ext cx="1535417" cy="100013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 bwMode="auto">
          <a:xfrm>
            <a:off x="7810512" y="3571876"/>
            <a:ext cx="3922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b="1">
                <a:latin typeface="Arial"/>
                <a:cs typeface="Arial"/>
              </a:rPr>
              <a:t>Символы политических</a:t>
            </a:r>
            <a:endParaRPr/>
          </a:p>
          <a:p>
            <a:pPr algn="ctr">
              <a:defRPr/>
            </a:pPr>
            <a:r>
              <a:rPr lang="ru-RU" b="1">
                <a:latin typeface="Arial"/>
                <a:cs typeface="Arial"/>
              </a:rPr>
              <a:t>партий США</a:t>
            </a:r>
            <a:endParaRPr lang="ru-RU" b="1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2807287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609599" y="274637"/>
            <a:ext cx="11061783" cy="1510143"/>
          </a:xfrm>
          <a:prstGeom prst="rect">
            <a:avLst/>
          </a:prstGeom>
          <a:solidFill>
            <a:schemeClr val="bg2"/>
          </a:solidFill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/>
          </a:bodyPr>
          <a:lstStyle/>
          <a:p>
            <a:pPr>
              <a:defRPr/>
            </a:pPr>
            <a:r>
              <a:rPr sz="3000" b="0" i="0" u="none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Во второй половине XIX — начале XX в. социальная структура западных стран претерпела значительные изменения.</a:t>
            </a:r>
            <a:endParaRPr sz="3000">
              <a:latin typeface="Arial"/>
              <a:cs typeface="Arial"/>
            </a:endParaRPr>
          </a:p>
        </p:txBody>
      </p:sp>
      <p:sp>
        <p:nvSpPr>
          <p:cNvPr id="167286648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 rot="16199969" flipH="0" flipV="0">
            <a:off x="3851576" y="-1668202"/>
            <a:ext cx="4505536" cy="11411504"/>
          </a:xfrm>
        </p:spPr>
        <p:txBody>
          <a:bodyPr vert="eaVert"/>
          <a:lstStyle/>
          <a:p>
            <a:pPr>
              <a:buFont typeface="Wingdings"/>
              <a:buChar char="Ø"/>
              <a:defRPr/>
            </a:pPr>
            <a:r>
              <a:rPr sz="2600" b="1">
                <a:solidFill>
                  <a:srgbClr val="0F1115"/>
                </a:solidFill>
                <a:latin typeface="Arial"/>
                <a:ea typeface="Arial"/>
                <a:cs typeface="Arial"/>
              </a:rPr>
              <a:t>Изменение социальной структуры:</a:t>
            </a:r>
            <a:endParaRPr sz="2600">
              <a:latin typeface="Arial"/>
              <a:cs typeface="Arial"/>
            </a:endParaRPr>
          </a:p>
          <a:p>
            <a:pPr>
              <a:buFont typeface="Wingdings"/>
              <a:buChar char="Ø"/>
              <a:defRPr/>
            </a:pPr>
            <a:r>
              <a:rPr sz="2600" b="0">
                <a:solidFill>
                  <a:srgbClr val="0F1115"/>
                </a:solidFill>
                <a:latin typeface="Arial"/>
                <a:ea typeface="Arial"/>
                <a:cs typeface="Arial"/>
              </a:rPr>
              <a:t>Рост пролетариата</a:t>
            </a:r>
            <a:r>
              <a:rPr sz="2600" b="0">
                <a:solidFill>
                  <a:srgbClr val="0F1115"/>
                </a:solidFill>
                <a:latin typeface="Arial"/>
                <a:ea typeface="Arial"/>
                <a:cs typeface="Arial"/>
              </a:rPr>
              <a:t> → массовая урбанизация</a:t>
            </a:r>
            <a:endParaRPr sz="2600" b="0">
              <a:latin typeface="Arial"/>
              <a:cs typeface="Arial"/>
            </a:endParaRPr>
          </a:p>
          <a:p>
            <a:pPr>
              <a:buFont typeface="Wingdings"/>
              <a:buChar char="Ø"/>
              <a:defRPr/>
            </a:pPr>
            <a:r>
              <a:rPr sz="2600" b="0">
                <a:solidFill>
                  <a:srgbClr val="0F1115"/>
                </a:solidFill>
                <a:latin typeface="Arial"/>
                <a:ea typeface="Arial"/>
                <a:cs typeface="Arial"/>
              </a:rPr>
              <a:t>Формирование профсоюзов и рабочих партий</a:t>
            </a:r>
            <a:r>
              <a:rPr sz="2600" b="0">
                <a:solidFill>
                  <a:srgbClr val="0F1115"/>
                </a:solidFill>
                <a:latin typeface="Arial"/>
                <a:ea typeface="Arial"/>
                <a:cs typeface="Arial"/>
              </a:rPr>
              <a:t> → борьба за права</a:t>
            </a:r>
            <a:endParaRPr sz="2600" b="0">
              <a:latin typeface="Arial"/>
              <a:cs typeface="Arial"/>
            </a:endParaRPr>
          </a:p>
          <a:p>
            <a:pPr>
              <a:buFont typeface="Wingdings"/>
              <a:buChar char="Ø"/>
              <a:defRPr/>
            </a:pPr>
            <a:r>
              <a:rPr sz="2600" b="0">
                <a:solidFill>
                  <a:srgbClr val="0F1115"/>
                </a:solidFill>
                <a:latin typeface="Arial"/>
                <a:ea typeface="Arial"/>
                <a:cs typeface="Arial"/>
              </a:rPr>
              <a:t>Укрепление буржуазии</a:t>
            </a:r>
            <a:r>
              <a:rPr sz="2600" b="0">
                <a:solidFill>
                  <a:srgbClr val="0F1115"/>
                </a:solidFill>
                <a:latin typeface="Arial"/>
                <a:ea typeface="Arial"/>
                <a:cs typeface="Arial"/>
              </a:rPr>
              <a:t> → стремление к контролю над экономикой и политикой</a:t>
            </a:r>
            <a:endParaRPr sz="2600" b="0">
              <a:latin typeface="Arial"/>
              <a:cs typeface="Arial"/>
            </a:endParaRPr>
          </a:p>
          <a:p>
            <a:pPr>
              <a:buFont typeface="Wingdings"/>
              <a:buChar char="Ø"/>
              <a:defRPr/>
            </a:pPr>
            <a:r>
              <a:rPr sz="2600" b="0">
                <a:solidFill>
                  <a:srgbClr val="0F1115"/>
                </a:solidFill>
                <a:latin typeface="Arial"/>
                <a:ea typeface="Arial"/>
                <a:cs typeface="Arial"/>
              </a:rPr>
              <a:t>Ослабление аристократии</a:t>
            </a:r>
            <a:r>
              <a:rPr sz="2600" b="0">
                <a:solidFill>
                  <a:srgbClr val="0F1115"/>
                </a:solidFill>
                <a:latin typeface="Arial"/>
                <a:ea typeface="Arial"/>
                <a:cs typeface="Arial"/>
              </a:rPr>
              <a:t> → потеря земель и влияния</a:t>
            </a:r>
            <a:endParaRPr sz="2600" b="0">
              <a:latin typeface="Arial"/>
              <a:cs typeface="Arial"/>
            </a:endParaRPr>
          </a:p>
          <a:p>
            <a:pPr>
              <a:buFont typeface="Wingdings"/>
              <a:buChar char="Ø"/>
              <a:defRPr/>
            </a:pPr>
            <a:r>
              <a:rPr sz="2600" b="0">
                <a:solidFill>
                  <a:srgbClr val="0F1115"/>
                </a:solidFill>
                <a:latin typeface="Arial"/>
                <a:ea typeface="Arial"/>
                <a:cs typeface="Arial"/>
              </a:rPr>
              <a:t>Рост среднего класса</a:t>
            </a:r>
            <a:r>
              <a:rPr sz="2600" b="0">
                <a:solidFill>
                  <a:srgbClr val="0F1115"/>
                </a:solidFill>
                <a:latin typeface="Arial"/>
                <a:ea typeface="Arial"/>
                <a:cs typeface="Arial"/>
              </a:rPr>
              <a:t> → врачи, юристы, инженеры (интеллигенция, повышение культурного уровня</a:t>
            </a:r>
            <a:endParaRPr sz="2600" b="0">
              <a:latin typeface="Arial"/>
              <a:cs typeface="Arial"/>
            </a:endParaRPr>
          </a:p>
          <a:p>
            <a:pPr>
              <a:buFont typeface="Wingdings"/>
              <a:buChar char="Ø"/>
              <a:defRPr/>
            </a:pPr>
            <a:r>
              <a:rPr sz="2600" b="0">
                <a:solidFill>
                  <a:srgbClr val="0F1115"/>
                </a:solidFill>
                <a:latin typeface="Arial"/>
                <a:ea typeface="Arial"/>
                <a:cs typeface="Arial"/>
              </a:rPr>
              <a:t>Движение за права женщин</a:t>
            </a:r>
            <a:r>
              <a:rPr sz="2600" b="0">
                <a:solidFill>
                  <a:srgbClr val="0F1115"/>
                </a:solidFill>
                <a:latin typeface="Arial"/>
                <a:ea typeface="Arial"/>
                <a:cs typeface="Arial"/>
              </a:rPr>
              <a:t> → суфражистки, право на образование и работу</a:t>
            </a:r>
            <a:endParaRPr sz="110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0811645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19823542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>
              <a:defRPr/>
            </a:pPr>
            <a:endParaRPr/>
          </a:p>
        </p:txBody>
      </p:sp>
      <p:pic>
        <p:nvPicPr>
          <p:cNvPr id="4678749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0" y="0"/>
            <a:ext cx="6648551" cy="3634295"/>
          </a:xfrm>
          <a:prstGeom prst="rect">
            <a:avLst/>
          </a:prstGeom>
        </p:spPr>
      </p:pic>
      <p:pic>
        <p:nvPicPr>
          <p:cNvPr id="1722295729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517863" y="3236650"/>
            <a:ext cx="4149012" cy="3578348"/>
          </a:xfrm>
          <a:prstGeom prst="rect">
            <a:avLst/>
          </a:prstGeom>
        </p:spPr>
      </p:pic>
      <p:pic>
        <p:nvPicPr>
          <p:cNvPr id="1270058268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4666876" y="3497730"/>
            <a:ext cx="6982863" cy="3064023"/>
          </a:xfrm>
          <a:prstGeom prst="rect">
            <a:avLst/>
          </a:prstGeom>
        </p:spPr>
      </p:pic>
      <p:pic>
        <p:nvPicPr>
          <p:cNvPr id="103739617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7184910" y="136565"/>
            <a:ext cx="4726456" cy="33611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6480913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97237946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>
              <a:defRPr/>
            </a:pPr>
            <a:endParaRPr/>
          </a:p>
        </p:txBody>
      </p:sp>
      <p:pic>
        <p:nvPicPr>
          <p:cNvPr id="363276724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412893" y="147961"/>
            <a:ext cx="11366213" cy="65935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60846144" name=""/>
          <p:cNvSpPr txBox="1"/>
          <p:nvPr/>
        </p:nvSpPr>
        <p:spPr bwMode="auto">
          <a:xfrm flipH="0" flipV="0">
            <a:off x="259878" y="425388"/>
            <a:ext cx="3597413" cy="32613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600" b="1">
                <a:solidFill>
                  <a:srgbClr val="0F1115"/>
                </a:solidFill>
                <a:latin typeface="Arial"/>
                <a:ea typeface="Arial"/>
                <a:cs typeface="Arial"/>
              </a:rPr>
              <a:t>Выводы</a:t>
            </a:r>
            <a:r>
              <a:rPr sz="2600">
                <a:solidFill>
                  <a:srgbClr val="0F1115"/>
                </a:solidFill>
                <a:latin typeface="Arial"/>
                <a:ea typeface="Arial"/>
                <a:cs typeface="Arial"/>
              </a:rPr>
              <a:t>: Рабочее время сокращалось благодаря:</a:t>
            </a:r>
            <a:endParaRPr sz="2600">
              <a:latin typeface="Arial"/>
              <a:cs typeface="Arial"/>
            </a:endParaRPr>
          </a:p>
          <a:p>
            <a:pPr>
              <a:defRPr/>
            </a:pPr>
            <a:r>
              <a:rPr sz="2600">
                <a:solidFill>
                  <a:srgbClr val="0F1115"/>
                </a:solidFill>
                <a:latin typeface="Arial"/>
                <a:ea typeface="Arial"/>
                <a:cs typeface="Arial"/>
              </a:rPr>
              <a:t>Борьбе профсоюзов</a:t>
            </a:r>
            <a:endParaRPr sz="2600">
              <a:latin typeface="Arial"/>
              <a:cs typeface="Arial"/>
            </a:endParaRPr>
          </a:p>
          <a:p>
            <a:pPr>
              <a:defRPr/>
            </a:pPr>
            <a:r>
              <a:rPr sz="2600">
                <a:solidFill>
                  <a:srgbClr val="0F1115"/>
                </a:solidFill>
                <a:latin typeface="Arial"/>
                <a:ea typeface="Arial"/>
                <a:cs typeface="Arial"/>
              </a:rPr>
              <a:t>Принятию трудового законодательства</a:t>
            </a:r>
            <a:endParaRPr sz="2600">
              <a:latin typeface="Arial"/>
              <a:cs typeface="Arial"/>
            </a:endParaRPr>
          </a:p>
          <a:p>
            <a:pPr>
              <a:defRPr/>
            </a:pPr>
            <a:r>
              <a:rPr sz="2600">
                <a:solidFill>
                  <a:srgbClr val="0F1115"/>
                </a:solidFill>
                <a:latin typeface="Arial"/>
                <a:ea typeface="Arial"/>
                <a:cs typeface="Arial"/>
              </a:rPr>
              <a:t>Техническому прогрессу</a:t>
            </a:r>
            <a:endParaRPr sz="4800">
              <a:latin typeface="Arial"/>
              <a:cs typeface="Arial"/>
            </a:endParaRPr>
          </a:p>
        </p:txBody>
      </p:sp>
      <p:pic>
        <p:nvPicPr>
          <p:cNvPr id="34465129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644490" y="212694"/>
            <a:ext cx="8480023" cy="65815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380959" y="0"/>
            <a:ext cx="11430115" cy="36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/>
          </a:p>
        </p:txBody>
      </p:sp>
      <p:graphicFrame>
        <p:nvGraphicFramePr>
          <p:cNvPr id="4" name="Таблица 3"/>
          <p:cNvGraphicFramePr>
            <a:graphicFrameLocks xmlns:a="http://schemas.openxmlformats.org/drawingml/2006/main" noGrp="1"/>
          </p:cNvGraphicFramePr>
          <p:nvPr/>
        </p:nvGraphicFramePr>
        <p:xfrm>
          <a:off x="380960" y="1071546"/>
          <a:ext cx="8643998" cy="5332350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4357718"/>
                <a:gridCol w="4286280"/>
              </a:tblGrid>
              <a:tr h="48700">
                <a:tc gridSpan="2"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200" b="1">
                          <a:latin typeface="Arial"/>
                          <a:ea typeface="Calibri"/>
                          <a:cs typeface="Arial"/>
                        </a:rPr>
                        <a:t>Общественные отношения</a:t>
                      </a:r>
                      <a:endParaRPr/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48700"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200" b="1">
                          <a:latin typeface="Arial"/>
                          <a:ea typeface="Calibri"/>
                          <a:cs typeface="Arial"/>
                        </a:rPr>
                        <a:t>Достижения </a:t>
                      </a:r>
                      <a:endParaRPr/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200" b="1">
                          <a:latin typeface="Arial"/>
                          <a:ea typeface="Calibri"/>
                          <a:cs typeface="Arial"/>
                        </a:rPr>
                        <a:t>Нерешенные вопросы</a:t>
                      </a:r>
                      <a:endParaRPr/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700"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200">
                          <a:latin typeface="Arial"/>
                          <a:ea typeface="Calibri"/>
                          <a:cs typeface="Arial"/>
                        </a:rPr>
                        <a:t>- увеличение численности рабочего класса</a:t>
                      </a:r>
                      <a:endParaRPr/>
                    </a:p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200">
                          <a:latin typeface="Arial"/>
                          <a:ea typeface="Calibri"/>
                          <a:cs typeface="Arial"/>
                        </a:rPr>
                        <a:t>- рост уровня жизни в </a:t>
                      </a:r>
                      <a:r>
                        <a:rPr lang="ru-RU" sz="2200">
                          <a:latin typeface="Arial"/>
                          <a:ea typeface="Calibri"/>
                          <a:cs typeface="Arial"/>
                        </a:rPr>
                        <a:t>резуль-тате</a:t>
                      </a:r>
                      <a:r>
                        <a:rPr lang="ru-RU" sz="2200"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r>
                        <a:rPr lang="ru-RU" sz="2200">
                          <a:latin typeface="Arial"/>
                          <a:ea typeface="Calibri"/>
                          <a:cs typeface="Arial"/>
                        </a:rPr>
                        <a:t>роста </a:t>
                      </a:r>
                      <a:r>
                        <a:rPr lang="ru-RU" sz="2200">
                          <a:latin typeface="Arial"/>
                          <a:ea typeface="Calibri"/>
                          <a:cs typeface="Arial"/>
                        </a:rPr>
                        <a:t>производительности  </a:t>
                      </a:r>
                      <a:r>
                        <a:rPr lang="ru-RU" sz="2200">
                          <a:latin typeface="Arial"/>
                          <a:ea typeface="Calibri"/>
                          <a:cs typeface="Arial"/>
                        </a:rPr>
                        <a:t>труда и зарплаты</a:t>
                      </a:r>
                      <a:endParaRPr/>
                    </a:p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200">
                          <a:latin typeface="Arial"/>
                          <a:ea typeface="Calibri"/>
                          <a:cs typeface="Arial"/>
                        </a:rPr>
                        <a:t>- создание профсоюзов, борьба за решение социальных </a:t>
                      </a:r>
                      <a:r>
                        <a:rPr lang="ru-RU" sz="2200">
                          <a:latin typeface="Arial"/>
                          <a:ea typeface="Calibri"/>
                          <a:cs typeface="Arial"/>
                        </a:rPr>
                        <a:t>проб-лем</a:t>
                      </a:r>
                      <a:endParaRPr lang="ru-RU" sz="220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200">
                          <a:latin typeface="Arial"/>
                          <a:ea typeface="Calibri"/>
                          <a:cs typeface="Arial"/>
                        </a:rPr>
                        <a:t>- социальные реформы:</a:t>
                      </a:r>
                      <a:endParaRPr/>
                    </a:p>
                    <a:p>
                      <a:pPr marL="342900" lvl="0" indent="-342900" algn="just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defRPr/>
                      </a:pPr>
                      <a:r>
                        <a:rPr lang="ru-RU" sz="2200">
                          <a:latin typeface="Arial"/>
                          <a:ea typeface="Calibri"/>
                          <a:cs typeface="Arial"/>
                        </a:rPr>
                        <a:t>страхование от несчастных случаев, по болезни и старости</a:t>
                      </a:r>
                      <a:endParaRPr/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200">
                          <a:latin typeface="Arial"/>
                          <a:ea typeface="Calibri"/>
                          <a:cs typeface="Arial"/>
                        </a:rPr>
                        <a:t>- безработица, </a:t>
                      </a:r>
                      <a:r>
                        <a:rPr lang="ru-RU" sz="2200">
                          <a:latin typeface="Arial"/>
                          <a:ea typeface="Calibri"/>
                          <a:cs typeface="Arial"/>
                        </a:rPr>
                        <a:t>нерешенные </a:t>
                      </a:r>
                      <a:r>
                        <a:rPr lang="ru-RU" sz="2200">
                          <a:latin typeface="Arial"/>
                          <a:ea typeface="Calibri"/>
                          <a:cs typeface="Arial"/>
                        </a:rPr>
                        <a:t>жилищные вопросы</a:t>
                      </a:r>
                      <a:endParaRPr/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Рисунок3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286501" y="2571744"/>
            <a:ext cx="5421750" cy="378619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 bwMode="auto">
          <a:xfrm>
            <a:off x="6096000" y="6488668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>
                <a:latin typeface="Arial"/>
                <a:cs typeface="Arial"/>
              </a:rPr>
              <a:t>Английские </a:t>
            </a:r>
            <a:r>
              <a:rPr lang="ru-RU" b="1">
                <a:latin typeface="Arial"/>
                <a:cs typeface="Arial"/>
              </a:rPr>
              <a:t>тред</a:t>
            </a:r>
            <a:r>
              <a:rPr lang="ru-RU" b="1">
                <a:latin typeface="Arial"/>
                <a:cs typeface="Arial"/>
              </a:rPr>
              <a:t> - </a:t>
            </a:r>
            <a:r>
              <a:rPr lang="ru-RU" b="1">
                <a:latin typeface="Arial"/>
                <a:cs typeface="Arial"/>
              </a:rPr>
              <a:t>юнионы</a:t>
            </a:r>
            <a:endParaRPr lang="ru-RU" b="1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0811531" name=""/>
          <p:cNvSpPr txBox="1"/>
          <p:nvPr/>
        </p:nvSpPr>
        <p:spPr bwMode="auto">
          <a:xfrm flipH="0" flipV="0">
            <a:off x="278373" y="277427"/>
            <a:ext cx="9478833" cy="109731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Одним из ключевых факторов экономического подъема стала </a:t>
            </a:r>
            <a:r>
              <a:rPr sz="2400" b="1" i="0" u="none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Вторая промышленная революция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406744164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6990" y="1553591"/>
            <a:ext cx="11928697" cy="40319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4626127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40436" y="1368640"/>
            <a:ext cx="11530690" cy="5280363"/>
          </a:xfrm>
          <a:prstGeom prst="rect">
            <a:avLst/>
          </a:prstGeom>
        </p:spPr>
      </p:pic>
      <p:sp>
        <p:nvSpPr>
          <p:cNvPr id="1083111105" name=""/>
          <p:cNvSpPr txBox="1"/>
          <p:nvPr/>
        </p:nvSpPr>
        <p:spPr bwMode="auto">
          <a:xfrm flipH="0" flipV="0">
            <a:off x="454077" y="582597"/>
            <a:ext cx="10358757" cy="64011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3600" b="1">
                <a:latin typeface="Arial"/>
                <a:cs typeface="Arial"/>
              </a:rPr>
              <a:t>Индустриализация в странах Европы</a:t>
            </a:r>
            <a:endParaRPr sz="3600" b="1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55441335" name=""/>
          <p:cNvSpPr txBox="1"/>
          <p:nvPr/>
        </p:nvSpPr>
        <p:spPr bwMode="auto">
          <a:xfrm flipH="0" flipV="0">
            <a:off x="259878" y="277427"/>
            <a:ext cx="11374586" cy="1554516"/>
          </a:xfrm>
          <a:prstGeom prst="rect">
            <a:avLst/>
          </a:prstGeom>
          <a:solidFill>
            <a:schemeClr val="bg2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400" b="0">
                <a:solidFill>
                  <a:srgbClr val="0F1115"/>
                </a:solidFill>
                <a:latin typeface="Arial"/>
                <a:ea typeface="Arial"/>
                <a:cs typeface="Arial"/>
              </a:rPr>
              <a:t>Электрификация</a:t>
            </a:r>
            <a:r>
              <a:rPr sz="2400" b="0">
                <a:solidFill>
                  <a:srgbClr val="0F1115"/>
                </a:solidFill>
                <a:latin typeface="Arial"/>
                <a:ea typeface="Arial"/>
                <a:cs typeface="Arial"/>
              </a:rPr>
              <a:t> → телеграф, телефон, электродвигатели</a:t>
            </a:r>
            <a:endParaRPr sz="2400" b="0">
              <a:latin typeface="Arial"/>
              <a:cs typeface="Arial"/>
            </a:endParaRPr>
          </a:p>
          <a:p>
            <a:pPr>
              <a:defRPr/>
            </a:pPr>
            <a:r>
              <a:rPr sz="2400" b="0">
                <a:solidFill>
                  <a:srgbClr val="0F1115"/>
                </a:solidFill>
                <a:latin typeface="Arial"/>
                <a:ea typeface="Arial"/>
                <a:cs typeface="Arial"/>
              </a:rPr>
              <a:t>Химическая промышленность</a:t>
            </a:r>
            <a:r>
              <a:rPr sz="2400" b="0">
                <a:solidFill>
                  <a:srgbClr val="0F1115"/>
                </a:solidFill>
                <a:latin typeface="Arial"/>
                <a:ea typeface="Arial"/>
                <a:cs typeface="Arial"/>
              </a:rPr>
              <a:t> → красители, удобрения, лекарства</a:t>
            </a:r>
            <a:endParaRPr sz="2400" b="0">
              <a:latin typeface="Arial"/>
              <a:cs typeface="Arial"/>
            </a:endParaRPr>
          </a:p>
          <a:p>
            <a:pPr>
              <a:defRPr/>
            </a:pPr>
            <a:r>
              <a:rPr sz="2400" b="0">
                <a:solidFill>
                  <a:srgbClr val="0F1115"/>
                </a:solidFill>
                <a:latin typeface="Arial"/>
                <a:ea typeface="Arial"/>
                <a:cs typeface="Arial"/>
              </a:rPr>
              <a:t>Машиностроение</a:t>
            </a:r>
            <a:r>
              <a:rPr sz="2400" b="0">
                <a:solidFill>
                  <a:srgbClr val="0F1115"/>
                </a:solidFill>
                <a:latin typeface="Arial"/>
                <a:ea typeface="Arial"/>
                <a:cs typeface="Arial"/>
              </a:rPr>
              <a:t> → двигатели внутреннего сгорания, автомобили</a:t>
            </a:r>
            <a:endParaRPr sz="2400" b="0">
              <a:latin typeface="Arial"/>
              <a:cs typeface="Arial"/>
            </a:endParaRPr>
          </a:p>
          <a:p>
            <a:pPr>
              <a:defRPr/>
            </a:pPr>
            <a:r>
              <a:rPr sz="2400" b="0">
                <a:solidFill>
                  <a:srgbClr val="0F1115"/>
                </a:solidFill>
                <a:latin typeface="Arial"/>
                <a:ea typeface="Arial"/>
                <a:cs typeface="Arial"/>
              </a:rPr>
              <a:t>Сталелитейная промышленность</a:t>
            </a:r>
            <a:r>
              <a:rPr sz="2400" b="0">
                <a:solidFill>
                  <a:srgbClr val="0F1115"/>
                </a:solidFill>
                <a:latin typeface="Arial"/>
                <a:ea typeface="Arial"/>
                <a:cs typeface="Arial"/>
              </a:rPr>
              <a:t> → железные дороги, строительство</a:t>
            </a:r>
            <a:endParaRPr sz="3600">
              <a:latin typeface="Arial"/>
              <a:cs typeface="Arial"/>
            </a:endParaRPr>
          </a:p>
        </p:txBody>
      </p:sp>
      <p:sp>
        <p:nvSpPr>
          <p:cNvPr id="600237895" name=""/>
          <p:cNvSpPr txBox="1"/>
          <p:nvPr/>
        </p:nvSpPr>
        <p:spPr bwMode="auto">
          <a:xfrm flipH="0" flipV="0">
            <a:off x="343106" y="2163931"/>
            <a:ext cx="11291430" cy="44501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600" b="1">
                <a:solidFill>
                  <a:srgbClr val="0F1115"/>
                </a:solidFill>
                <a:latin typeface="Arial"/>
                <a:ea typeface="Arial"/>
                <a:cs typeface="Arial"/>
              </a:rPr>
              <a:t>Последствия индустриализации:</a:t>
            </a:r>
            <a:endParaRPr sz="2600">
              <a:latin typeface="Arial"/>
              <a:cs typeface="Arial"/>
            </a:endParaRPr>
          </a:p>
          <a:p>
            <a:pPr>
              <a:defRPr/>
            </a:pPr>
            <a:r>
              <a:rPr sz="2600">
                <a:solidFill>
                  <a:srgbClr val="0F1115"/>
                </a:solidFill>
                <a:latin typeface="Arial"/>
                <a:ea typeface="Arial"/>
                <a:cs typeface="Arial"/>
              </a:rPr>
              <a:t>-Урбанизация</a:t>
            </a:r>
            <a:endParaRPr sz="2600">
              <a:latin typeface="Arial"/>
              <a:cs typeface="Arial"/>
            </a:endParaRPr>
          </a:p>
          <a:p>
            <a:pPr>
              <a:defRPr/>
            </a:pPr>
            <a:r>
              <a:rPr sz="2600">
                <a:solidFill>
                  <a:srgbClr val="0F1115"/>
                </a:solidFill>
                <a:latin typeface="Arial"/>
                <a:ea typeface="Arial"/>
                <a:cs typeface="Arial"/>
              </a:rPr>
              <a:t>-Концентрация капитала → монополии</a:t>
            </a:r>
            <a:endParaRPr sz="2600">
              <a:latin typeface="Arial"/>
              <a:cs typeface="Arial"/>
            </a:endParaRPr>
          </a:p>
          <a:p>
            <a:pPr>
              <a:defRPr/>
            </a:pPr>
            <a:r>
              <a:rPr sz="2600">
                <a:solidFill>
                  <a:srgbClr val="0F1115"/>
                </a:solidFill>
                <a:latin typeface="Arial"/>
                <a:ea typeface="Arial"/>
                <a:cs typeface="Arial"/>
              </a:rPr>
              <a:t>-Развитие мировой торговли</a:t>
            </a:r>
            <a:endParaRPr sz="2600">
              <a:latin typeface="Arial"/>
              <a:cs typeface="Arial"/>
            </a:endParaRPr>
          </a:p>
          <a:p>
            <a:pPr>
              <a:defRPr/>
            </a:pPr>
            <a:r>
              <a:rPr sz="2600">
                <a:solidFill>
                  <a:srgbClr val="0F1115"/>
                </a:solidFill>
                <a:latin typeface="Arial"/>
                <a:ea typeface="Arial"/>
                <a:cs typeface="Arial"/>
              </a:rPr>
              <a:t>-Усиление колониальной экспансии</a:t>
            </a:r>
            <a:endParaRPr sz="2600">
              <a:solidFill>
                <a:srgbClr val="0F1115"/>
              </a:solidFill>
              <a:latin typeface="Arial"/>
              <a:cs typeface="Arial"/>
            </a:endParaRPr>
          </a:p>
          <a:p>
            <a:pPr>
              <a:defRPr/>
            </a:pPr>
            <a:endParaRPr sz="2600">
              <a:solidFill>
                <a:srgbClr val="0F1115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sz="2600" b="1">
                <a:solidFill>
                  <a:srgbClr val="0F1115"/>
                </a:solidFill>
                <a:latin typeface="Arial"/>
                <a:ea typeface="Arial"/>
                <a:cs typeface="Arial"/>
              </a:rPr>
              <a:t>Монополия</a:t>
            </a:r>
            <a:r>
              <a:rPr sz="2600">
                <a:solidFill>
                  <a:srgbClr val="0F1115"/>
                </a:solidFill>
                <a:latin typeface="Arial"/>
                <a:ea typeface="Arial"/>
                <a:cs typeface="Arial"/>
              </a:rPr>
              <a:t>-</a:t>
            </a:r>
            <a:r>
              <a:rPr sz="2600">
                <a:latin typeface="Arial"/>
                <a:cs typeface="Arial"/>
              </a:rPr>
              <a:t>1) хозяйственное объединение, сосредоточившее в своих руках бóльшую часть производства и сбыта какого-либо товара; контролирует рынок </a:t>
            </a:r>
            <a:endParaRPr sz="2600">
              <a:latin typeface="Arial"/>
              <a:cs typeface="Arial"/>
            </a:endParaRPr>
          </a:p>
          <a:p>
            <a:pPr>
              <a:defRPr/>
            </a:pPr>
            <a:r>
              <a:rPr sz="2600">
                <a:latin typeface="Arial"/>
                <a:cs typeface="Arial"/>
              </a:rPr>
              <a:t>2) исключительное право государства, сословия или организации на торговлю или какую-либо другую сферу деятельности</a:t>
            </a:r>
            <a:r>
              <a:rPr sz="1300">
                <a:latin typeface="Times New Roman"/>
                <a:cs typeface="Times New Roman"/>
              </a:rPr>
              <a:t>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6330113" name=""/>
          <p:cNvSpPr txBox="1"/>
          <p:nvPr/>
        </p:nvSpPr>
        <p:spPr bwMode="auto">
          <a:xfrm flipH="0" flipV="0">
            <a:off x="444830" y="166456"/>
            <a:ext cx="10515030" cy="256035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3600" b="1">
                <a:solidFill>
                  <a:srgbClr val="0F1115"/>
                </a:solidFill>
                <a:latin typeface="Arial"/>
                <a:ea typeface="Arial"/>
                <a:cs typeface="Arial"/>
              </a:rPr>
              <a:t>Империализм и колониальная экспансия</a:t>
            </a:r>
            <a:endParaRPr sz="3600">
              <a:latin typeface="Arial"/>
              <a:cs typeface="Arial"/>
            </a:endParaRPr>
          </a:p>
          <a:p>
            <a:pPr>
              <a:defRPr/>
            </a:pPr>
            <a:endParaRPr sz="2800">
              <a:latin typeface="Arial"/>
              <a:cs typeface="Arial"/>
            </a:endParaRPr>
          </a:p>
          <a:p>
            <a:pPr>
              <a:defRPr/>
            </a:pPr>
            <a:r>
              <a:rPr sz="2200" b="1">
                <a:solidFill>
                  <a:srgbClr val="0F1115"/>
                </a:solidFill>
                <a:latin typeface="Arial"/>
                <a:ea typeface="Arial"/>
                <a:cs typeface="Arial"/>
              </a:rPr>
              <a:t>Империализм — монополистический капитализм, борьба за передел мира</a:t>
            </a:r>
            <a:r>
              <a:rPr sz="2800">
                <a:latin typeface="Arial"/>
                <a:cs typeface="Arial"/>
              </a:rPr>
              <a:t> —</a:t>
            </a:r>
            <a:r>
              <a:rPr sz="2400">
                <a:latin typeface="Arial"/>
                <a:cs typeface="Arial"/>
              </a:rPr>
              <a:t> стадия капитализма, главными особенностями которой являются господство монополий и обострение борьбы между государствами за сферы влияния в  мире.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79953130" name=""/>
          <p:cNvSpPr txBox="1"/>
          <p:nvPr/>
        </p:nvSpPr>
        <p:spPr bwMode="auto">
          <a:xfrm flipH="0" flipV="0">
            <a:off x="472572" y="2986965"/>
            <a:ext cx="8794441" cy="3657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</p:txBody>
      </p:sp>
      <p:sp>
        <p:nvSpPr>
          <p:cNvPr id="1971538763" name=""/>
          <p:cNvSpPr txBox="1"/>
          <p:nvPr/>
        </p:nvSpPr>
        <p:spPr bwMode="auto">
          <a:xfrm flipH="0" flipV="0">
            <a:off x="463325" y="2996213"/>
            <a:ext cx="11402580" cy="246891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600" b="1">
                <a:solidFill>
                  <a:srgbClr val="0F1115"/>
                </a:solidFill>
                <a:latin typeface="Arial"/>
                <a:ea typeface="Arial"/>
                <a:cs typeface="Arial"/>
              </a:rPr>
              <a:t>Признаки империализма</a:t>
            </a:r>
            <a:r>
              <a:rPr sz="2600">
                <a:solidFill>
                  <a:srgbClr val="0F1115"/>
                </a:solidFill>
                <a:latin typeface="Arial"/>
                <a:ea typeface="Arial"/>
                <a:cs typeface="Arial"/>
              </a:rPr>
              <a:t>:</a:t>
            </a:r>
            <a:endParaRPr sz="2600">
              <a:solidFill>
                <a:srgbClr val="0F1115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sz="2600">
                <a:solidFill>
                  <a:srgbClr val="0F1115"/>
                </a:solidFill>
                <a:latin typeface="Arial"/>
                <a:ea typeface="Arial"/>
                <a:cs typeface="Arial"/>
              </a:rPr>
              <a:t>Господство монополий</a:t>
            </a:r>
            <a:endParaRPr sz="2600">
              <a:latin typeface="Arial"/>
              <a:cs typeface="Arial"/>
            </a:endParaRPr>
          </a:p>
          <a:p>
            <a:pPr>
              <a:defRPr/>
            </a:pPr>
            <a:r>
              <a:rPr sz="2600">
                <a:solidFill>
                  <a:srgbClr val="0F1115"/>
                </a:solidFill>
                <a:latin typeface="Arial"/>
                <a:ea typeface="Arial"/>
                <a:cs typeface="Arial"/>
              </a:rPr>
              <a:t>Слияние банковского и промышленного капитала</a:t>
            </a:r>
            <a:endParaRPr sz="2600">
              <a:latin typeface="Arial"/>
              <a:cs typeface="Arial"/>
            </a:endParaRPr>
          </a:p>
          <a:p>
            <a:pPr>
              <a:defRPr/>
            </a:pPr>
            <a:r>
              <a:rPr sz="2600">
                <a:solidFill>
                  <a:srgbClr val="0F1115"/>
                </a:solidFill>
                <a:latin typeface="Arial"/>
                <a:ea typeface="Arial"/>
                <a:cs typeface="Arial"/>
              </a:rPr>
              <a:t>Вывоз капитала</a:t>
            </a:r>
            <a:endParaRPr sz="2600">
              <a:latin typeface="Arial"/>
              <a:cs typeface="Arial"/>
            </a:endParaRPr>
          </a:p>
          <a:p>
            <a:pPr>
              <a:defRPr/>
            </a:pPr>
            <a:r>
              <a:rPr sz="2600">
                <a:solidFill>
                  <a:srgbClr val="0F1115"/>
                </a:solidFill>
                <a:latin typeface="Arial"/>
                <a:ea typeface="Arial"/>
                <a:cs typeface="Arial"/>
              </a:rPr>
              <a:t>Борьба за колонии</a:t>
            </a:r>
            <a:endParaRPr sz="2600">
              <a:latin typeface="Arial"/>
              <a:cs typeface="Arial"/>
            </a:endParaRPr>
          </a:p>
          <a:p>
            <a:pPr>
              <a:defRPr/>
            </a:pPr>
            <a:r>
              <a:rPr sz="2600">
                <a:solidFill>
                  <a:srgbClr val="0F1115"/>
                </a:solidFill>
                <a:latin typeface="Arial"/>
                <a:ea typeface="Arial"/>
                <a:cs typeface="Arial"/>
              </a:rPr>
              <a:t>Территориальный раздел мира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52307209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266337499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36356142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32460" y="591844"/>
            <a:ext cx="10893315" cy="4900660"/>
          </a:xfrm>
          <a:prstGeom prst="rect">
            <a:avLst/>
          </a:prstGeom>
        </p:spPr>
      </p:pic>
      <p:pic>
        <p:nvPicPr>
          <p:cNvPr id="1194141427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774684" y="3785472"/>
            <a:ext cx="2095513" cy="2968688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xmlns:a="http://schemas.openxmlformats.org/drawingml/2006/main" noGrp="1"/>
          </p:cNvGraphicFramePr>
          <p:nvPr/>
        </p:nvGraphicFramePr>
        <p:xfrm>
          <a:off x="476210" y="285728"/>
          <a:ext cx="8501122" cy="5332350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2143140"/>
                <a:gridCol w="6357981"/>
              </a:tblGrid>
              <a:tr h="48700"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200" b="1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Arial"/>
                        </a:rPr>
                        <a:t>Государство</a:t>
                      </a:r>
                      <a:endParaRPr lang="ru-RU" sz="22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200" b="1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Arial"/>
                        </a:rPr>
                        <a:t>Основные события</a:t>
                      </a:r>
                      <a:endParaRPr lang="ru-RU" sz="22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700"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200" b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Arial"/>
                        </a:rPr>
                        <a:t>Италия </a:t>
                      </a:r>
                      <a:endParaRPr lang="ru-RU" sz="2200" b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20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Arial"/>
                        </a:rPr>
                        <a:t>- 1860-е гг. освободительная война против австрийской монархии</a:t>
                      </a:r>
                      <a:endParaRPr lang="ru-RU" sz="220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20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Arial"/>
                        </a:rPr>
                        <a:t>- поражение Франции во франко-прусской войне 1870 г.</a:t>
                      </a:r>
                      <a:endParaRPr lang="ru-RU" sz="2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</a:tr>
              <a:tr h="48700"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200" b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Arial"/>
                        </a:rPr>
                        <a:t>Германия</a:t>
                      </a:r>
                      <a:endParaRPr lang="ru-RU" sz="2200" b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20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Arial"/>
                        </a:rPr>
                        <a:t>- 1870г. – франко - прусская война</a:t>
                      </a:r>
                      <a:endParaRPr lang="ru-RU" sz="220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20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Arial"/>
                        </a:rPr>
                        <a:t>- январь 1871г. – провозглашение </a:t>
                      </a:r>
                      <a:r>
                        <a:rPr lang="ru-RU" sz="220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Arial"/>
                        </a:rPr>
                        <a:t>Германской </a:t>
                      </a:r>
                      <a:r>
                        <a:rPr lang="ru-RU" sz="220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Arial"/>
                        </a:rPr>
                        <a:t>империи</a:t>
                      </a:r>
                      <a:endParaRPr lang="ru-RU" sz="2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</a:tr>
              <a:tr h="48700"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200" b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Arial"/>
                        </a:rPr>
                        <a:t>Греция</a:t>
                      </a:r>
                      <a:endParaRPr lang="ru-RU" sz="2200" b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20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Arial"/>
                        </a:rPr>
                        <a:t>- 1829 г. – независимость Греции</a:t>
                      </a:r>
                      <a:endParaRPr lang="ru-RU" sz="2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</a:tr>
              <a:tr h="48700"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200" b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Arial"/>
                        </a:rPr>
                        <a:t>Сербия, Черногория, Румыния, Болгария</a:t>
                      </a:r>
                      <a:endParaRPr lang="ru-RU" sz="2200" b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buFontTx/>
                        <a:buChar char="-"/>
                        <a:defRPr/>
                      </a:pPr>
                      <a:r>
                        <a:rPr lang="ru-RU" sz="220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Arial"/>
                        </a:rPr>
                        <a:t>Русско-турецкая война</a:t>
                      </a:r>
                      <a:endParaRPr/>
                    </a:p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buFontTx/>
                        <a:buNone/>
                        <a:defRPr/>
                      </a:pPr>
                      <a:r>
                        <a:rPr lang="ru-RU" sz="220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r>
                        <a:rPr lang="ru-RU" sz="220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Arial"/>
                        </a:rPr>
                        <a:t>1877- </a:t>
                      </a:r>
                      <a:r>
                        <a:rPr lang="ru-RU" sz="220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Arial"/>
                        </a:rPr>
                        <a:t>1878гг.</a:t>
                      </a:r>
                      <a:endParaRPr/>
                    </a:p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buFontTx/>
                        <a:buNone/>
                        <a:defRPr/>
                      </a:pPr>
                      <a:r>
                        <a:rPr lang="ru-RU" sz="220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r>
                        <a:rPr lang="ru-RU" sz="220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Arial"/>
                        </a:rPr>
                        <a:t>– поражение </a:t>
                      </a:r>
                      <a:endParaRPr lang="ru-RU" sz="2200">
                        <a:solidFill>
                          <a:srgbClr val="333333"/>
                        </a:solidFill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buFontTx/>
                        <a:buNone/>
                        <a:defRPr/>
                      </a:pPr>
                      <a:r>
                        <a:rPr lang="ru-RU" sz="220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Arial"/>
                        </a:rPr>
                        <a:t>Османской </a:t>
                      </a:r>
                      <a:endParaRPr/>
                    </a:p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buFontTx/>
                        <a:buNone/>
                        <a:defRPr/>
                      </a:pPr>
                      <a:r>
                        <a:rPr lang="ru-RU" sz="220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Arial"/>
                        </a:rPr>
                        <a:t>империи</a:t>
                      </a:r>
                      <a:endParaRPr lang="ru-RU" sz="2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/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5" name="Picture 2" descr="Johann Emil Hünten Heinrich XVII Prinz Reuß bei Mars-la-Tour 1870.jpg"/>
          <p:cNvPicPr>
            <a:picLocks noChangeAspect="1" noChangeArrowheads="1"/>
          </p:cNvPicPr>
          <p:nvPr/>
        </p:nvPicPr>
        <p:blipFill>
          <a:blip r:embed="rId2"/>
          <a:srcRect l="0" t="16042" r="7241" b="0"/>
          <a:stretch/>
        </p:blipFill>
        <p:spPr bwMode="auto">
          <a:xfrm flipH="0" flipV="0">
            <a:off x="6022176" y="3809999"/>
            <a:ext cx="6169822" cy="304799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 bwMode="auto">
          <a:xfrm>
            <a:off x="1693356" y="5857892"/>
            <a:ext cx="3966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ru-RU" b="1">
                <a:latin typeface="Arial"/>
                <a:cs typeface="Arial"/>
              </a:rPr>
              <a:t>Франко-прусская война </a:t>
            </a:r>
            <a:endParaRPr/>
          </a:p>
          <a:p>
            <a:pPr algn="r">
              <a:defRPr/>
            </a:pPr>
            <a:r>
              <a:rPr lang="ru-RU" b="1">
                <a:latin typeface="Arial"/>
                <a:cs typeface="Arial"/>
              </a:rPr>
              <a:t>1870 г.</a:t>
            </a:r>
            <a:endParaRPr lang="ru-RU" b="1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xmlns:a="http://schemas.openxmlformats.org/drawingml/2006/main" noGrp="1"/>
          </p:cNvGraphicFramePr>
          <p:nvPr/>
        </p:nvGraphicFramePr>
        <p:xfrm>
          <a:off x="476210" y="428604"/>
          <a:ext cx="8215370" cy="2031491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8215370"/>
              </a:tblGrid>
              <a:tr h="48700"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400" b="1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Arial"/>
                        </a:rPr>
                        <a:t>Результаты</a:t>
                      </a:r>
                      <a:endParaRPr lang="ru-RU" sz="24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700"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buFontTx/>
                        <a:buChar char="-"/>
                        <a:defRPr/>
                      </a:pPr>
                      <a:r>
                        <a:rPr lang="ru-RU" sz="240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Arial"/>
                        </a:rPr>
                        <a:t>экономический </a:t>
                      </a:r>
                      <a:r>
                        <a:rPr lang="ru-RU" sz="240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Arial"/>
                        </a:rPr>
                        <a:t>и политический </a:t>
                      </a:r>
                      <a:r>
                        <a:rPr lang="ru-RU" sz="240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Arial"/>
                        </a:rPr>
                        <a:t>подъем</a:t>
                      </a:r>
                      <a:endParaRPr/>
                    </a:p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buFontTx/>
                        <a:buChar char="-"/>
                        <a:defRPr/>
                      </a:pPr>
                      <a:r>
                        <a:rPr lang="ru-RU" sz="240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Arial"/>
                        </a:rPr>
                        <a:t> соперничество великих держав за влияние на Балканах</a:t>
                      </a:r>
                      <a:endParaRPr lang="ru-RU" sz="240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40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Arial"/>
                        </a:rPr>
                        <a:t>- Балканы – «пороховая бочка» Европы</a:t>
                      </a:r>
                      <a:endParaRPr lang="ru-RU" sz="24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20484" name="Picture 4" descr="https://i.ytimg.com/vi/TaDki-dzaMc/hqdefault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58792" y="2589580"/>
            <a:ext cx="7588301" cy="4268421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0482" name="Picture 2" descr="https://pochta-polevaya.ru/content/i/15555/%5C.jpg"/>
          <p:cNvPicPr>
            <a:picLocks noChangeAspect="1" noChangeArrowheads="1"/>
          </p:cNvPicPr>
          <p:nvPr/>
        </p:nvPicPr>
        <p:blipFill>
          <a:blip r:embed="rId3"/>
          <a:srcRect l="0" t="0" r="0" b="7108"/>
          <a:stretch/>
        </p:blipFill>
        <p:spPr bwMode="auto">
          <a:xfrm flipH="0" flipV="0">
            <a:off x="6619090" y="2460096"/>
            <a:ext cx="5387958" cy="4102223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047714" y="214290"/>
            <a:ext cx="7348232" cy="5181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defRPr/>
            </a:pPr>
            <a:r>
              <a:rPr lang="ru-RU" sz="2800" b="1" i="1">
                <a:latin typeface="Arial Black"/>
                <a:cs typeface="Arial"/>
              </a:rPr>
              <a:t>Новые лидеры мировой экономики</a:t>
            </a:r>
            <a:endParaRPr/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952464" y="714356"/>
            <a:ext cx="10287072" cy="914400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>
                <a:solidFill>
                  <a:schemeClr val="tx1"/>
                </a:solidFill>
                <a:latin typeface="Arial"/>
                <a:cs typeface="Arial"/>
              </a:rPr>
              <a:t>Причины смены лидеров мировой экономики</a:t>
            </a:r>
            <a:endParaRPr lang="ru-RU" sz="2400" b="1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714469" y="1857364"/>
            <a:ext cx="9620317" cy="171451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/>
              <a:buChar char="q"/>
              <a:defRPr/>
            </a:pPr>
            <a:endParaRPr lang="ru-RU" sz="2400">
              <a:solidFill>
                <a:schemeClr val="tx1"/>
              </a:solidFill>
              <a:latin typeface="Arial"/>
              <a:cs typeface="Arial"/>
            </a:endParaRPr>
          </a:p>
          <a:p>
            <a:pPr algn="just">
              <a:buFont typeface="Wingdings"/>
              <a:buChar char="q"/>
              <a:defRPr/>
            </a:pPr>
            <a:r>
              <a:rPr lang="ru-RU" sz="2400">
                <a:solidFill>
                  <a:schemeClr val="tx1"/>
                </a:solidFill>
                <a:latin typeface="Arial"/>
                <a:cs typeface="Arial"/>
              </a:rPr>
              <a:t> завершение этапа классического капитализма</a:t>
            </a:r>
            <a:endParaRPr/>
          </a:p>
          <a:p>
            <a:pPr algn="just">
              <a:buFont typeface="Wingdings"/>
              <a:buChar char="Ø"/>
              <a:defRPr/>
            </a:pPr>
            <a:r>
              <a:rPr lang="ru-RU" sz="2200">
                <a:solidFill>
                  <a:schemeClr val="tx1"/>
                </a:solidFill>
                <a:latin typeface="Arial"/>
                <a:cs typeface="Arial"/>
              </a:rPr>
              <a:t> 1860-е гг. реформы </a:t>
            </a:r>
            <a:r>
              <a:rPr lang="ru-RU" sz="2200">
                <a:solidFill>
                  <a:schemeClr val="tx1"/>
                </a:solidFill>
                <a:latin typeface="Arial"/>
                <a:cs typeface="Arial"/>
              </a:rPr>
              <a:t>Мэйдзи</a:t>
            </a:r>
            <a:r>
              <a:rPr lang="ru-RU" sz="2200">
                <a:solidFill>
                  <a:schemeClr val="tx1"/>
                </a:solidFill>
                <a:latin typeface="Arial"/>
                <a:cs typeface="Arial"/>
              </a:rPr>
              <a:t> в Японии</a:t>
            </a:r>
            <a:endParaRPr/>
          </a:p>
          <a:p>
            <a:pPr algn="just">
              <a:buFont typeface="Wingdings"/>
              <a:buChar char="Ø"/>
              <a:defRPr/>
            </a:pPr>
            <a:r>
              <a:rPr lang="ru-RU" sz="2200">
                <a:solidFill>
                  <a:schemeClr val="tx1"/>
                </a:solidFill>
                <a:latin typeface="Arial"/>
                <a:cs typeface="Arial"/>
              </a:rPr>
              <a:t> отмена рабства в США в ходе Гражданской войны Севера и Юга</a:t>
            </a:r>
            <a:endParaRPr/>
          </a:p>
          <a:p>
            <a:pPr algn="just">
              <a:defRPr/>
            </a:pPr>
            <a:endParaRPr lang="ru-RU" sz="22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714469" y="3786190"/>
            <a:ext cx="9620317" cy="228601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/>
              <a:buChar char="q"/>
              <a:defRPr/>
            </a:pPr>
            <a:endParaRPr lang="ru-RU" sz="2400">
              <a:solidFill>
                <a:schemeClr val="tx1"/>
              </a:solidFill>
              <a:latin typeface="Arial"/>
              <a:cs typeface="Arial"/>
            </a:endParaRPr>
          </a:p>
          <a:p>
            <a:pPr algn="just">
              <a:buFont typeface="Wingdings"/>
              <a:buChar char="q"/>
              <a:defRPr/>
            </a:pPr>
            <a:r>
              <a:rPr lang="ru-RU" sz="2400">
                <a:solidFill>
                  <a:schemeClr val="tx1"/>
                </a:solidFill>
                <a:latin typeface="Arial"/>
                <a:cs typeface="Arial"/>
              </a:rPr>
              <a:t> утрата Англией лидирующих позиций:</a:t>
            </a:r>
            <a:endParaRPr/>
          </a:p>
          <a:p>
            <a:pPr algn="just">
              <a:buFont typeface="Wingdings"/>
              <a:buChar char="Ø"/>
              <a:defRPr/>
            </a:pPr>
            <a:r>
              <a:rPr lang="ru-RU" sz="240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2200">
                <a:solidFill>
                  <a:schemeClr val="tx1"/>
                </a:solidFill>
                <a:latin typeface="Arial"/>
                <a:cs typeface="Arial"/>
              </a:rPr>
              <a:t>огромные колониальные владения </a:t>
            </a:r>
            <a:endParaRPr/>
          </a:p>
          <a:p>
            <a:pPr algn="just">
              <a:buFont typeface="Wingdings"/>
              <a:buChar char="Ø"/>
              <a:defRPr/>
            </a:pPr>
            <a:r>
              <a:rPr lang="ru-RU" sz="2200">
                <a:solidFill>
                  <a:schemeClr val="tx1"/>
                </a:solidFill>
                <a:latin typeface="Arial"/>
                <a:cs typeface="Arial"/>
              </a:rPr>
              <a:t> отсутствие конкуренции, снижение потребности внедрения новых технологий</a:t>
            </a:r>
            <a:endParaRPr/>
          </a:p>
          <a:p>
            <a:pPr algn="just">
              <a:buFont typeface="Wingdings"/>
              <a:buChar char="Ø"/>
              <a:defRPr/>
            </a:pPr>
            <a:r>
              <a:rPr lang="ru-RU" sz="2200">
                <a:solidFill>
                  <a:schemeClr val="tx1"/>
                </a:solidFill>
                <a:latin typeface="Arial"/>
                <a:cs typeface="Arial"/>
              </a:rPr>
              <a:t> отставание от Германии и США по объему промышленного производства</a:t>
            </a:r>
            <a:endParaRPr/>
          </a:p>
          <a:p>
            <a:pPr algn="just">
              <a:defRPr/>
            </a:pPr>
            <a:endParaRPr lang="ru-RU" sz="220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9" name="Прямая соединительная линия 8"/>
          <p:cNvCxnSpPr>
            <a:cxnSpLocks/>
          </p:cNvCxnSpPr>
          <p:nvPr/>
        </p:nvCxnSpPr>
        <p:spPr bwMode="auto">
          <a:xfrm rot="5400000">
            <a:off x="-1095425" y="3321843"/>
            <a:ext cx="466728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cxnSpLocks/>
          </p:cNvCxnSpPr>
          <p:nvPr/>
        </p:nvCxnSpPr>
        <p:spPr bwMode="auto">
          <a:xfrm>
            <a:off x="1238216" y="5072074"/>
            <a:ext cx="38100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cxnSpLocks/>
          </p:cNvCxnSpPr>
          <p:nvPr/>
        </p:nvCxnSpPr>
        <p:spPr bwMode="auto">
          <a:xfrm>
            <a:off x="1238216" y="2786058"/>
            <a:ext cx="38100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трелка вниз 13"/>
          <p:cNvSpPr/>
          <p:nvPr/>
        </p:nvSpPr>
        <p:spPr bwMode="auto">
          <a:xfrm>
            <a:off x="3809984" y="6072206"/>
            <a:ext cx="5143536" cy="42862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xmlns:a="http://schemas.openxmlformats.org/drawingml/2006/main" noGrp="1"/>
          </p:cNvGraphicFramePr>
          <p:nvPr/>
        </p:nvGraphicFramePr>
        <p:xfrm>
          <a:off x="285709" y="214290"/>
          <a:ext cx="8643998" cy="399288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{E2FCC027-9DF0-DB45-4429-13E1D3360B67}</a:tableStyleId>
              </a:tblPr>
              <a:tblGrid>
                <a:gridCol w="4321999"/>
                <a:gridCol w="4321999"/>
              </a:tblGrid>
              <a:tr h="370840">
                <a:tc gridSpan="2">
                  <a:txBody>
                    <a:bodyPr/>
                    <a:p>
                      <a:pPr algn="ctr">
                        <a:defRPr/>
                      </a:pPr>
                      <a:r>
                        <a:rPr lang="ru-RU" sz="220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22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Новые экономические лидеры</a:t>
                      </a:r>
                      <a:endParaRPr lang="ru-RU" sz="2200">
                        <a:latin typeface="Arial"/>
                        <a:cs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200" b="1">
                          <a:latin typeface="Arial"/>
                          <a:cs typeface="Arial"/>
                        </a:rPr>
                        <a:t>Германия </a:t>
                      </a:r>
                      <a:endParaRPr lang="ru-RU" sz="2200" b="1">
                        <a:latin typeface="Arial"/>
                        <a:cs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200" b="1">
                          <a:latin typeface="Arial"/>
                          <a:cs typeface="Arial"/>
                        </a:rPr>
                        <a:t>США</a:t>
                      </a:r>
                      <a:endParaRPr lang="ru-RU" sz="2200" b="1">
                        <a:latin typeface="Arial"/>
                        <a:cs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p>
                      <a:pPr algn="just">
                        <a:buFontTx/>
                        <a:buChar char="-"/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о</a:t>
                      </a:r>
                      <a:r>
                        <a:rPr lang="ru-RU" sz="20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бъединение страны</a:t>
                      </a:r>
                      <a:endParaRPr/>
                    </a:p>
                    <a:p>
                      <a:pPr algn="just">
                        <a:buFontTx/>
                        <a:buChar char="-"/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контрибуции с побежденной Франции</a:t>
                      </a:r>
                      <a:endParaRPr/>
                    </a:p>
                    <a:p>
                      <a:pPr algn="just">
                        <a:buFontTx/>
                        <a:buChar char="-"/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присоединение Эльзаса и </a:t>
                      </a:r>
                      <a:r>
                        <a:rPr lang="ru-RU" sz="20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Лота-рингии</a:t>
                      </a:r>
                      <a:r>
                        <a:rPr lang="ru-RU" sz="20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, богатых углем и железной рудой</a:t>
                      </a:r>
                      <a:endParaRPr/>
                    </a:p>
                    <a:p>
                      <a:pPr algn="just">
                        <a:buFontTx/>
                        <a:buChar char="-"/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активная государственная </a:t>
                      </a:r>
                      <a:r>
                        <a:rPr lang="ru-RU" sz="20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эконо-мическая</a:t>
                      </a:r>
                      <a:r>
                        <a:rPr lang="ru-RU" sz="20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политика </a:t>
                      </a:r>
                      <a:endParaRPr/>
                    </a:p>
                    <a:p>
                      <a:pPr algn="just">
                        <a:buFontTx/>
                        <a:buChar char="-"/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внедрение новейших технологий в промышленность</a:t>
                      </a:r>
                      <a:endParaRPr lang="ru-RU" sz="20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just">
                        <a:buFontTx/>
                        <a:buChar char="-"/>
                        <a:defRPr/>
                      </a:pPr>
                      <a:r>
                        <a:rPr lang="ru-RU" sz="2000">
                          <a:latin typeface="Arial"/>
                          <a:cs typeface="Arial"/>
                        </a:rPr>
                        <a:t> б</a:t>
                      </a:r>
                      <a:r>
                        <a:rPr lang="ru-RU" sz="2000">
                          <a:latin typeface="Arial"/>
                          <a:cs typeface="Arial"/>
                        </a:rPr>
                        <a:t>огатые природные ресурсы</a:t>
                      </a:r>
                      <a:endParaRPr/>
                    </a:p>
                    <a:p>
                      <a:pPr algn="just">
                        <a:buFontTx/>
                        <a:buChar char="-"/>
                        <a:defRPr/>
                      </a:pPr>
                      <a:r>
                        <a:rPr lang="ru-RU" sz="2000">
                          <a:latin typeface="Arial"/>
                          <a:cs typeface="Arial"/>
                        </a:rPr>
                        <a:t> наличие коммуникаций – речных и железнодорожных путей</a:t>
                      </a:r>
                      <a:endParaRPr/>
                    </a:p>
                    <a:p>
                      <a:pPr algn="just">
                        <a:buFontTx/>
                        <a:buChar char="-"/>
                        <a:defRPr/>
                      </a:pPr>
                      <a:r>
                        <a:rPr lang="ru-RU" sz="2000">
                          <a:latin typeface="Arial"/>
                          <a:cs typeface="Arial"/>
                        </a:rPr>
                        <a:t> государственная</a:t>
                      </a:r>
                      <a:r>
                        <a:rPr lang="ru-RU" sz="2000">
                          <a:latin typeface="Arial"/>
                          <a:cs typeface="Arial"/>
                        </a:rPr>
                        <a:t> поддержка предпринимательства</a:t>
                      </a:r>
                      <a:endParaRPr/>
                    </a:p>
                    <a:p>
                      <a:pPr algn="just">
                        <a:buFontTx/>
                        <a:buChar char="-"/>
                        <a:defRPr/>
                      </a:pPr>
                      <a:r>
                        <a:rPr lang="ru-RU" sz="2000">
                          <a:latin typeface="Arial"/>
                          <a:cs typeface="Arial"/>
                        </a:rPr>
                        <a:t> демократические правовые нормы</a:t>
                      </a:r>
                      <a:endParaRPr/>
                    </a:p>
                    <a:p>
                      <a:pPr algn="just">
                        <a:buFontTx/>
                        <a:buChar char="-"/>
                        <a:defRPr/>
                      </a:pPr>
                      <a:r>
                        <a:rPr lang="ru-RU" sz="2000">
                          <a:latin typeface="Arial"/>
                          <a:cs typeface="Arial"/>
                        </a:rPr>
                        <a:t> приток эмигрантов из Европы</a:t>
                      </a:r>
                      <a:endParaRPr lang="ru-RU" sz="2000">
                        <a:latin typeface="Arial"/>
                        <a:cs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>
            <a:lum contrast="10000"/>
          </a:blip>
          <a:srcRect l="0" t="0" r="7390" b="0"/>
          <a:stretch/>
        </p:blipFill>
        <p:spPr bwMode="auto">
          <a:xfrm flipH="0" flipV="0">
            <a:off x="5170339" y="3677965"/>
            <a:ext cx="6734985" cy="276389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 bwMode="auto">
          <a:xfrm>
            <a:off x="380960" y="5643578"/>
            <a:ext cx="43397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ru-RU" b="1">
                <a:latin typeface="Arial"/>
                <a:cs typeface="Arial"/>
              </a:rPr>
              <a:t>Нефтеперерабатывающий</a:t>
            </a:r>
            <a:endParaRPr/>
          </a:p>
          <a:p>
            <a:pPr algn="r">
              <a:defRPr/>
            </a:pPr>
            <a:r>
              <a:rPr lang="ru-RU" b="1">
                <a:latin typeface="Arial"/>
                <a:cs typeface="Arial"/>
              </a:rPr>
              <a:t> концерн </a:t>
            </a:r>
            <a:endParaRPr/>
          </a:p>
          <a:p>
            <a:pPr algn="r">
              <a:defRPr/>
            </a:pPr>
            <a:r>
              <a:rPr lang="ru-RU" b="1">
                <a:latin typeface="Arial"/>
                <a:cs typeface="Arial"/>
              </a:rPr>
              <a:t>Джона Рокфеллера</a:t>
            </a:r>
            <a:endParaRPr lang="ru-RU" b="1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857213" y="285727"/>
            <a:ext cx="7487308" cy="5181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defRPr/>
            </a:pPr>
            <a:r>
              <a:rPr lang="ru-RU" sz="2800" b="1" i="1">
                <a:latin typeface="Arial Black"/>
                <a:cs typeface="Arial"/>
              </a:rPr>
              <a:t>Новые явления в экономике Запада</a:t>
            </a:r>
            <a:endParaRPr/>
          </a:p>
        </p:txBody>
      </p:sp>
      <p:graphicFrame>
        <p:nvGraphicFramePr>
          <p:cNvPr id="4" name="Таблица 3"/>
          <p:cNvGraphicFramePr>
            <a:graphicFrameLocks xmlns:a="http://schemas.openxmlformats.org/drawingml/2006/main" noGrp="1"/>
          </p:cNvGraphicFramePr>
          <p:nvPr/>
        </p:nvGraphicFramePr>
        <p:xfrm>
          <a:off x="285709" y="857232"/>
          <a:ext cx="8715436" cy="4402773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3704060"/>
                <a:gridCol w="5011376"/>
              </a:tblGrid>
              <a:tr h="48700"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200" b="1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Arial"/>
                        </a:rPr>
                        <a:t>Достижения экономики</a:t>
                      </a:r>
                      <a:endParaRPr lang="ru-RU" sz="22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200" b="1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Arial"/>
                        </a:rPr>
                        <a:t>Негативные явления</a:t>
                      </a:r>
                      <a:endParaRPr lang="ru-RU" sz="22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700"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10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Arial"/>
                        </a:rPr>
                        <a:t>- появление новых отраслей производства на базе новой техники</a:t>
                      </a:r>
                      <a:endParaRPr lang="ru-RU" sz="210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10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Arial"/>
                        </a:rPr>
                        <a:t>- появление акционерного </a:t>
                      </a:r>
                      <a:r>
                        <a:rPr lang="ru-RU" sz="210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Arial"/>
                        </a:rPr>
                        <a:t>капитала </a:t>
                      </a:r>
                      <a:r>
                        <a:rPr lang="ru-RU" sz="210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Arial"/>
                        </a:rPr>
                        <a:t>создавало </a:t>
                      </a:r>
                      <a:r>
                        <a:rPr lang="ru-RU" sz="210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Arial"/>
                        </a:rPr>
                        <a:t>усло-вия</a:t>
                      </a:r>
                      <a:r>
                        <a:rPr lang="ru-RU" sz="210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Arial"/>
                        </a:rPr>
                        <a:t> решения </a:t>
                      </a:r>
                      <a:r>
                        <a:rPr lang="ru-RU" sz="210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Arial"/>
                        </a:rPr>
                        <a:t>крупных </a:t>
                      </a:r>
                      <a:r>
                        <a:rPr lang="ru-RU" sz="210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Arial"/>
                        </a:rPr>
                        <a:t>проек-тов</a:t>
                      </a:r>
                      <a:endParaRPr lang="ru-RU" sz="21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marL="0" indent="0"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10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Arial"/>
                        </a:rPr>
                        <a:t>- появление монополий:</a:t>
                      </a:r>
                      <a:endParaRPr lang="ru-RU" sz="2100">
                        <a:latin typeface="Arial"/>
                        <a:ea typeface="Calibri"/>
                        <a:cs typeface="Arial"/>
                      </a:endParaRPr>
                    </a:p>
                    <a:p>
                      <a:pPr marL="0" lvl="0" indent="0" algn="just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defRPr/>
                      </a:pPr>
                      <a:r>
                        <a:rPr lang="ru-RU" sz="210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Arial"/>
                        </a:rPr>
                        <a:t>искусственное завышение цен</a:t>
                      </a:r>
                      <a:endParaRPr lang="ru-RU" sz="2100">
                        <a:latin typeface="Arial"/>
                        <a:ea typeface="Calibri"/>
                        <a:cs typeface="Arial"/>
                      </a:endParaRPr>
                    </a:p>
                    <a:p>
                      <a:pPr marL="0" lvl="0" indent="0" algn="just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defRPr/>
                      </a:pPr>
                      <a:r>
                        <a:rPr lang="ru-RU" sz="210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Arial"/>
                        </a:rPr>
                        <a:t>раздел сфер сбыта</a:t>
                      </a:r>
                      <a:endParaRPr lang="ru-RU" sz="2100">
                        <a:latin typeface="Arial"/>
                        <a:ea typeface="Calibri"/>
                        <a:cs typeface="Arial"/>
                      </a:endParaRPr>
                    </a:p>
                    <a:p>
                      <a:pPr marL="0" indent="0"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10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Arial"/>
                        </a:rPr>
                        <a:t>- протекционистская политика </a:t>
                      </a:r>
                      <a:r>
                        <a:rPr lang="ru-RU" sz="210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Arial"/>
                        </a:rPr>
                        <a:t>прово-цировала</a:t>
                      </a:r>
                      <a:r>
                        <a:rPr lang="ru-RU" sz="210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r>
                        <a:rPr lang="ru-RU" sz="210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Arial"/>
                        </a:rPr>
                        <a:t>таможенные войны</a:t>
                      </a:r>
                      <a:endParaRPr lang="ru-RU" sz="2100">
                        <a:latin typeface="Arial"/>
                        <a:ea typeface="Calibri"/>
                        <a:cs typeface="Arial"/>
                      </a:endParaRPr>
                    </a:p>
                    <a:p>
                      <a:pPr marL="0" indent="0"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10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Arial"/>
                        </a:rPr>
                        <a:t>- сохранение угрозы </a:t>
                      </a:r>
                      <a:r>
                        <a:rPr lang="ru-RU" sz="210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Arial"/>
                        </a:rPr>
                        <a:t>экономических кризисов</a:t>
                      </a:r>
                      <a:r>
                        <a:rPr lang="ru-RU" sz="210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Arial"/>
                        </a:rPr>
                        <a:t>, усиление их интенсивности</a:t>
                      </a:r>
                      <a:endParaRPr lang="ru-RU" sz="21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</a:tr>
              <a:tr h="48700">
                <a:tc gridSpan="2"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buFontTx/>
                        <a:buChar char="-"/>
                        <a:defRPr/>
                      </a:pPr>
                      <a:r>
                        <a:rPr lang="ru-RU" sz="210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Arial"/>
                        </a:rPr>
                        <a:t>слияние </a:t>
                      </a:r>
                      <a:r>
                        <a:rPr lang="ru-RU" sz="210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Arial"/>
                        </a:rPr>
                        <a:t>промышленных </a:t>
                      </a:r>
                      <a:r>
                        <a:rPr lang="ru-RU" sz="210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Arial"/>
                        </a:rPr>
                        <a:t>и</a:t>
                      </a:r>
                      <a:endParaRPr/>
                    </a:p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buFontTx/>
                        <a:buNone/>
                        <a:defRPr/>
                      </a:pPr>
                      <a:r>
                        <a:rPr lang="ru-RU" sz="210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r>
                        <a:rPr lang="ru-RU" sz="210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Arial"/>
                        </a:rPr>
                        <a:t>банковских монополий – </a:t>
                      </a:r>
                      <a:endParaRPr lang="ru-RU" sz="2100">
                        <a:solidFill>
                          <a:srgbClr val="333333"/>
                        </a:solidFill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buFontTx/>
                        <a:buNone/>
                        <a:defRPr/>
                      </a:pPr>
                      <a:r>
                        <a:rPr lang="ru-RU" sz="210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Arial"/>
                        </a:rPr>
                        <a:t>формирование финансового</a:t>
                      </a:r>
                      <a:endParaRPr/>
                    </a:p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buFontTx/>
                        <a:buNone/>
                        <a:defRPr/>
                      </a:pPr>
                      <a:r>
                        <a:rPr lang="ru-RU" sz="210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r>
                        <a:rPr lang="ru-RU" sz="210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Arial"/>
                        </a:rPr>
                        <a:t>капитала</a:t>
                      </a:r>
                      <a:endParaRPr lang="ru-RU" sz="21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</a:tbl>
          </a:graphicData>
        </a:graphic>
      </p:graphicFrame>
      <p:pic>
        <p:nvPicPr>
          <p:cNvPr id="22530" name="Picture 2" descr="https://diletant.media/upload/img_html_editor/27591962/06f/06fbeb9589bce7cd4acd56231a389750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096701" y="3786191"/>
            <a:ext cx="6714338" cy="307181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 bwMode="auto">
          <a:xfrm>
            <a:off x="2571725" y="5929330"/>
            <a:ext cx="3193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ru-RU" b="1">
                <a:latin typeface="Arial"/>
                <a:cs typeface="Arial"/>
              </a:rPr>
              <a:t>«Спрут»</a:t>
            </a:r>
            <a:endParaRPr/>
          </a:p>
          <a:p>
            <a:pPr algn="r">
              <a:defRPr/>
            </a:pPr>
            <a:r>
              <a:rPr lang="ru-RU" b="1">
                <a:latin typeface="Arial"/>
                <a:cs typeface="Arial"/>
              </a:rPr>
              <a:t>Джона Рокфеллера</a:t>
            </a:r>
            <a:endParaRPr lang="ru-RU" b="1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www.ok-t.ru/studopediaru/baza15/4355894066669.files/image001.png"/>
          <p:cNvPicPr>
            <a:picLocks noChangeAspect="1" noChangeArrowheads="1"/>
          </p:cNvPicPr>
          <p:nvPr/>
        </p:nvPicPr>
        <p:blipFill>
          <a:blip r:embed="rId2"/>
          <a:srcRect l="0" t="0" r="3906" b="0"/>
          <a:stretch/>
        </p:blipFill>
        <p:spPr bwMode="auto">
          <a:xfrm>
            <a:off x="1" y="1348520"/>
            <a:ext cx="12191998" cy="550948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 bwMode="auto">
          <a:xfrm>
            <a:off x="2476474" y="214290"/>
            <a:ext cx="5115147" cy="5181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defRPr/>
            </a:pPr>
            <a:r>
              <a:rPr lang="ru-RU" sz="2800" b="1" i="1">
                <a:latin typeface="Arial Black"/>
                <a:cs typeface="Arial"/>
              </a:rPr>
              <a:t> Колониальные захваты</a:t>
            </a:r>
            <a:endParaRPr/>
          </a:p>
        </p:txBody>
      </p:sp>
      <p:sp>
        <p:nvSpPr>
          <p:cNvPr id="4" name="TextBox 3"/>
          <p:cNvSpPr txBox="1"/>
          <p:nvPr/>
        </p:nvSpPr>
        <p:spPr bwMode="auto">
          <a:xfrm>
            <a:off x="7239008" y="2143116"/>
            <a:ext cx="24312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200" b="1">
                <a:solidFill>
                  <a:schemeClr val="bg1"/>
                </a:solidFill>
                <a:latin typeface="Arial"/>
                <a:cs typeface="Arial"/>
              </a:rPr>
              <a:t>Российская империя </a:t>
            </a:r>
            <a:endParaRPr lang="ru-RU" sz="12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9048770" y="2928934"/>
            <a:ext cx="895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200" b="1">
                <a:solidFill>
                  <a:schemeClr val="bg1"/>
                </a:solidFill>
                <a:latin typeface="Arial"/>
                <a:cs typeface="Arial"/>
              </a:rPr>
              <a:t>Китай </a:t>
            </a:r>
            <a:endParaRPr lang="ru-RU" sz="12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4667240" y="2143116"/>
            <a:ext cx="1031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200" b="1">
                <a:latin typeface="Arial"/>
                <a:cs typeface="Arial"/>
              </a:rPr>
              <a:t>Англия </a:t>
            </a:r>
            <a:endParaRPr lang="ru-RU" sz="1200" b="1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4381488" y="2571744"/>
            <a:ext cx="11567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200" b="1">
                <a:latin typeface="Arial"/>
                <a:cs typeface="Arial"/>
              </a:rPr>
              <a:t>Франция</a:t>
            </a:r>
            <a:endParaRPr lang="ru-RU" sz="1200" b="1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952464" y="2857496"/>
            <a:ext cx="746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200" b="1">
                <a:latin typeface="Arial"/>
                <a:cs typeface="Arial"/>
              </a:rPr>
              <a:t>США</a:t>
            </a:r>
            <a:endParaRPr lang="ru-RU" sz="1200" b="1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3428981" y="5715016"/>
            <a:ext cx="16250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rabicPeriod"/>
              <a:defRPr/>
            </a:pPr>
            <a:r>
              <a:rPr lang="ru-RU" sz="1200" b="1">
                <a:latin typeface="Arial"/>
                <a:cs typeface="Arial"/>
              </a:rPr>
              <a:t>Германия</a:t>
            </a:r>
            <a:endParaRPr/>
          </a:p>
          <a:p>
            <a:pPr marL="228600" indent="-228600">
              <a:buAutoNum type="arabicPeriod"/>
              <a:defRPr/>
            </a:pPr>
            <a:r>
              <a:rPr lang="ru-RU" sz="1200" b="1">
                <a:latin typeface="Arial"/>
                <a:cs typeface="Arial"/>
              </a:rPr>
              <a:t>Испания </a:t>
            </a:r>
            <a:endParaRPr/>
          </a:p>
          <a:p>
            <a:pPr marL="228600" indent="-228600">
              <a:buAutoNum type="arabicPeriod"/>
              <a:defRPr/>
            </a:pPr>
            <a:r>
              <a:rPr lang="ru-RU" sz="1200" b="1">
                <a:latin typeface="Arial"/>
                <a:cs typeface="Arial"/>
              </a:rPr>
              <a:t>Португали</a:t>
            </a:r>
            <a:endParaRPr lang="ru-RU" sz="1200" b="1">
              <a:latin typeface="Arial"/>
              <a:cs typeface="Arial"/>
            </a:endParaRPr>
          </a:p>
          <a:p>
            <a:pPr marL="228600" indent="-228600">
              <a:defRPr/>
            </a:pPr>
            <a:r>
              <a:rPr lang="ru-RU" sz="1200" b="1">
                <a:latin typeface="Arial"/>
                <a:cs typeface="Arial"/>
              </a:rPr>
              <a:t>4.  Голландия</a:t>
            </a:r>
            <a:endParaRPr lang="ru-RU" sz="1200" b="1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5619746" y="2428868"/>
            <a:ext cx="359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200" b="1">
                <a:solidFill>
                  <a:schemeClr val="bg1"/>
                </a:solidFill>
                <a:latin typeface="Arial"/>
                <a:cs typeface="Arial"/>
              </a:rPr>
              <a:t>1</a:t>
            </a:r>
            <a:endParaRPr lang="ru-RU" sz="12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704496" y="785794"/>
            <a:ext cx="114875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latin typeface="Arial"/>
                <a:cs typeface="Arial"/>
              </a:rPr>
              <a:t>Never explain, never complain</a:t>
            </a:r>
            <a:endParaRPr lang="ru-RU" sz="2400" b="1">
              <a:latin typeface="Arial"/>
              <a:cs typeface="Arial"/>
            </a:endParaRPr>
          </a:p>
          <a:p>
            <a:pPr>
              <a:defRPr/>
            </a:pPr>
            <a:r>
              <a:rPr lang="ru-RU" sz="2000">
                <a:latin typeface="Arial"/>
                <a:cs typeface="Arial"/>
              </a:rPr>
              <a:t>Бенджамин</a:t>
            </a:r>
            <a:r>
              <a:rPr lang="ru-RU" sz="2000">
                <a:latin typeface="Arial"/>
                <a:cs typeface="Arial"/>
              </a:rPr>
              <a:t> Дизраэли, британский политический деятель </a:t>
            </a:r>
            <a:r>
              <a:rPr lang="en-US" sz="2400"/>
              <a:t>II </a:t>
            </a:r>
            <a:r>
              <a:rPr lang="ru-RU" sz="2400"/>
              <a:t>пол. </a:t>
            </a:r>
            <a:r>
              <a:rPr lang="en-US" sz="2400"/>
              <a:t>XIX</a:t>
            </a:r>
            <a:r>
              <a:rPr lang="ru-RU" sz="2400"/>
              <a:t>в.</a:t>
            </a:r>
            <a:r>
              <a:rPr lang="ru-RU" sz="2400">
                <a:latin typeface="Arial"/>
                <a:cs typeface="Arial"/>
              </a:rPr>
              <a:t> </a:t>
            </a:r>
            <a:endParaRPr lang="ru-RU" sz="240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5048242" y="2857496"/>
            <a:ext cx="359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200" b="1">
                <a:latin typeface="Arial"/>
                <a:cs typeface="Arial"/>
              </a:rPr>
              <a:t>2</a:t>
            </a:r>
            <a:endParaRPr lang="ru-RU" sz="1200" b="1">
              <a:latin typeface="Arial"/>
              <a:cs typeface="Arial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4667240" y="2857496"/>
            <a:ext cx="3595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b="1">
                <a:latin typeface="Arial"/>
                <a:cs typeface="Arial"/>
              </a:rPr>
              <a:t>3</a:t>
            </a:r>
            <a:endParaRPr lang="ru-RU" sz="1200" b="1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6381752" y="2928934"/>
            <a:ext cx="973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200" b="1">
                <a:latin typeface="Arial"/>
                <a:cs typeface="Arial"/>
              </a:rPr>
              <a:t>Турция</a:t>
            </a:r>
            <a:endParaRPr lang="ru-RU" sz="1200" b="1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5429245" y="2285992"/>
            <a:ext cx="359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200" b="1">
                <a:latin typeface="Arial"/>
                <a:cs typeface="Arial"/>
              </a:rPr>
              <a:t>4</a:t>
            </a:r>
            <a:endParaRPr lang="ru-RU" sz="1200" b="1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476210" y="3000372"/>
            <a:ext cx="10763325" cy="285752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/>
              <a:buChar char="q"/>
              <a:defRPr/>
            </a:pPr>
            <a:r>
              <a:rPr lang="ru-RU" sz="2200">
                <a:solidFill>
                  <a:schemeClr val="tx1"/>
                </a:solidFill>
                <a:latin typeface="Arial"/>
                <a:cs typeface="Arial"/>
              </a:rPr>
              <a:t> международная напряженность</a:t>
            </a:r>
            <a:endParaRPr/>
          </a:p>
          <a:p>
            <a:pPr algn="just">
              <a:buFont typeface="Wingdings"/>
              <a:buChar char="q"/>
              <a:defRPr/>
            </a:pPr>
            <a:r>
              <a:rPr lang="ru-RU" sz="2200">
                <a:solidFill>
                  <a:schemeClr val="tx1"/>
                </a:solidFill>
                <a:latin typeface="Arial"/>
                <a:cs typeface="Arial"/>
              </a:rPr>
              <a:t> конкуренция между новыми лидерами и Англией</a:t>
            </a:r>
            <a:endParaRPr/>
          </a:p>
          <a:p>
            <a:pPr algn="just">
              <a:buFont typeface="Wingdings"/>
              <a:buChar char="Ø"/>
              <a:defRPr/>
            </a:pPr>
            <a:r>
              <a:rPr lang="ru-RU" sz="2200">
                <a:solidFill>
                  <a:schemeClr val="tx1"/>
                </a:solidFill>
                <a:latin typeface="Arial"/>
                <a:cs typeface="Arial"/>
              </a:rPr>
              <a:t> недовольство Германии и Японии</a:t>
            </a:r>
            <a:endParaRPr/>
          </a:p>
          <a:p>
            <a:pPr algn="just">
              <a:buFont typeface="Wingdings"/>
              <a:buChar char="q"/>
              <a:defRPr/>
            </a:pPr>
            <a:r>
              <a:rPr lang="ru-RU" sz="2200">
                <a:solidFill>
                  <a:schemeClr val="tx1"/>
                </a:solidFill>
                <a:latin typeface="Arial"/>
                <a:cs typeface="Arial"/>
              </a:rPr>
              <a:t> колониальная политика</a:t>
            </a:r>
            <a:endParaRPr/>
          </a:p>
          <a:p>
            <a:pPr algn="just">
              <a:defRPr/>
            </a:pPr>
            <a:r>
              <a:rPr lang="ru-RU" sz="2200">
                <a:solidFill>
                  <a:schemeClr val="tx1"/>
                </a:solidFill>
                <a:latin typeface="Arial"/>
                <a:cs typeface="Arial"/>
              </a:rPr>
              <a:t> без учета интересов населения</a:t>
            </a:r>
            <a:endParaRPr/>
          </a:p>
          <a:p>
            <a:pPr algn="just">
              <a:defRPr/>
            </a:pPr>
            <a:r>
              <a:rPr lang="ru-RU" sz="2200">
                <a:solidFill>
                  <a:schemeClr val="tx1"/>
                </a:solidFill>
                <a:latin typeface="Arial"/>
                <a:cs typeface="Arial"/>
              </a:rPr>
              <a:t> земель и особенностей</a:t>
            </a:r>
            <a:endParaRPr/>
          </a:p>
          <a:p>
            <a:pPr algn="just">
              <a:defRPr/>
            </a:pPr>
            <a:r>
              <a:rPr lang="ru-RU" sz="2200">
                <a:solidFill>
                  <a:schemeClr val="tx1"/>
                </a:solidFill>
                <a:latin typeface="Arial"/>
                <a:cs typeface="Arial"/>
              </a:rPr>
              <a:t> развития древнейших </a:t>
            </a:r>
            <a:endParaRPr/>
          </a:p>
          <a:p>
            <a:pPr algn="just">
              <a:defRPr/>
            </a:pPr>
            <a:r>
              <a:rPr lang="ru-RU" sz="2200">
                <a:solidFill>
                  <a:schemeClr val="tx1"/>
                </a:solidFill>
                <a:latin typeface="Arial"/>
                <a:cs typeface="Arial"/>
              </a:rPr>
              <a:t>цивилизаций</a:t>
            </a:r>
            <a:endParaRPr lang="ru-RU" sz="22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Стрелка вниз 6"/>
          <p:cNvSpPr/>
          <p:nvPr/>
        </p:nvSpPr>
        <p:spPr bwMode="auto">
          <a:xfrm>
            <a:off x="3619482" y="2786058"/>
            <a:ext cx="2571768" cy="28575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476210" y="1357298"/>
            <a:ext cx="10763325" cy="150019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200" b="1">
                <a:solidFill>
                  <a:schemeClr val="tx1"/>
                </a:solidFill>
                <a:latin typeface="Arial"/>
                <a:cs typeface="Arial"/>
              </a:rPr>
              <a:t>Значение  колоний для европейских держав</a:t>
            </a:r>
            <a:endParaRPr/>
          </a:p>
          <a:p>
            <a:pPr algn="just">
              <a:buFont typeface="Wingdings"/>
              <a:buChar char="q"/>
              <a:defRPr/>
            </a:pPr>
            <a:r>
              <a:rPr lang="ru-RU" sz="2200">
                <a:solidFill>
                  <a:schemeClr val="tx1"/>
                </a:solidFill>
                <a:latin typeface="Arial"/>
                <a:cs typeface="Arial"/>
              </a:rPr>
              <a:t> источники сырья</a:t>
            </a:r>
            <a:endParaRPr/>
          </a:p>
          <a:p>
            <a:pPr algn="just">
              <a:buFont typeface="Wingdings"/>
              <a:buChar char="q"/>
              <a:defRPr/>
            </a:pPr>
            <a:r>
              <a:rPr lang="ru-RU" sz="2200">
                <a:solidFill>
                  <a:schemeClr val="tx1"/>
                </a:solidFill>
                <a:latin typeface="Arial"/>
                <a:cs typeface="Arial"/>
              </a:rPr>
              <a:t> рынки сбыта готовой продукции</a:t>
            </a:r>
            <a:endParaRPr/>
          </a:p>
          <a:p>
            <a:pPr algn="just">
              <a:buFont typeface="Wingdings"/>
              <a:buChar char="q"/>
              <a:defRPr/>
            </a:pPr>
            <a:r>
              <a:rPr lang="ru-RU" sz="2200">
                <a:solidFill>
                  <a:schemeClr val="tx1"/>
                </a:solidFill>
                <a:latin typeface="Arial"/>
                <a:cs typeface="Arial"/>
              </a:rPr>
              <a:t> стратегические  интересы</a:t>
            </a:r>
            <a:endParaRPr lang="ru-RU" sz="22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3809984" y="1142984"/>
            <a:ext cx="2286016" cy="28575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476210" y="285728"/>
            <a:ext cx="10763325" cy="914400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>
                <a:solidFill>
                  <a:schemeClr val="tx1"/>
                </a:solidFill>
                <a:latin typeface="Arial"/>
                <a:cs typeface="Arial"/>
              </a:rPr>
              <a:t>Конец </a:t>
            </a:r>
            <a:r>
              <a:rPr lang="en-US" sz="2400" b="1">
                <a:solidFill>
                  <a:schemeClr val="tx1"/>
                </a:solidFill>
                <a:latin typeface="Arial"/>
                <a:cs typeface="Arial"/>
              </a:rPr>
              <a:t> XIX</a:t>
            </a:r>
            <a:r>
              <a:rPr lang="ru-RU" sz="2400" b="1">
                <a:solidFill>
                  <a:schemeClr val="tx1"/>
                </a:solidFill>
                <a:latin typeface="Arial"/>
                <a:cs typeface="Arial"/>
              </a:rPr>
              <a:t> в. – территориальный раздел мира крупнейшими индустриальными державами</a:t>
            </a:r>
            <a:endParaRPr lang="ru-RU" sz="2400" b="1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8" name="Рисунок 7" descr="Рисунок2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905498" y="3984783"/>
            <a:ext cx="6286501" cy="2873217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01185464" name=""/>
          <p:cNvSpPr txBox="1"/>
          <p:nvPr/>
        </p:nvSpPr>
        <p:spPr bwMode="auto">
          <a:xfrm flipH="0" flipV="0">
            <a:off x="472572" y="249684"/>
            <a:ext cx="10533417" cy="47853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800" b="1">
                <a:solidFill>
                  <a:srgbClr val="0F1115"/>
                </a:solidFill>
                <a:latin typeface="Arial"/>
                <a:ea typeface="Arial"/>
                <a:cs typeface="Arial"/>
              </a:rPr>
              <a:t>Ключевые события:</a:t>
            </a:r>
            <a:endParaRPr sz="2800">
              <a:latin typeface="Arial"/>
              <a:cs typeface="Arial"/>
            </a:endParaRPr>
          </a:p>
          <a:p>
            <a:pPr>
              <a:defRPr/>
            </a:pPr>
            <a:r>
              <a:rPr sz="2800" b="1">
                <a:solidFill>
                  <a:srgbClr val="0F1115"/>
                </a:solidFill>
                <a:latin typeface="Arial"/>
                <a:ea typeface="Arial"/>
                <a:cs typeface="Arial"/>
              </a:rPr>
              <a:t>1884–1885</a:t>
            </a:r>
            <a:r>
              <a:rPr sz="2800">
                <a:solidFill>
                  <a:srgbClr val="0F1115"/>
                </a:solidFill>
                <a:latin typeface="Arial"/>
                <a:ea typeface="Arial"/>
                <a:cs typeface="Arial"/>
              </a:rPr>
              <a:t> — Берлинская конференция → раздел Африки</a:t>
            </a:r>
            <a:endParaRPr sz="2800">
              <a:latin typeface="Arial"/>
              <a:cs typeface="Arial"/>
            </a:endParaRPr>
          </a:p>
          <a:p>
            <a:pPr>
              <a:defRPr/>
            </a:pPr>
            <a:r>
              <a:rPr sz="2800" b="1">
                <a:solidFill>
                  <a:srgbClr val="0F1115"/>
                </a:solidFill>
                <a:latin typeface="Arial"/>
                <a:ea typeface="Arial"/>
                <a:cs typeface="Arial"/>
              </a:rPr>
              <a:t>“Битва за Африку”</a:t>
            </a:r>
            <a:r>
              <a:rPr sz="2800">
                <a:solidFill>
                  <a:srgbClr val="0F1115"/>
                </a:solidFill>
                <a:latin typeface="Arial"/>
                <a:ea typeface="Arial"/>
                <a:cs typeface="Arial"/>
              </a:rPr>
              <a:t> → раздел между Великобританией, Францией, Германией, Бельгией</a:t>
            </a:r>
            <a:endParaRPr sz="2800">
              <a:latin typeface="Arial"/>
              <a:cs typeface="Arial"/>
            </a:endParaRPr>
          </a:p>
          <a:p>
            <a:pPr>
              <a:defRPr/>
            </a:pPr>
            <a:r>
              <a:rPr sz="2800" b="1">
                <a:solidFill>
                  <a:srgbClr val="0F1115"/>
                </a:solidFill>
                <a:latin typeface="Arial"/>
                <a:ea typeface="Arial"/>
                <a:cs typeface="Arial"/>
              </a:rPr>
              <a:t>Англо-бурские войны</a:t>
            </a:r>
            <a:r>
              <a:rPr sz="2800">
                <a:solidFill>
                  <a:srgbClr val="0F1115"/>
                </a:solidFill>
                <a:latin typeface="Arial"/>
                <a:ea typeface="Arial"/>
                <a:cs typeface="Arial"/>
              </a:rPr>
              <a:t> (1880–1881, 1899–1902)</a:t>
            </a:r>
            <a:endParaRPr sz="2800">
              <a:latin typeface="Arial"/>
              <a:cs typeface="Arial"/>
            </a:endParaRPr>
          </a:p>
          <a:p>
            <a:pPr>
              <a:defRPr/>
            </a:pPr>
            <a:r>
              <a:rPr sz="2800" b="1">
                <a:solidFill>
                  <a:srgbClr val="0F1115"/>
                </a:solidFill>
                <a:latin typeface="Arial"/>
                <a:ea typeface="Arial"/>
                <a:cs typeface="Arial"/>
              </a:rPr>
              <a:t>Русско-японская война</a:t>
            </a:r>
            <a:r>
              <a:rPr sz="2800">
                <a:solidFill>
                  <a:srgbClr val="0F1115"/>
                </a:solidFill>
                <a:latin typeface="Arial"/>
                <a:ea typeface="Arial"/>
                <a:cs typeface="Arial"/>
              </a:rPr>
              <a:t> (1904–1905)</a:t>
            </a:r>
            <a:endParaRPr sz="2800">
              <a:latin typeface="Arial"/>
              <a:cs typeface="Arial"/>
            </a:endParaRPr>
          </a:p>
          <a:p>
            <a:pPr>
              <a:defRPr/>
            </a:pPr>
            <a:r>
              <a:rPr sz="2800" b="1">
                <a:solidFill>
                  <a:srgbClr val="0F1115"/>
                </a:solidFill>
                <a:latin typeface="Arial"/>
                <a:ea typeface="Arial"/>
                <a:cs typeface="Arial"/>
              </a:rPr>
              <a:t>Военно-политические союзы:</a:t>
            </a:r>
            <a:endParaRPr sz="2800">
              <a:latin typeface="Arial"/>
              <a:cs typeface="Arial"/>
            </a:endParaRPr>
          </a:p>
          <a:p>
            <a:pPr>
              <a:defRPr/>
            </a:pPr>
            <a:r>
              <a:rPr sz="2800" b="1">
                <a:solidFill>
                  <a:srgbClr val="0F1115"/>
                </a:solidFill>
                <a:latin typeface="Arial"/>
                <a:ea typeface="Arial"/>
                <a:cs typeface="Arial"/>
              </a:rPr>
              <a:t>Тройственный союз</a:t>
            </a:r>
            <a:r>
              <a:rPr sz="2800">
                <a:solidFill>
                  <a:srgbClr val="0F1115"/>
                </a:solidFill>
                <a:latin typeface="Arial"/>
                <a:ea typeface="Arial"/>
                <a:cs typeface="Arial"/>
              </a:rPr>
              <a:t> (Германия, Австро-Венгрия, Италия)</a:t>
            </a:r>
            <a:endParaRPr sz="2800">
              <a:latin typeface="Arial"/>
              <a:cs typeface="Arial"/>
            </a:endParaRPr>
          </a:p>
          <a:p>
            <a:pPr>
              <a:defRPr/>
            </a:pPr>
            <a:r>
              <a:rPr sz="2800" b="1">
                <a:solidFill>
                  <a:srgbClr val="0F1115"/>
                </a:solidFill>
                <a:latin typeface="Arial"/>
                <a:ea typeface="Arial"/>
                <a:cs typeface="Arial"/>
              </a:rPr>
              <a:t>Антанта</a:t>
            </a:r>
            <a:r>
              <a:rPr sz="2800">
                <a:solidFill>
                  <a:srgbClr val="0F1115"/>
                </a:solidFill>
                <a:latin typeface="Arial"/>
                <a:ea typeface="Arial"/>
                <a:cs typeface="Arial"/>
              </a:rPr>
              <a:t> (Великобритания, Франция, Россия)</a:t>
            </a:r>
            <a:endParaRPr sz="2800">
              <a:latin typeface="Arial"/>
              <a:cs typeface="Arial"/>
            </a:endParaRPr>
          </a:p>
          <a:p>
            <a:pPr>
              <a:defRPr/>
            </a:pPr>
            <a:r>
              <a:rPr sz="2800" b="1">
                <a:solidFill>
                  <a:srgbClr val="0F1115"/>
                </a:solidFill>
                <a:latin typeface="Arial"/>
                <a:ea typeface="Arial"/>
                <a:cs typeface="Arial"/>
              </a:rPr>
              <a:t>Итог</a:t>
            </a:r>
            <a:r>
              <a:rPr sz="2800">
                <a:solidFill>
                  <a:srgbClr val="0F1115"/>
                </a:solidFill>
                <a:latin typeface="Arial"/>
                <a:ea typeface="Arial"/>
                <a:cs typeface="Arial"/>
              </a:rPr>
              <a:t>: Империализм → милитаризация → Первая мировая война</a:t>
            </a:r>
            <a:endParaRPr sz="72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40940795" name=""/>
          <p:cNvSpPr txBox="1"/>
          <p:nvPr/>
        </p:nvSpPr>
        <p:spPr bwMode="auto">
          <a:xfrm flipH="0" flipV="0">
            <a:off x="546553" y="416140"/>
            <a:ext cx="9284671" cy="32613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600" b="1">
                <a:solidFill>
                  <a:srgbClr val="0F1115"/>
                </a:solidFill>
                <a:latin typeface="Arial"/>
                <a:ea typeface="Arial"/>
                <a:cs typeface="Arial"/>
              </a:rPr>
              <a:t>Восток во второй половине XIX — начале XX века</a:t>
            </a:r>
            <a:endParaRPr sz="2600">
              <a:latin typeface="Arial"/>
              <a:cs typeface="Arial"/>
            </a:endParaRPr>
          </a:p>
          <a:p>
            <a:pPr>
              <a:defRPr/>
            </a:pPr>
            <a:r>
              <a:rPr sz="2600" b="1">
                <a:solidFill>
                  <a:srgbClr val="0F1115"/>
                </a:solidFill>
                <a:latin typeface="Arial"/>
                <a:ea typeface="Arial"/>
                <a:cs typeface="Arial"/>
              </a:rPr>
              <a:t>Кризис традиционного общества под влиянием Запада:</a:t>
            </a:r>
            <a:endParaRPr sz="2600">
              <a:latin typeface="Arial"/>
              <a:cs typeface="Arial"/>
            </a:endParaRPr>
          </a:p>
          <a:p>
            <a:pPr>
              <a:defRPr/>
            </a:pPr>
            <a:r>
              <a:rPr sz="2600">
                <a:solidFill>
                  <a:srgbClr val="0F1115"/>
                </a:solidFill>
                <a:latin typeface="Arial"/>
                <a:ea typeface="Arial"/>
                <a:cs typeface="Arial"/>
              </a:rPr>
              <a:t>Экономическое давление → разорение ремесла</a:t>
            </a:r>
            <a:endParaRPr sz="2600">
              <a:latin typeface="Arial"/>
              <a:cs typeface="Arial"/>
            </a:endParaRPr>
          </a:p>
          <a:p>
            <a:pPr>
              <a:defRPr/>
            </a:pPr>
            <a:r>
              <a:rPr sz="2600">
                <a:solidFill>
                  <a:srgbClr val="0F1115"/>
                </a:solidFill>
                <a:latin typeface="Arial"/>
                <a:ea typeface="Arial"/>
                <a:cs typeface="Arial"/>
              </a:rPr>
              <a:t>Неравноправные договоры</a:t>
            </a:r>
            <a:endParaRPr sz="2600">
              <a:latin typeface="Arial"/>
              <a:cs typeface="Arial"/>
            </a:endParaRPr>
          </a:p>
          <a:p>
            <a:pPr>
              <a:defRPr/>
            </a:pPr>
            <a:r>
              <a:rPr sz="2600">
                <a:solidFill>
                  <a:srgbClr val="0F1115"/>
                </a:solidFill>
                <a:latin typeface="Arial"/>
                <a:ea typeface="Arial"/>
                <a:cs typeface="Arial"/>
              </a:rPr>
              <a:t>Полуколониальная зависимость (Китай)</a:t>
            </a:r>
            <a:endParaRPr sz="2600">
              <a:latin typeface="Arial"/>
              <a:cs typeface="Arial"/>
            </a:endParaRPr>
          </a:p>
          <a:p>
            <a:pPr>
              <a:defRPr/>
            </a:pPr>
            <a:r>
              <a:rPr sz="2600">
                <a:solidFill>
                  <a:srgbClr val="0F1115"/>
                </a:solidFill>
                <a:latin typeface="Arial"/>
                <a:ea typeface="Arial"/>
                <a:cs typeface="Arial"/>
              </a:rPr>
              <a:t>Социальные изменения → новая элита, обнищание крестьян</a:t>
            </a:r>
            <a:endParaRPr sz="7200">
              <a:latin typeface="Arial"/>
              <a:cs typeface="Arial"/>
            </a:endParaRPr>
          </a:p>
        </p:txBody>
      </p:sp>
      <p:pic>
        <p:nvPicPr>
          <p:cNvPr id="2105636107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155097" y="3181164"/>
            <a:ext cx="2752724" cy="3429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43312464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239174" y="3939280"/>
            <a:ext cx="7525751" cy="25802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975706602" name=""/>
          <p:cNvGraphicFramePr>
            <a:graphicFrameLocks xmlns:a="http://schemas.openxmlformats.org/drawingml/2006/main"/>
          </p:cNvGraphicFramePr>
          <p:nvPr/>
        </p:nvGraphicFramePr>
        <p:xfrm>
          <a:off x="352354" y="212694"/>
          <a:ext cx="8408275" cy="1346088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{9978C529-31C1-B47D-496B-205259A80233}</a:tableStyleId>
              </a:tblPr>
              <a:tblGrid>
                <a:gridCol w="1725506"/>
                <a:gridCol w="3949269"/>
                <a:gridCol w="5687037"/>
              </a:tblGrid>
              <a:tr h="983698">
                <a:tc>
                  <a:txBody>
                    <a:bodyPr/>
                    <a:p>
                      <a:pPr>
                        <a:defRPr/>
                      </a:pPr>
                      <a:r>
                        <a:rPr sz="22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Страна/регион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2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Колониальный статус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2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Формы сопротивления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vert="horz" anchor="ctr"/>
                </a:tc>
              </a:tr>
              <a:tr h="1379343">
                <a:tc>
                  <a:txBody>
                    <a:bodyPr/>
                    <a:p>
                      <a:pPr>
                        <a:defRPr/>
                      </a:pPr>
                      <a:r>
                        <a:rPr sz="2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Индия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Колония Великобритании (после восстания сипаев 1857–1858)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Индийский национальный конгресс (1885)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vert="horz" anchor="ctr"/>
                </a:tc>
              </a:tr>
              <a:tr h="1355454">
                <a:tc>
                  <a:txBody>
                    <a:bodyPr/>
                    <a:p>
                      <a:pPr>
                        <a:defRPr/>
                      </a:pPr>
                      <a:r>
                        <a:rPr sz="2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Китай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Полуколония, сферы влияния западных держав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Восстание тайпинов (1850–1864), Ихэтуаней (1898–1901), Синьхайская революция (1911)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vert="horz" anchor="ctr"/>
                </a:tc>
              </a:tr>
              <a:tr h="970998">
                <a:tc>
                  <a:txBody>
                    <a:bodyPr/>
                    <a:p>
                      <a:pPr>
                        <a:defRPr/>
                      </a:pPr>
                      <a:r>
                        <a:rPr sz="2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Османская империя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Распад, потеря территорий, зависимость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Младотурецкая революция (1908)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vert="horz" anchor="ctr"/>
                </a:tc>
              </a:tr>
              <a:tr h="1739910">
                <a:tc>
                  <a:txBody>
                    <a:bodyPr/>
                    <a:p>
                      <a:pPr>
                        <a:defRPr/>
                      </a:pPr>
                      <a:r>
                        <a:rPr sz="2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Юго-Восточная Азия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Колонии Франции (Индокитай), Нидерландов (Индонезия), Великобритании (Бирма)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Национально-освободительные движения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vert="horz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428604"/>
            <a:ext cx="2095514" cy="296868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Скругленная прямоугольная выноска 4"/>
          <p:cNvSpPr/>
          <p:nvPr/>
        </p:nvSpPr>
        <p:spPr bwMode="auto">
          <a:xfrm>
            <a:off x="2476474" y="285728"/>
            <a:ext cx="8382058" cy="857256"/>
          </a:xfrm>
          <a:prstGeom prst="wedgeRoundRectCallout">
            <a:avLst>
              <a:gd name="adj1" fmla="val -55243"/>
              <a:gd name="adj2" fmla="val 12713"/>
              <a:gd name="adj3" fmla="val 16667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>
                <a:solidFill>
                  <a:schemeClr val="tx1"/>
                </a:solidFill>
                <a:latin typeface="Arial"/>
                <a:cs typeface="Arial"/>
              </a:rPr>
              <a:t>Заполните  пропуски в предложениях</a:t>
            </a:r>
            <a:endParaRPr lang="ru-RU" sz="2400" b="1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5973" y="2051364"/>
            <a:ext cx="9525138" cy="393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/>
            <a:spAutoFit/>
          </a:bodyPr>
          <a:lstStyle/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0" i="0" u="none" strike="noStrike" cap="none">
                <a:ln>
                  <a:noFill/>
                </a:ln>
                <a:solidFill>
                  <a:schemeClr val="tx1"/>
                </a:solidFill>
                <a:latin typeface="Arial"/>
                <a:ea typeface="Calibri"/>
                <a:cs typeface="Arial"/>
              </a:rPr>
              <a:t>______________- </a:t>
            </a:r>
            <a:r>
              <a:rPr lang="ru-RU" sz="2400" b="0" i="0" u="none" strike="noStrike" cap="none">
                <a:ln>
                  <a:noFill/>
                </a:ln>
                <a:solidFill>
                  <a:schemeClr val="tx1"/>
                </a:solidFill>
                <a:latin typeface="Arial"/>
                <a:ea typeface="Calibri"/>
                <a:cs typeface="Arial"/>
              </a:rPr>
              <a:t>совершенствование, </a:t>
            </a:r>
            <a:r>
              <a:rPr lang="ru-RU" sz="2400" b="0" i="0" u="none" strike="noStrike" cap="none">
                <a:ln>
                  <a:noFill/>
                </a:ln>
                <a:solidFill>
                  <a:schemeClr val="tx1"/>
                </a:solidFill>
                <a:latin typeface="Arial"/>
                <a:ea typeface="Calibri"/>
                <a:cs typeface="Arial"/>
              </a:rPr>
              <a:t>улучшение</a:t>
            </a:r>
            <a:r>
              <a:rPr lang="ru-RU" sz="2400" b="0" i="0" u="none" strike="noStrike" cap="none">
                <a:ln>
                  <a:noFill/>
                </a:ln>
                <a:solidFill>
                  <a:schemeClr val="tx1"/>
                </a:solidFill>
                <a:latin typeface="Arial"/>
                <a:ea typeface="Calibri"/>
                <a:cs typeface="Arial"/>
              </a:rPr>
              <a:t>, обновление объекта, приведение его в соответствие с новыми требованиями и нормами, техническими условиями, </a:t>
            </a:r>
            <a:r>
              <a:rPr lang="ru-RU" sz="2400" b="0" i="0" u="none" strike="noStrike" cap="none">
                <a:ln>
                  <a:noFill/>
                </a:ln>
                <a:solidFill>
                  <a:schemeClr val="tx1"/>
                </a:solidFill>
                <a:latin typeface="Arial"/>
                <a:ea typeface="Calibri"/>
                <a:cs typeface="Arial"/>
              </a:rPr>
              <a:t>показате-лями</a:t>
            </a:r>
            <a:r>
              <a:rPr lang="ru-RU" sz="2400" b="0" i="0" u="none" strike="noStrike" cap="none">
                <a:ln>
                  <a:noFill/>
                </a:ln>
                <a:solidFill>
                  <a:schemeClr val="tx1"/>
                </a:solidFill>
                <a:latin typeface="Arial"/>
                <a:ea typeface="Calibri"/>
                <a:cs typeface="Arial"/>
              </a:rPr>
              <a:t> качества</a:t>
            </a:r>
            <a:endParaRPr/>
          </a:p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>
              <a:ln>
                <a:noFill/>
              </a:ln>
              <a:solidFill>
                <a:schemeClr val="tx1"/>
              </a:solidFill>
              <a:latin typeface="Arial"/>
              <a:cs typeface="Arial"/>
            </a:endParaRPr>
          </a:p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0" i="0" u="none" strike="noStrike" cap="none">
                <a:ln>
                  <a:noFill/>
                </a:ln>
                <a:solidFill>
                  <a:schemeClr val="tx1"/>
                </a:solidFill>
                <a:latin typeface="Arial"/>
                <a:ea typeface="Calibri"/>
                <a:cs typeface="Arial"/>
              </a:rPr>
              <a:t>______________ </a:t>
            </a:r>
            <a:r>
              <a:rPr lang="ru-RU" sz="2400" b="0" i="0" u="none" strike="noStrike" cap="none">
                <a:ln>
                  <a:noFill/>
                </a:ln>
                <a:solidFill>
                  <a:schemeClr val="tx1"/>
                </a:solidFill>
                <a:latin typeface="Arial"/>
                <a:ea typeface="Calibri"/>
                <a:cs typeface="Arial"/>
              </a:rPr>
              <a:t>- это процесс перехода от традиционного к современному, от аграрного к индустриальному обществу</a:t>
            </a:r>
            <a:endParaRPr/>
          </a:p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>
              <a:ln>
                <a:noFill/>
              </a:ln>
              <a:solidFill>
                <a:schemeClr val="tx1"/>
              </a:solidFill>
              <a:latin typeface="Arial"/>
              <a:ea typeface="Calibri"/>
              <a:cs typeface="Arial"/>
            </a:endParaRPr>
          </a:p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0" i="0" u="none" strike="noStrike" cap="none">
                <a:ln>
                  <a:noFill/>
                </a:ln>
                <a:solidFill>
                  <a:schemeClr val="tx1"/>
                </a:solidFill>
                <a:latin typeface="Arial"/>
                <a:ea typeface="Calibri"/>
                <a:cs typeface="Arial"/>
              </a:rPr>
              <a:t>______________ </a:t>
            </a:r>
            <a:r>
              <a:rPr lang="ru-RU" sz="2400" b="0" i="0" u="none" strike="noStrike" cap="none">
                <a:ln>
                  <a:noFill/>
                </a:ln>
                <a:solidFill>
                  <a:schemeClr val="tx1"/>
                </a:solidFill>
                <a:latin typeface="Arial"/>
                <a:ea typeface="Calibri"/>
                <a:cs typeface="Arial"/>
              </a:rPr>
              <a:t>- это реформирование той или иной системы с целью её </a:t>
            </a:r>
            <a:r>
              <a:rPr lang="ru-RU" sz="2400" b="0" i="0" u="none" strike="noStrike" cap="none">
                <a:ln>
                  <a:noFill/>
                </a:ln>
                <a:solidFill>
                  <a:schemeClr val="tx1"/>
                </a:solidFill>
                <a:latin typeface="Arial"/>
                <a:ea typeface="Calibri"/>
                <a:cs typeface="Arial"/>
              </a:rPr>
              <a:t>совершенствования</a:t>
            </a:r>
            <a:endParaRPr lang="ru-RU" sz="2400" b="0" i="0" u="none" strike="noStrike" cap="none">
              <a:ln>
                <a:noFill/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2000221" y="1428735"/>
            <a:ext cx="4191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>
                <a:latin typeface="Arial"/>
                <a:cs typeface="Arial"/>
              </a:rPr>
              <a:t>Модернизация </a:t>
            </a:r>
            <a:endParaRPr lang="ru-RU" sz="2800" b="1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2381224" y="5143512"/>
            <a:ext cx="3879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2800" b="1">
                <a:latin typeface="Arial"/>
                <a:cs typeface="Arial"/>
              </a:rPr>
              <a:t>Модернизация </a:t>
            </a:r>
            <a:endParaRPr lang="ru-RU" sz="2800" b="1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2381224" y="3643314"/>
            <a:ext cx="3879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2800" b="1">
                <a:latin typeface="Arial"/>
                <a:cs typeface="Arial"/>
              </a:rPr>
              <a:t>Модернизация </a:t>
            </a:r>
            <a:endParaRPr lang="ru-RU" sz="2800" b="1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ниги.bmp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429509" y="428604"/>
            <a:ext cx="4387838" cy="286647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66711" y="244993"/>
            <a:ext cx="6667726" cy="448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/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7200" b="1" i="1" u="none" strike="noStrike" cap="none">
                <a:ln>
                  <a:noFill/>
                </a:ln>
                <a:solidFill>
                  <a:schemeClr val="tx1"/>
                </a:solidFill>
                <a:latin typeface="Arial Black"/>
                <a:cs typeface="Arial"/>
              </a:rPr>
              <a:t>Домашнее задание:</a:t>
            </a:r>
            <a:endParaRPr sz="2400"/>
          </a:p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7200" b="1" i="1" u="none" strike="noStrike" cap="none">
              <a:ln>
                <a:noFill/>
              </a:ln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7200">
                <a:latin typeface="Arial"/>
                <a:cs typeface="Arial"/>
              </a:rPr>
              <a:t>§ 4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3" descr="https://img12.postila.ru/resize?w=660&amp;src=%2Fdata%2Fd8%2Fec%2Ffe%2F6d%2Fd8ecfe6d52a56c5d98d4d1ddbd7a4d5c43004e5f734bc9187f9f7ab585b16186.png"/>
          <p:cNvPicPr>
            <a:picLocks noChangeAspect="1" noChangeArrowheads="1"/>
          </p:cNvPicPr>
          <p:nvPr/>
        </p:nvPicPr>
        <p:blipFill>
          <a:blip r:embed="rId2"/>
          <a:srcRect l="11619" t="0" r="15344" b="0"/>
          <a:stretch/>
        </p:blipFill>
        <p:spPr bwMode="auto">
          <a:xfrm flipH="0" flipV="0">
            <a:off x="509666" y="497499"/>
            <a:ext cx="2997041" cy="4303697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 flipH="0" flipV="0">
            <a:off x="4000485" y="-213114"/>
            <a:ext cx="7810734" cy="719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/>
            <a:spAutoFit/>
          </a:bodyPr>
          <a:lstStyle/>
          <a:p>
            <a:pPr algn="ctr">
              <a:defRPr/>
            </a:pPr>
            <a:endParaRPr lang="ru-RU" sz="2800" b="1" i="1">
              <a:latin typeface="Arial"/>
              <a:cs typeface="Arial"/>
            </a:endParaRPr>
          </a:p>
          <a:p>
            <a:pPr algn="ctr">
              <a:defRPr/>
            </a:pPr>
            <a:r>
              <a:rPr lang="ru-RU" sz="2800" b="1" i="1">
                <a:latin typeface="Arial"/>
                <a:cs typeface="Arial"/>
              </a:rPr>
              <a:t>Гипотеза:</a:t>
            </a:r>
            <a:endParaRPr/>
          </a:p>
          <a:p>
            <a:pPr>
              <a:defRPr/>
            </a:pPr>
            <a:endParaRPr lang="ru-RU" sz="2800">
              <a:latin typeface="Arial"/>
              <a:cs typeface="Arial"/>
            </a:endParaRPr>
          </a:p>
          <a:p>
            <a:pPr lvl="0" algn="ctr">
              <a:buFont typeface="Wingdings"/>
              <a:buChar char="q"/>
              <a:defRPr/>
            </a:pPr>
            <a:r>
              <a:rPr lang="en-US" sz="2800">
                <a:latin typeface="Arial"/>
                <a:cs typeface="Arial"/>
              </a:rPr>
              <a:t> II </a:t>
            </a:r>
            <a:r>
              <a:rPr lang="ru-RU" sz="2800">
                <a:latin typeface="Arial"/>
                <a:cs typeface="Arial"/>
              </a:rPr>
              <a:t>пол. </a:t>
            </a:r>
            <a:r>
              <a:rPr lang="en-US" sz="2800">
                <a:latin typeface="Arial"/>
                <a:cs typeface="Arial"/>
              </a:rPr>
              <a:t>XIX</a:t>
            </a:r>
            <a:r>
              <a:rPr lang="ru-RU" sz="2800">
                <a:latin typeface="Arial"/>
                <a:cs typeface="Arial"/>
              </a:rPr>
              <a:t>в. – период модернизации в странах Запада;</a:t>
            </a:r>
            <a:endParaRPr/>
          </a:p>
          <a:p>
            <a:pPr lvl="0" algn="ctr">
              <a:buFont typeface="Wingdings"/>
              <a:buChar char="q"/>
              <a:defRPr/>
            </a:pPr>
            <a:r>
              <a:rPr lang="ru-RU" sz="2800">
                <a:latin typeface="Arial"/>
                <a:cs typeface="Arial"/>
              </a:rPr>
              <a:t> модернизация охватила все сферы общественной жизни: экономику, политику, социальную сферу, культуру; </a:t>
            </a:r>
            <a:endParaRPr/>
          </a:p>
          <a:p>
            <a:pPr lvl="0" algn="ctr">
              <a:buFont typeface="Wingdings"/>
              <a:buChar char="q"/>
              <a:defRPr/>
            </a:pPr>
            <a:r>
              <a:rPr lang="ru-RU" sz="2800">
                <a:latin typeface="Arial"/>
                <a:cs typeface="Arial"/>
              </a:rPr>
              <a:t> отличалась противоречивым характером</a:t>
            </a:r>
            <a:endParaRPr lang="ru-RU" sz="2800">
              <a:latin typeface="Arial"/>
              <a:cs typeface="Arial"/>
            </a:endParaRPr>
          </a:p>
          <a:p>
            <a:pPr lvl="0" algn="ctr">
              <a:buFont typeface="Wingdings"/>
              <a:buChar char="q"/>
              <a:defRPr/>
            </a:pPr>
            <a:endParaRPr/>
          </a:p>
          <a:p>
            <a:pPr algn="ctr">
              <a:defRPr/>
            </a:pPr>
            <a:endParaRPr lang="ru-RU" sz="2800">
              <a:latin typeface="Arial"/>
              <a:cs typeface="Arial"/>
            </a:endParaRPr>
          </a:p>
          <a:p>
            <a:pPr lvl="0" algn="just">
              <a:defRPr/>
            </a:pPr>
            <a:endParaRPr lang="ru-RU" sz="2800" b="1">
              <a:latin typeface="Arial"/>
              <a:cs typeface="Arial"/>
            </a:endParaRPr>
          </a:p>
          <a:p>
            <a:pPr lvl="0" algn="just">
              <a:defRPr/>
            </a:pPr>
            <a:endParaRPr lang="ru-RU" sz="2800">
              <a:latin typeface="Arial"/>
              <a:cs typeface="Arial"/>
            </a:endParaRPr>
          </a:p>
          <a:p>
            <a:pPr lvl="0" algn="just">
              <a:defRPr/>
            </a:pPr>
            <a:endParaRPr lang="ru-RU" sz="2800">
              <a:latin typeface="Arial"/>
              <a:cs typeface="Arial"/>
            </a:endParaRPr>
          </a:p>
          <a:p>
            <a:pPr algn="just">
              <a:defRPr/>
            </a:pPr>
            <a:endParaRPr lang="ru-RU" sz="2800">
              <a:latin typeface="Arial"/>
              <a:cs typeface="Arial"/>
            </a:endParaRPr>
          </a:p>
          <a:p>
            <a:pPr lvl="0" algn="just">
              <a:defRPr/>
            </a:pPr>
            <a:endParaRPr lang="ru-RU" sz="2800">
              <a:latin typeface="Arial"/>
              <a:cs typeface="Arial"/>
            </a:endParaRPr>
          </a:p>
          <a:p>
            <a:pPr algn="just">
              <a:defRPr/>
            </a:pPr>
            <a:endParaRPr lang="ru-RU" sz="28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80959" y="214290"/>
            <a:ext cx="11430115" cy="36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3" name="TextBox 2"/>
          <p:cNvSpPr txBox="1"/>
          <p:nvPr/>
        </p:nvSpPr>
        <p:spPr bwMode="auto">
          <a:xfrm>
            <a:off x="571461" y="1214421"/>
            <a:ext cx="10384619" cy="36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1">
            <a:off x="5192912" y="1571612"/>
            <a:ext cx="6999088" cy="43003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rcRect l="0" t="4347" r="0" b="16959"/>
          <a:stretch/>
        </p:blipFill>
        <p:spPr bwMode="auto">
          <a:xfrm flipH="0" flipV="0">
            <a:off x="476210" y="3440097"/>
            <a:ext cx="6976533" cy="3417902"/>
          </a:xfrm>
          <a:prstGeom prst="rect">
            <a:avLst/>
          </a:prstGeom>
        </p:spPr>
      </p:pic>
      <p:sp>
        <p:nvSpPr>
          <p:cNvPr id="2007177766" name=""/>
          <p:cNvSpPr txBox="1"/>
          <p:nvPr/>
        </p:nvSpPr>
        <p:spPr bwMode="auto">
          <a:xfrm flipH="0" flipV="0">
            <a:off x="592791" y="314417"/>
            <a:ext cx="7666309" cy="307851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800" b="1">
                <a:solidFill>
                  <a:srgbClr val="0F1115"/>
                </a:solidFill>
                <a:latin typeface="Arial"/>
                <a:ea typeface="Arial"/>
                <a:cs typeface="Arial"/>
              </a:rPr>
              <a:t>Период характеризуется:</a:t>
            </a:r>
            <a:endParaRPr sz="2800" b="1">
              <a:latin typeface="Arial"/>
              <a:cs typeface="Arial"/>
            </a:endParaRPr>
          </a:p>
          <a:p>
            <a:pPr marL="394023" indent="-394023">
              <a:buFont typeface="Wingdings"/>
              <a:buChar char="Ø"/>
              <a:defRPr/>
            </a:pPr>
            <a:r>
              <a:rPr sz="2800">
                <a:solidFill>
                  <a:srgbClr val="0F1115"/>
                </a:solidFill>
                <a:latin typeface="Arial"/>
                <a:ea typeface="Arial"/>
                <a:cs typeface="Arial"/>
              </a:rPr>
              <a:t>Ускорением индустриализации на Западе</a:t>
            </a:r>
            <a:endParaRPr sz="2800">
              <a:latin typeface="Arial"/>
              <a:cs typeface="Arial"/>
            </a:endParaRPr>
          </a:p>
          <a:p>
            <a:pPr marL="394023" indent="-394023">
              <a:buFont typeface="Wingdings"/>
              <a:buChar char="Ø"/>
              <a:defRPr/>
            </a:pPr>
            <a:r>
              <a:rPr sz="2800">
                <a:solidFill>
                  <a:srgbClr val="0F1115"/>
                </a:solidFill>
                <a:latin typeface="Arial"/>
                <a:ea typeface="Arial"/>
                <a:cs typeface="Arial"/>
              </a:rPr>
              <a:t>Усилением колониальной экспансии</a:t>
            </a:r>
            <a:endParaRPr sz="2800">
              <a:latin typeface="Arial"/>
              <a:cs typeface="Arial"/>
            </a:endParaRPr>
          </a:p>
          <a:p>
            <a:pPr marL="394023" indent="-394023">
              <a:buFont typeface="Wingdings"/>
              <a:buChar char="Ø"/>
              <a:defRPr/>
            </a:pPr>
            <a:r>
              <a:rPr sz="2800">
                <a:solidFill>
                  <a:srgbClr val="0F1115"/>
                </a:solidFill>
                <a:latin typeface="Arial"/>
                <a:ea typeface="Arial"/>
                <a:cs typeface="Arial"/>
              </a:rPr>
              <a:t>Кризисом традиционных обществ на Востоке</a:t>
            </a:r>
            <a:endParaRPr sz="2800">
              <a:latin typeface="Arial"/>
              <a:cs typeface="Arial"/>
            </a:endParaRPr>
          </a:p>
          <a:p>
            <a:pPr marL="394023" indent="-394023">
              <a:buFont typeface="Wingdings"/>
              <a:buChar char="Ø"/>
              <a:defRPr/>
            </a:pPr>
            <a:r>
              <a:rPr sz="2800">
                <a:solidFill>
                  <a:srgbClr val="0F1115"/>
                </a:solidFill>
                <a:latin typeface="Arial"/>
                <a:ea typeface="Arial"/>
                <a:cs typeface="Arial"/>
              </a:rPr>
              <a:t>Формированием современной политической системы</a:t>
            </a:r>
            <a:endParaRPr sz="72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89599.jpg"/>
          <p:cNvPicPr>
            <a:picLocks noChangeAspect="1"/>
          </p:cNvPicPr>
          <p:nvPr/>
        </p:nvPicPr>
        <p:blipFill>
          <a:blip r:embed="rId2">
            <a:grayscl/>
          </a:blip>
          <a:stretch/>
        </p:blipFill>
        <p:spPr bwMode="auto">
          <a:xfrm flipH="0" flipV="0">
            <a:off x="7889126" y="360655"/>
            <a:ext cx="4302873" cy="398570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 flipH="0" flipV="0">
            <a:off x="476210" y="1416102"/>
            <a:ext cx="6955000" cy="384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/>
            <a:spAutoFit/>
          </a:bodyPr>
          <a:lstStyle/>
          <a:p>
            <a:pPr marL="457200" marR="0" lvl="0" indent="-45720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2600" b="1" i="1" u="none" strike="noStrike" cap="none">
                <a:ln>
                  <a:noFill/>
                </a:ln>
                <a:solidFill>
                  <a:schemeClr val="tx1"/>
                </a:solidFill>
                <a:latin typeface="Arial"/>
                <a:ea typeface="Times New Roman"/>
                <a:cs typeface="Arial"/>
              </a:rPr>
              <a:t>План:</a:t>
            </a:r>
            <a:endParaRPr/>
          </a:p>
          <a:p>
            <a:pPr marL="514350" lvl="0" indent="-514350">
              <a:buFont typeface="+mj-lt"/>
              <a:buAutoNum type="arabicPeriod"/>
              <a:defRPr/>
            </a:pPr>
            <a:r>
              <a:rPr lang="ru-RU" sz="2800">
                <a:latin typeface="Arial"/>
                <a:cs typeface="Arial"/>
              </a:rPr>
              <a:t>Формы буржуазного  государства</a:t>
            </a:r>
            <a:endParaRPr/>
          </a:p>
          <a:p>
            <a:pPr marL="514350" lvl="0" indent="-514350">
              <a:buFont typeface="+mj-lt"/>
              <a:buAutoNum type="arabicPeriod"/>
              <a:defRPr/>
            </a:pPr>
            <a:r>
              <a:rPr lang="ru-RU" sz="2800">
                <a:latin typeface="Arial"/>
                <a:cs typeface="Arial"/>
              </a:rPr>
              <a:t>Изменения социальной структуры</a:t>
            </a:r>
            <a:endParaRPr/>
          </a:p>
          <a:p>
            <a:pPr marL="514350" lvl="0" indent="-514350">
              <a:buFont typeface="+mj-lt"/>
              <a:buAutoNum type="arabicPeriod"/>
              <a:defRPr/>
            </a:pPr>
            <a:r>
              <a:rPr lang="ru-RU" sz="2800">
                <a:latin typeface="Arial"/>
                <a:cs typeface="Arial"/>
              </a:rPr>
              <a:t>Новые явления в экономике Запада</a:t>
            </a:r>
            <a:endParaRPr/>
          </a:p>
          <a:p>
            <a:pPr marL="514350" lvl="0" indent="-514350">
              <a:buFont typeface="+mj-lt"/>
              <a:buAutoNum type="arabicPeriod"/>
              <a:defRPr/>
            </a:pPr>
            <a:r>
              <a:rPr lang="ru-RU" sz="2800">
                <a:latin typeface="Arial"/>
                <a:cs typeface="Arial"/>
              </a:rPr>
              <a:t>Колониальные захваты и империализм</a:t>
            </a:r>
            <a:endParaRPr/>
          </a:p>
          <a:p>
            <a:pPr marL="514350" lvl="0" indent="-514350">
              <a:buFont typeface="+mj-lt"/>
              <a:buAutoNum type="arabicPeriod"/>
              <a:defRPr/>
            </a:pPr>
            <a:r>
              <a:rPr lang="ru-RU" sz="2800">
                <a:latin typeface="Arial"/>
                <a:cs typeface="Arial"/>
              </a:rPr>
              <a:t>Традиционное восточное общество в условиях экспансии</a:t>
            </a:r>
            <a:endParaRPr/>
          </a:p>
          <a:p>
            <a:pPr marL="457200" lvl="0" indent="-457200">
              <a:defRPr/>
            </a:pPr>
            <a:endParaRPr lang="ru-RU" sz="24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warspot-asset.s3.amazonaws.com/articles/pictures/000/002/428/source/%D0%98%D0%BB.3.jp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l="0" t="9035" r="50899" b="0"/>
          <a:stretch/>
        </p:blipFill>
        <p:spPr bwMode="auto">
          <a:xfrm flipH="0" flipV="0">
            <a:off x="4264077" y="2156964"/>
            <a:ext cx="7927923" cy="470103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 bwMode="auto">
          <a:xfrm flipH="0" flipV="0">
            <a:off x="666711" y="184951"/>
            <a:ext cx="10668146" cy="51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>
              <a:buFont typeface="+mj-lt"/>
              <a:buAutoNum type="arabicPeriod"/>
              <a:defRPr/>
            </a:pPr>
            <a:r>
              <a:rPr lang="ru-RU" sz="2800" b="1">
                <a:latin typeface="Arial Black"/>
                <a:cs typeface="Arial"/>
              </a:rPr>
              <a:t>Формирование национальных государств</a:t>
            </a:r>
            <a:endParaRPr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 flipH="0" flipV="0">
            <a:off x="285709" y="895087"/>
            <a:ext cx="11239938" cy="1188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/>
            <a:spAutoFit/>
          </a:bodyPr>
          <a:lstStyle/>
          <a:p>
            <a:pPr marL="349965" lvl="0" indent="-349965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Ø"/>
              <a:defRPr/>
            </a:pPr>
            <a:r>
              <a:rPr lang="ru-RU" sz="2400" b="0" i="0" u="none" strike="noStrike" cap="none">
                <a:ln>
                  <a:noFill/>
                </a:ln>
                <a:solidFill>
                  <a:schemeClr val="tx1"/>
                </a:solidFill>
                <a:latin typeface="Arial"/>
                <a:ea typeface="Calibri"/>
                <a:cs typeface="Arial"/>
              </a:rPr>
              <a:t> одна из предпосылок модернизации - формирование государства как единой нации на основе всеобщей консолидации общества</a:t>
            </a:r>
            <a:endParaRPr/>
          </a:p>
          <a:p>
            <a:pPr marL="349965" lvl="0" indent="-349965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Ø"/>
              <a:defRPr/>
            </a:pPr>
            <a:r>
              <a:rPr lang="ru-RU" sz="2400" b="0" i="0" u="none" strike="noStrike" cap="none">
                <a:ln>
                  <a:noFill/>
                </a:ln>
                <a:solidFill>
                  <a:schemeClr val="tx1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2400" b="0" i="0" u="none" strike="noStrike" cap="none">
                <a:ln>
                  <a:noFill/>
                </a:ln>
                <a:solidFill>
                  <a:schemeClr val="tx1"/>
                </a:solidFill>
                <a:latin typeface="Arial"/>
                <a:ea typeface="Calibri"/>
                <a:cs typeface="Arial"/>
              </a:rPr>
              <a:t>II </a:t>
            </a:r>
            <a:r>
              <a:rPr lang="ru-RU" sz="2400" b="0" i="0" u="none" strike="noStrike" cap="none">
                <a:ln>
                  <a:noFill/>
                </a:ln>
                <a:solidFill>
                  <a:schemeClr val="tx1"/>
                </a:solidFill>
                <a:latin typeface="Arial"/>
                <a:ea typeface="Calibri"/>
                <a:cs typeface="Arial"/>
              </a:rPr>
              <a:t>пол. </a:t>
            </a:r>
            <a:r>
              <a:rPr lang="en-US" sz="2400" b="0" i="0" u="none" strike="noStrike" cap="none">
                <a:ln>
                  <a:noFill/>
                </a:ln>
                <a:solidFill>
                  <a:schemeClr val="tx1"/>
                </a:solidFill>
                <a:latin typeface="Arial"/>
                <a:ea typeface="Calibri"/>
                <a:cs typeface="Arial"/>
              </a:rPr>
              <a:t>XIX</a:t>
            </a:r>
            <a:r>
              <a:rPr lang="ru-RU" sz="2400" b="0" i="0" u="none" strike="noStrike" cap="none">
                <a:ln>
                  <a:noFill/>
                </a:ln>
                <a:solidFill>
                  <a:schemeClr val="tx1"/>
                </a:solidFill>
                <a:latin typeface="Arial"/>
                <a:ea typeface="Calibri"/>
                <a:cs typeface="Arial"/>
              </a:rPr>
              <a:t>в. - серьезные изменения политической карты Европы</a:t>
            </a:r>
            <a:endParaRPr lang="ru-RU" sz="2400" b="0" i="0" u="none" strike="noStrike" cap="none">
              <a:ln>
                <a:noFill/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333468" y="6000768"/>
            <a:ext cx="2421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ru-RU" b="1">
                <a:latin typeface="Arial"/>
                <a:cs typeface="Arial"/>
              </a:rPr>
              <a:t>Карта Европы</a:t>
            </a:r>
            <a:endParaRPr/>
          </a:p>
          <a:p>
            <a:pPr algn="r">
              <a:defRPr/>
            </a:pPr>
            <a:r>
              <a:rPr lang="ru-RU" b="1">
                <a:latin typeface="Arial"/>
                <a:cs typeface="Arial"/>
              </a:rPr>
              <a:t>в конце </a:t>
            </a:r>
            <a:r>
              <a:rPr lang="en-US" b="1">
                <a:latin typeface="Arial"/>
                <a:cs typeface="Arial"/>
              </a:rPr>
              <a:t>XIX</a:t>
            </a:r>
            <a:r>
              <a:rPr lang="ru-RU" b="1">
                <a:latin typeface="Arial"/>
                <a:cs typeface="Arial"/>
              </a:rPr>
              <a:t> в.</a:t>
            </a:r>
            <a:endParaRPr lang="ru-RU" b="1">
              <a:latin typeface="Arial"/>
              <a:cs typeface="Arial"/>
            </a:endParaRPr>
          </a:p>
        </p:txBody>
      </p:sp>
      <p:sp>
        <p:nvSpPr>
          <p:cNvPr id="1425697840" name=""/>
          <p:cNvSpPr txBox="1"/>
          <p:nvPr/>
        </p:nvSpPr>
        <p:spPr bwMode="auto">
          <a:xfrm flipH="0" flipV="0">
            <a:off x="250630" y="2200922"/>
            <a:ext cx="3276808" cy="2468915"/>
          </a:xfrm>
          <a:prstGeom prst="rect">
            <a:avLst/>
          </a:prstGeom>
          <a:solidFill>
            <a:schemeClr val="bg2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600">
                <a:latin typeface="Arial"/>
                <a:cs typeface="Arial"/>
              </a:rPr>
              <a:t>Во второй половине 19 века </a:t>
            </a:r>
            <a:r>
              <a:rPr sz="2600" b="1">
                <a:latin typeface="Arial"/>
                <a:cs typeface="Arial"/>
              </a:rPr>
              <a:t>оформились основные формы буржуазного </a:t>
            </a:r>
            <a:r>
              <a:rPr sz="2600">
                <a:latin typeface="Arial"/>
                <a:cs typeface="Arial"/>
              </a:rPr>
              <a:t>государства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3969975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0" y="573349"/>
            <a:ext cx="11903876" cy="46145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53787807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94198" y="221941"/>
            <a:ext cx="9531605" cy="6131140"/>
          </a:xfrm>
          <a:prstGeom prst="rect">
            <a:avLst/>
          </a:prstGeom>
        </p:spPr>
      </p:pic>
      <p:pic>
        <p:nvPicPr>
          <p:cNvPr id="692611753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494614" y="3840958"/>
            <a:ext cx="2095513" cy="2968688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ONLYOFFICE/7.2.1.36</Application>
  <DocSecurity>0</DocSecurity>
  <PresentationFormat>Экран (4:3)</PresentationFormat>
  <Paragraphs>0</Paragraphs>
  <Slides>30</Slides>
  <Notes>30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Nina_</dc:creator>
  <cp:keywords/>
  <dc:description/>
  <dc:identifier/>
  <dc:language/>
  <cp:lastModifiedBy/>
  <cp:revision>32</cp:revision>
  <dcterms:created xsi:type="dcterms:W3CDTF">2022-04-12T04:07:23Z</dcterms:created>
  <dcterms:modified xsi:type="dcterms:W3CDTF">2026-01-10T17:59:45Z</dcterms:modified>
  <cp:category/>
  <cp:contentStatus/>
  <cp:version/>
</cp:coreProperties>
</file>