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 type="screen4x3"/>
  <p:notesSz cx="12192000" cy="6858000"/>
  <p:defaultTextStyle>
    <a:lvl1pPr marL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>
        <a:solidFill>
          <a:schemeClr val="dk1"/>
        </a:solidFill>
        <a:latin typeface="Franklin Gothic Book"/>
      </a:defRPr>
    </a:lvl1pPr>
    <a:lvl2pPr marL="457200" indent="45720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>
        <a:solidFill>
          <a:schemeClr val="dk1"/>
        </a:solidFill>
        <a:latin typeface="Franklin Gothic Book"/>
      </a:defRPr>
    </a:lvl2pPr>
    <a:lvl3pPr marL="914400" indent="91440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>
        <a:solidFill>
          <a:schemeClr val="dk1"/>
        </a:solidFill>
        <a:latin typeface="Franklin Gothic Book"/>
      </a:defRPr>
    </a:lvl3pPr>
    <a:lvl4pPr marL="1371600" indent="137160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>
        <a:solidFill>
          <a:schemeClr val="dk1"/>
        </a:solidFill>
        <a:latin typeface="Franklin Gothic Book"/>
      </a:defRPr>
    </a:lvl4pPr>
    <a:lvl5pPr marL="1828800" indent="182880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>
        <a:solidFill>
          <a:schemeClr val="dk1"/>
        </a:solidFill>
        <a:latin typeface="Franklin Gothic Book"/>
      </a:defRPr>
    </a:lvl5pPr>
    <a:lvl6pPr>
      <a:defRPr lang="en-US" sz="1800"/>
    </a:lvl6pPr>
    <a:lvl7pPr>
      <a:defRPr lang="en-US" sz="1800"/>
    </a:lvl7pPr>
    <a:lvl8pPr>
      <a:defRPr lang="en-US" sz="1800"/>
    </a:lvl8pPr>
    <a:lvl9pPr>
      <a:defRPr lang="en-US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 bwMode="auto">
          <a:xfrm>
            <a:off x="1390650" y="6453187"/>
            <a:ext cx="12049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2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2894012" y="6453187"/>
            <a:ext cx="6280150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472612" y="6453187"/>
            <a:ext cx="1597025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Crop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/>
          <p:nvPr/>
        </p:nvGrpSpPr>
        <p:grpSpPr bwMode="auto">
          <a:xfrm>
            <a:off x="752475" y="744537"/>
            <a:ext cx="10674349" cy="5349875"/>
            <a:chOff x="752858" y="744469"/>
            <a:chExt cx="10674117" cy="5349671"/>
          </a:xfrm>
        </p:grpSpPr>
        <p:sp>
          <p:nvSpPr>
            <p:cNvPr id="2056" name="Freeform 6"/>
            <p:cNvSpPr>
              <a:spLocks noChangeShapeType="1"/>
            </p:cNvSpPr>
            <p:nvPr/>
          </p:nvSpPr>
          <p:spPr bwMode="auto">
            <a:xfrm>
              <a:off x="8152034" y="1685820"/>
              <a:ext cx="3274941" cy="4408320"/>
            </a:xfrm>
            <a:custGeom>
              <a:avLst/>
              <a:gdLst>
                <a:gd name="gd0" fmla="val 65536"/>
                <a:gd name="gd1" fmla="val 8761"/>
                <a:gd name="gd2" fmla="val 0"/>
                <a:gd name="gd3" fmla="val 10000"/>
                <a:gd name="gd4" fmla="val 0"/>
                <a:gd name="gd5" fmla="val 10000"/>
                <a:gd name="gd6" fmla="val 10000"/>
                <a:gd name="gd7" fmla="val 0"/>
                <a:gd name="gd8" fmla="val 10000"/>
                <a:gd name="gd9" fmla="val 0"/>
                <a:gd name="gd10" fmla="val 9126"/>
                <a:gd name="gd11" fmla="val 8761"/>
                <a:gd name="gd12" fmla="val 9127"/>
                <a:gd name="gd13" fmla="val 8761"/>
                <a:gd name="gd14" fmla="val 0"/>
                <a:gd name="gd15" fmla="*/ w 0 10000"/>
                <a:gd name="gd16" fmla="*/ h 0 10000"/>
                <a:gd name="gd17" fmla="*/ w 21600 10000"/>
                <a:gd name="gd18" fmla="*/ h 21600 10000"/>
              </a:gdLst>
              <a:ahLst/>
              <a:cxnLst/>
              <a:rect l="gd15" t="gd16" r="gd17" b="gd18"/>
              <a:pathLst>
                <a:path w="10000" h="10000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lnTo>
                    <a:pt x="gd9" y="gd10"/>
                  </a:lnTo>
                  <a:lnTo>
                    <a:pt x="gd11" y="gd12"/>
                  </a:lnTo>
                  <a:lnTo>
                    <a:pt x="gd13" y="gd14"/>
                  </a:lnTo>
                  <a:close/>
                </a:path>
                <a:path w="10000" h="10000" fill="norm" stroke="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  <p:sp>
          <p:nvSpPr>
            <p:cNvPr id="2057" name="Freeform 6"/>
            <p:cNvSpPr>
              <a:spLocks noChangeShapeType="1"/>
            </p:cNvSpPr>
            <p:nvPr/>
          </p:nvSpPr>
          <p:spPr bwMode="auto">
            <a:xfrm flipH="1" flipV="1">
              <a:off x="752858" y="744469"/>
              <a:ext cx="3274942" cy="4408319"/>
            </a:xfrm>
            <a:custGeom>
              <a:avLst/>
              <a:gdLst>
                <a:gd name="gd0" fmla="val 65536"/>
                <a:gd name="gd1" fmla="val 8763"/>
                <a:gd name="gd2" fmla="val 0"/>
                <a:gd name="gd3" fmla="val 10002"/>
                <a:gd name="gd4" fmla="val 0"/>
                <a:gd name="gd5" fmla="val 10002"/>
                <a:gd name="gd6" fmla="val 10000"/>
                <a:gd name="gd7" fmla="val 2"/>
                <a:gd name="gd8" fmla="val 10000"/>
                <a:gd name="gd9" fmla="val 0"/>
                <a:gd name="gd10" fmla="val 9125"/>
                <a:gd name="gd11" fmla="val 8763"/>
                <a:gd name="gd12" fmla="val 9128"/>
                <a:gd name="gd13" fmla="val 8763"/>
                <a:gd name="gd14" fmla="val 0"/>
                <a:gd name="gd15" fmla="*/ w 0 10002"/>
                <a:gd name="gd16" fmla="*/ h 0 10000"/>
                <a:gd name="gd17" fmla="*/ w 21600 10002"/>
                <a:gd name="gd18" fmla="*/ h 21600 10000"/>
              </a:gdLst>
              <a:ahLst/>
              <a:cxnLst/>
              <a:rect l="gd15" t="gd16" r="gd17" b="gd18"/>
              <a:pathLst>
                <a:path w="10002" h="10000" fill="norm" stroke="1" extrusionOk="0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gd11" y="gd12"/>
                  </a:lnTo>
                  <a:lnTo>
                    <a:pt x="gd13" y="gd14"/>
                  </a:lnTo>
                  <a:close/>
                </a:path>
                <a:path w="10002" h="10000" fill="norm" stroke="1" extrusionOk="0"/>
              </a:pathLst>
            </a:custGeom>
            <a:solidFill>
              <a:schemeClr val="dk2"/>
            </a:solidFill>
          </p:spPr>
          <p:txBody>
            <a:bodyPr lIns="91440" tIns="45720" rIns="91440" bIns="45720" anchor="t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2051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52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53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752475" y="6453187"/>
            <a:ext cx="1608137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chemeClr val="dk2"/>
                </a:solidFill>
              </a:rPr>
              <a:t>*</a:t>
            </a:r>
            <a:endParaRPr/>
          </a:p>
        </p:txBody>
      </p:sp>
      <p:sp>
        <p:nvSpPr>
          <p:cNvPr id="2054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2584450" y="6453187"/>
            <a:ext cx="7023100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5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831387" y="6453187"/>
            <a:ext cx="1595437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Crop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Freeform 6"/>
          <p:cNvSpPr>
            <a:spLocks noChangeShapeType="1" noGrp="1"/>
          </p:cNvSpPr>
          <p:nvPr/>
        </p:nvSpPr>
        <p:spPr bwMode="auto">
          <a:xfrm>
            <a:off x="8151812" y="1685925"/>
            <a:ext cx="3275012" cy="4408487"/>
          </a:xfrm>
          <a:custGeom>
            <a:avLst/>
            <a:gdLst>
              <a:gd name="gd0" fmla="val 65536"/>
              <a:gd name="gd1" fmla="val 3614"/>
              <a:gd name="gd2" fmla="val 0"/>
              <a:gd name="gd3" fmla="val 4125"/>
              <a:gd name="gd4" fmla="val 0"/>
              <a:gd name="gd5" fmla="val 4125"/>
              <a:gd name="gd6" fmla="val 5554"/>
              <a:gd name="gd7" fmla="val 0"/>
              <a:gd name="gd8" fmla="val 5554"/>
              <a:gd name="gd9" fmla="val 0"/>
              <a:gd name="gd10" fmla="val 5074"/>
              <a:gd name="gd11" fmla="val 3614"/>
              <a:gd name="gd12" fmla="val 5074"/>
              <a:gd name="gd13" fmla="val 3614"/>
              <a:gd name="gd14" fmla="val 0"/>
              <a:gd name="gd15" fmla="*/ w 0 4125"/>
              <a:gd name="gd16" fmla="*/ h 0 5554"/>
              <a:gd name="gd17" fmla="*/ w 21600 4125"/>
              <a:gd name="gd18" fmla="*/ h 21600 5554"/>
            </a:gdLst>
            <a:ahLst/>
            <a:cxnLst/>
            <a:rect l="gd15" t="gd16" r="gd17" b="gd18"/>
            <a:pathLst>
              <a:path w="4125" h="5554" fill="norm" stroke="1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close/>
              </a:path>
              <a:path w="4125" h="5554" fill="norm" stroke="1" extrusionOk="0"/>
            </a:pathLst>
          </a:custGeom>
          <a:solidFill>
            <a:schemeClr val="dk2"/>
          </a:solidFill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3075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76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077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738187" y="6453187"/>
            <a:ext cx="1622425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chemeClr val="dk2"/>
                </a:solidFill>
              </a:rPr>
              <a:t>*</a:t>
            </a:r>
            <a:endParaRPr/>
          </a:p>
        </p:txBody>
      </p:sp>
      <p:sp>
        <p:nvSpPr>
          <p:cNvPr id="3078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2584450" y="6453187"/>
            <a:ext cx="7023100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79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831387" y="6453187"/>
            <a:ext cx="1595437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Crop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ShapeType="1" noGrp="1"/>
          </p:cNvSpPr>
          <p:nvPr/>
        </p:nvSpPr>
        <p:spPr bwMode="auto">
          <a:xfrm>
            <a:off x="0" y="0"/>
            <a:ext cx="5303837" cy="685800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099" name="Rectangle 8"/>
          <p:cNvSpPr>
            <a:spLocks noChangeShapeType="1" noGrp="1"/>
          </p:cNvSpPr>
          <p:nvPr/>
        </p:nvSpPr>
        <p:spPr bwMode="auto">
          <a:xfrm>
            <a:off x="5303837" y="0"/>
            <a:ext cx="228600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0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101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102" name="Date Placeholder 4"/>
          <p:cNvSpPr>
            <a:spLocks noChangeShapeType="1" noGrp="1"/>
          </p:cNvSpPr>
          <p:nvPr>
            <p:ph type="dt" idx="2"/>
          </p:nvPr>
        </p:nvSpPr>
        <p:spPr bwMode="auto">
          <a:xfrm>
            <a:off x="723900" y="6453187"/>
            <a:ext cx="12049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chemeClr val="dk2"/>
                </a:solidFill>
              </a:rPr>
              <a:t>*</a:t>
            </a:r>
            <a:endParaRPr/>
          </a:p>
        </p:txBody>
      </p:sp>
      <p:sp>
        <p:nvSpPr>
          <p:cNvPr id="4103" name="Footer Placeholder 5"/>
          <p:cNvSpPr>
            <a:spLocks noChangeShapeType="1" noGrp="1"/>
          </p:cNvSpPr>
          <p:nvPr>
            <p:ph type="ftr" idx="3"/>
          </p:nvPr>
        </p:nvSpPr>
        <p:spPr bwMode="auto">
          <a:xfrm>
            <a:off x="2206625" y="6453187"/>
            <a:ext cx="23733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4" name="Slide Number Placeholder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883775" y="6453187"/>
            <a:ext cx="1595437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Crop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ShapeType="1" noGrp="1"/>
          </p:cNvSpPr>
          <p:nvPr/>
        </p:nvSpPr>
        <p:spPr bwMode="auto">
          <a:xfrm>
            <a:off x="0" y="0"/>
            <a:ext cx="5303837" cy="6858000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123" name="Rectangle 8"/>
          <p:cNvSpPr>
            <a:spLocks noChangeShapeType="1" noGrp="1"/>
          </p:cNvSpPr>
          <p:nvPr/>
        </p:nvSpPr>
        <p:spPr bwMode="auto">
          <a:xfrm>
            <a:off x="5303837" y="0"/>
            <a:ext cx="228600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124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125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126" name="Date Placeholder 4"/>
          <p:cNvSpPr>
            <a:spLocks noChangeShapeType="1" noGrp="1"/>
          </p:cNvSpPr>
          <p:nvPr>
            <p:ph type="dt" idx="2"/>
          </p:nvPr>
        </p:nvSpPr>
        <p:spPr bwMode="auto">
          <a:xfrm>
            <a:off x="723900" y="6453187"/>
            <a:ext cx="12049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chemeClr val="dk2"/>
                </a:solidFill>
              </a:rPr>
              <a:t>*</a:t>
            </a:r>
            <a:endParaRPr/>
          </a:p>
        </p:txBody>
      </p:sp>
      <p:sp>
        <p:nvSpPr>
          <p:cNvPr id="5127" name="Footer Placeholder 5"/>
          <p:cNvSpPr>
            <a:spLocks noChangeShapeType="1" noGrp="1"/>
          </p:cNvSpPr>
          <p:nvPr>
            <p:ph type="ftr" idx="3"/>
          </p:nvPr>
        </p:nvSpPr>
        <p:spPr bwMode="auto">
          <a:xfrm>
            <a:off x="2206625" y="6453187"/>
            <a:ext cx="23733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28" name="Slide Number Placeholder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883775" y="6453187"/>
            <a:ext cx="1595437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Text Placeholder 2"/>
          <p:cNvSpPr>
            <a:spLocks noChangeShapeType="1"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Font typeface="Franklin Gothic Book"/>
              <a:buChar char="■"/>
              <a:defRPr/>
            </a:pPr>
            <a:r>
              <a:rPr lang="ru-RU"/>
              <a:t>Образец текста</a:t>
            </a:r>
            <a:endParaRPr/>
          </a:p>
          <a:p>
            <a:pPr marL="914400" lvl="1" indent="-382588">
              <a:spcBef>
                <a:spcPts val="50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371600" lvl="2" indent="-382588">
              <a:spcBef>
                <a:spcPts val="500"/>
              </a:spcBef>
              <a:buChar char="■"/>
              <a:defRPr/>
            </a:pPr>
            <a:r>
              <a:rPr lang="ru-RU"/>
              <a:t>Третий уровень</a:t>
            </a:r>
            <a:endParaRPr/>
          </a:p>
          <a:p>
            <a:pPr marL="1828800" lvl="3" indent="-382588">
              <a:spcBef>
                <a:spcPts val="50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286000" lvl="4" indent="-382588">
              <a:spcBef>
                <a:spcPts val="500"/>
              </a:spcBef>
              <a:buChar char="■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Date Placeholder 3"/>
          <p:cNvSpPr>
            <a:spLocks noChangeShapeType="1" noGrp="1"/>
          </p:cNvSpPr>
          <p:nvPr>
            <p:ph type="dt" idx="2"/>
          </p:nvPr>
        </p:nvSpPr>
        <p:spPr bwMode="auto">
          <a:xfrm>
            <a:off x="1390650" y="6453187"/>
            <a:ext cx="1204912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chemeClr val="dk2"/>
                </a:solidFill>
              </a:rPr>
              <a:t>*</a:t>
            </a:r>
            <a:endParaRPr/>
          </a:p>
        </p:txBody>
      </p:sp>
      <p:sp>
        <p:nvSpPr>
          <p:cNvPr id="1029" name="Footer Placeholder 4"/>
          <p:cNvSpPr>
            <a:spLocks noChangeShapeType="1" noGrp="1"/>
          </p:cNvSpPr>
          <p:nvPr>
            <p:ph type="ftr" idx="3"/>
          </p:nvPr>
        </p:nvSpPr>
        <p:spPr bwMode="auto">
          <a:xfrm>
            <a:off x="2894012" y="6453187"/>
            <a:ext cx="6280150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Slide Number Placeholder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9472612" y="6453187"/>
            <a:ext cx="1597025" cy="4048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chemeClr val="dk2"/>
                </a:solidFill>
              </a:rPr>
              <a:t/>
            </a:fld>
            <a:endParaRPr/>
          </a:p>
        </p:txBody>
      </p:sp>
      <p:sp>
        <p:nvSpPr>
          <p:cNvPr id="1031" name="Rectangle 8"/>
          <p:cNvSpPr>
            <a:spLocks noChangeShapeType="1" noGrp="1"/>
          </p:cNvSpPr>
          <p:nvPr/>
        </p:nvSpPr>
        <p:spPr bwMode="auto">
          <a:xfrm>
            <a:off x="477837" y="0"/>
            <a:ext cx="228600" cy="6858000"/>
          </a:xfrm>
          <a:prstGeom prst="rect">
            <a:avLst/>
          </a:prstGeom>
          <a:solidFill>
            <a:schemeClr val="dk2"/>
          </a:solidFill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2pPr>
      <a:lvl3pPr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3pPr>
      <a:lvl4pPr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4pPr>
      <a:lvl5pPr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5pPr>
      <a:lvl6pPr marL="457200"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6pPr>
      <a:lvl7pPr marL="914400"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7pPr>
      <a:lvl8pPr marL="1371600"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8pPr>
      <a:lvl9pPr marL="1828800" algn="l">
        <a:lnSpc>
          <a:spcPct val="89000"/>
        </a:lnSpc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>
        <a:lnSpc>
          <a:spcPct val="94000"/>
        </a:lnSpc>
        <a:spcBef>
          <a:spcPts val="1000"/>
        </a:spcBef>
        <a:spcAft>
          <a:spcPts val="200"/>
        </a:spcAft>
        <a:buFont typeface="Franklin Gothic Book"/>
        <a:buChar char="■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2000" i="1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i="1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1600" i="1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1400" i="1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ChangeShapeType="1" noGrp="1"/>
          </p:cNvSpPr>
          <p:nvPr>
            <p:ph type="ctrTitle"/>
          </p:nvPr>
        </p:nvSpPr>
        <p:spPr bwMode="auto">
          <a:xfrm>
            <a:off x="1914525" y="2716212"/>
            <a:ext cx="8361362" cy="2097087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7200"/>
              <a:t>МИР НАКАНУНЕ ВТОРОЙ МИРОВОЙ ВОЙНЫ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804862" y="109537"/>
            <a:ext cx="11082337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Сентябрь 1938 г. – Мюнхенское соглашение – Великобритания, Франция, Германия и Италия договорились о передаче Германии Судетской области Чехословакии</a:t>
            </a:r>
            <a:endParaRPr/>
          </a:p>
        </p:txBody>
      </p:sp>
      <p:sp>
        <p:nvSpPr>
          <p:cNvPr id="15363" name="TextBox 4"/>
          <p:cNvSpPr txBox="1">
            <a:spLocks noChangeShapeType="1" noGrp="1"/>
          </p:cNvSpPr>
          <p:nvPr/>
        </p:nvSpPr>
        <p:spPr bwMode="auto">
          <a:xfrm>
            <a:off x="2344737" y="6388100"/>
            <a:ext cx="82931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Немцы Судетской области приветствуют солдат Вермахта</a:t>
            </a:r>
            <a:endParaRPr/>
          </a:p>
        </p:txBody>
      </p:sp>
      <p:pic>
        <p:nvPicPr>
          <p:cNvPr id="15364" name="Рисунок 5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063875" y="1358900"/>
            <a:ext cx="6853237" cy="502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1114425" y="454025"/>
            <a:ext cx="96012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Март 1939 – Германия оккупировала Чехию</a:t>
            </a:r>
            <a:endParaRPr/>
          </a:p>
        </p:txBody>
      </p:sp>
      <p:pic>
        <p:nvPicPr>
          <p:cNvPr id="16387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901700" y="1322387"/>
            <a:ext cx="11053762" cy="4498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882650" y="144462"/>
            <a:ext cx="9601200" cy="1485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1pPr>
            <a:lvl2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2pPr>
            <a:lvl3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3pPr>
            <a:lvl4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4pPr>
            <a:lvl5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Создание «Оси»</a:t>
            </a:r>
            <a:endParaRPr/>
          </a:p>
        </p:txBody>
      </p:sp>
      <p:sp>
        <p:nvSpPr>
          <p:cNvPr id="17411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882650" y="1152525"/>
            <a:ext cx="11017250" cy="5376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«Ось» - военно-политической блок Германии, Италии и Японии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 sz="2400"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Ноябрь 1936 г. – Антикоминтерновский пакт – договор о борьбе с коммунизмом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 sz="2400"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Мая 1939 г. – Стальной пакт – дополнительный договор Германии и Италии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 sz="2400"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Сентябрь 1940 г. – Берлинский пакт – разграничение сфер влияния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855662" y="119062"/>
            <a:ext cx="9601200" cy="1485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1pPr>
            <a:lvl2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2pPr>
            <a:lvl3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3pPr>
            <a:lvl4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4pPr>
            <a:lvl5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Внешняя политика СССР</a:t>
            </a:r>
            <a:endParaRPr/>
          </a:p>
        </p:txBody>
      </p:sp>
      <p:sp>
        <p:nvSpPr>
          <p:cNvPr id="18435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1044575" y="998537"/>
            <a:ext cx="10941050" cy="54022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1934 – август 1939 гг. – неудачные попытки СССР создать систему коллективной безопасности (договор о совместных действиях против стран-агрессоров)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 sz="2400"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Главные проблемы</a:t>
            </a:r>
            <a:endParaRPr/>
          </a:p>
          <a:p>
            <a:pPr marL="382587" lvl="0" indent="-382587">
              <a:spcBef>
                <a:spcPts val="1000"/>
              </a:spcBef>
              <a:buFont typeface="Franklin Gothic Book"/>
              <a:buAutoNum type="arabicPeriod"/>
              <a:defRPr/>
            </a:pPr>
            <a:r>
              <a:rPr lang="ru-RU" sz="2400" b="0" i="0" u="none"/>
              <a:t>Гарантии исполнения договора</a:t>
            </a:r>
            <a:endParaRPr/>
          </a:p>
          <a:p>
            <a:pPr marL="382587" lvl="0" indent="-382587">
              <a:spcBef>
                <a:spcPts val="1000"/>
              </a:spcBef>
              <a:buFont typeface="Franklin Gothic Book"/>
              <a:buAutoNum type="arabicPeriod"/>
              <a:defRPr/>
            </a:pPr>
            <a:r>
              <a:rPr lang="ru-RU" sz="2400" b="0" i="0" u="none"/>
              <a:t>Количество предоставляемых войск</a:t>
            </a:r>
            <a:endParaRPr/>
          </a:p>
          <a:p>
            <a:pPr marL="382587" lvl="0" indent="-382587">
              <a:spcBef>
                <a:spcPts val="1000"/>
              </a:spcBef>
              <a:buFont typeface="Franklin Gothic Book"/>
              <a:buAutoNum type="arabicPeriod"/>
              <a:defRPr/>
            </a:pPr>
            <a:r>
              <a:rPr lang="ru-RU" sz="2400" b="0" i="0" u="none"/>
              <a:t>Право на проход войск</a:t>
            </a:r>
            <a:endParaRPr/>
          </a:p>
          <a:p>
            <a:pPr marL="382587" lvl="0" indent="-382587">
              <a:spcBef>
                <a:spcPts val="1000"/>
              </a:spcBef>
              <a:buFont typeface="Franklin Gothic Book"/>
              <a:buAutoNum type="arabicPeriod"/>
              <a:defRPr/>
            </a:pPr>
            <a:r>
              <a:rPr lang="ru-RU" sz="2400" b="0" i="0" u="none"/>
              <a:t>Общее недоверие к СССР</a:t>
            </a:r>
            <a:endParaRPr/>
          </a:p>
          <a:p>
            <a:pPr marL="382587" lvl="0" indent="-382587">
              <a:spcBef>
                <a:spcPts val="1000"/>
              </a:spcBef>
              <a:buFont typeface="Franklin Gothic Book"/>
              <a:buAutoNum type="arabicPeriod"/>
              <a:defRPr/>
            </a:pPr>
            <a:endParaRPr/>
          </a:p>
        </p:txBody>
      </p:sp>
      <p:pic>
        <p:nvPicPr>
          <p:cNvPr id="18436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8613775" y="2041525"/>
            <a:ext cx="2835275" cy="3946525"/>
          </a:xfrm>
          <a:prstGeom prst="rect">
            <a:avLst/>
          </a:prstGeom>
          <a:noFill/>
        </p:spPr>
      </p:pic>
      <p:sp>
        <p:nvSpPr>
          <p:cNvPr id="18437" name="TextBox 4"/>
          <p:cNvSpPr txBox="1">
            <a:spLocks noChangeShapeType="1" noGrp="1"/>
          </p:cNvSpPr>
          <p:nvPr/>
        </p:nvSpPr>
        <p:spPr bwMode="auto">
          <a:xfrm>
            <a:off x="8023225" y="6076950"/>
            <a:ext cx="4151312" cy="6477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М.М. Литвинов – нарком иностранных дел в 1930-1939 гг.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804862" y="174625"/>
            <a:ext cx="11120437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23 августа 1939 г. – Советско-германский пакт о ненападении (пакт Молотова-Риббентропа)</a:t>
            </a:r>
            <a:endParaRPr/>
          </a:p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Секретный проток пакта – разграничение сфер влияния в Восточной Европе</a:t>
            </a:r>
            <a:endParaRPr/>
          </a:p>
        </p:txBody>
      </p:sp>
      <p:pic>
        <p:nvPicPr>
          <p:cNvPr id="19459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592387" y="1781175"/>
            <a:ext cx="7546975" cy="4511675"/>
          </a:xfrm>
          <a:prstGeom prst="rect">
            <a:avLst/>
          </a:prstGeom>
          <a:noFill/>
        </p:spPr>
      </p:pic>
      <p:sp>
        <p:nvSpPr>
          <p:cNvPr id="19460" name="TextBox 4"/>
          <p:cNvSpPr txBox="1">
            <a:spLocks noChangeShapeType="1" noGrp="1"/>
          </p:cNvSpPr>
          <p:nvPr/>
        </p:nvSpPr>
        <p:spPr bwMode="auto">
          <a:xfrm>
            <a:off x="2420937" y="6426200"/>
            <a:ext cx="7985125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В.М. Молотов и И. фон Риббентроп на подписании пакта о ненападении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908050" y="119062"/>
            <a:ext cx="9601200" cy="14859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1pPr>
            <a:lvl2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2pPr>
            <a:lvl3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3pPr>
            <a:lvl4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4pPr>
            <a:lvl5pPr marL="0" indent="0" algn="l" defTabSz="91440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Страны агрессоры</a:t>
            </a:r>
            <a:endParaRPr/>
          </a:p>
        </p:txBody>
      </p:sp>
      <p:sp>
        <p:nvSpPr>
          <p:cNvPr id="7171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08050" y="2028825"/>
            <a:ext cx="5659437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457200" lvl="0" indent="-457200">
              <a:spcBef>
                <a:spcPts val="1000"/>
              </a:spcBef>
              <a:buFont typeface="Franklin Gothic Book"/>
              <a:buAutoNum type="arabicPeriod"/>
              <a:defRPr/>
            </a:pPr>
            <a:r>
              <a:rPr lang="ru-RU" sz="2400"/>
              <a:t>Япония</a:t>
            </a:r>
            <a:endParaRPr/>
          </a:p>
          <a:p>
            <a:pPr marL="457200" lvl="0" indent="-457200">
              <a:spcBef>
                <a:spcPts val="1000"/>
              </a:spcBef>
              <a:buNone/>
              <a:defRPr/>
            </a:pPr>
            <a:r>
              <a:rPr lang="ru-RU" sz="2400" b="0" i="0" u="none"/>
              <a:t>1931 г. – Япония захватила Манчжурию, создано государство Маньчжоу</a:t>
            </a:r>
            <a:r>
              <a:rPr lang="ru-RU" sz="2400" b="0" i="0" u="none"/>
              <a:t>-</a:t>
            </a:r>
            <a:r>
              <a:rPr lang="ru-RU" sz="2400" b="0" i="0" u="none"/>
              <a:t>Го</a:t>
            </a:r>
            <a:endParaRPr/>
          </a:p>
        </p:txBody>
      </p:sp>
      <p:pic>
        <p:nvPicPr>
          <p:cNvPr id="7172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6689725" y="119062"/>
            <a:ext cx="5287962" cy="6227762"/>
          </a:xfrm>
          <a:prstGeom prst="rect">
            <a:avLst/>
          </a:prstGeom>
          <a:noFill/>
        </p:spPr>
      </p:pic>
      <p:sp>
        <p:nvSpPr>
          <p:cNvPr id="7173" name="TextBox 1"/>
          <p:cNvSpPr txBox="1">
            <a:spLocks noChangeShapeType="1" noGrp="1"/>
          </p:cNvSpPr>
          <p:nvPr/>
        </p:nvSpPr>
        <p:spPr bwMode="auto">
          <a:xfrm>
            <a:off x="6773862" y="6388100"/>
            <a:ext cx="499745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Территория Маньчжоу-Го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33450" y="225425"/>
            <a:ext cx="96012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1937 г. – Япония начала захват Китая</a:t>
            </a:r>
            <a:endParaRPr/>
          </a:p>
        </p:txBody>
      </p:sp>
      <p:pic>
        <p:nvPicPr>
          <p:cNvPr id="8195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311399" y="844550"/>
            <a:ext cx="7734300" cy="5403850"/>
          </a:xfrm>
          <a:prstGeom prst="rect">
            <a:avLst/>
          </a:prstGeom>
          <a:noFill/>
        </p:spPr>
      </p:pic>
      <p:sp>
        <p:nvSpPr>
          <p:cNvPr id="8196" name="TextBox 4"/>
          <p:cNvSpPr txBox="1">
            <a:spLocks noChangeShapeType="1" noGrp="1"/>
          </p:cNvSpPr>
          <p:nvPr/>
        </p:nvSpPr>
        <p:spPr bwMode="auto">
          <a:xfrm>
            <a:off x="2446337" y="6335712"/>
            <a:ext cx="6954837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Декабрь 1937 г. – Нанкинская резня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08050" y="160337"/>
            <a:ext cx="11095037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Июль-август 1938 г., май-август 1939 г. – столкновение японской и советской армий у озера Хасан и реки Халхин-Гол</a:t>
            </a:r>
            <a:endParaRPr/>
          </a:p>
        </p:txBody>
      </p:sp>
      <p:pic>
        <p:nvPicPr>
          <p:cNvPr id="9219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322512" y="1028700"/>
            <a:ext cx="8266112" cy="5427662"/>
          </a:xfrm>
          <a:prstGeom prst="rect">
            <a:avLst/>
          </a:prstGeom>
          <a:noFill/>
        </p:spPr>
      </p:pic>
      <p:sp>
        <p:nvSpPr>
          <p:cNvPr id="9220" name="TextBox 4"/>
          <p:cNvSpPr txBox="1">
            <a:spLocks noChangeShapeType="1" noGrp="1"/>
          </p:cNvSpPr>
          <p:nvPr/>
        </p:nvSpPr>
        <p:spPr bwMode="auto">
          <a:xfrm>
            <a:off x="1557337" y="6456362"/>
            <a:ext cx="9796462" cy="3683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Советские пограничники у озера Хасан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08050" y="117475"/>
            <a:ext cx="96012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1000"/>
              </a:spcBef>
              <a:buNone/>
              <a:defRPr/>
            </a:pPr>
            <a:r>
              <a:rPr lang="ru-RU" sz="2400"/>
              <a:t>2. Италия</a:t>
            </a:r>
            <a:endParaRPr/>
          </a:p>
          <a:p>
            <a:pPr marL="0" lvl="0" indent="0">
              <a:spcBef>
                <a:spcPts val="1000"/>
              </a:spcBef>
              <a:buNone/>
              <a:defRPr/>
            </a:pPr>
            <a:r>
              <a:rPr lang="ru-RU" sz="2400"/>
              <a:t>1935-1936 г. – Итало-эфиопская война</a:t>
            </a:r>
            <a:endParaRPr/>
          </a:p>
        </p:txBody>
      </p:sp>
      <p:pic>
        <p:nvPicPr>
          <p:cNvPr id="10243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6816725" y="1252537"/>
            <a:ext cx="5237162" cy="5237162"/>
          </a:xfrm>
          <a:prstGeom prst="rect">
            <a:avLst/>
          </a:prstGeom>
          <a:noFill/>
        </p:spPr>
      </p:pic>
      <p:pic>
        <p:nvPicPr>
          <p:cNvPr id="10244" name="Рисунок 4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953025" y="1768474"/>
            <a:ext cx="5676900" cy="3860800"/>
          </a:xfrm>
          <a:prstGeom prst="rect">
            <a:avLst/>
          </a:prstGeom>
          <a:noFill/>
        </p:spPr>
      </p:pic>
      <p:sp>
        <p:nvSpPr>
          <p:cNvPr id="10245" name="TextBox 5"/>
          <p:cNvSpPr txBox="1">
            <a:spLocks noChangeShapeType="1" noGrp="1"/>
          </p:cNvSpPr>
          <p:nvPr/>
        </p:nvSpPr>
        <p:spPr bwMode="auto">
          <a:xfrm>
            <a:off x="6696075" y="6491287"/>
            <a:ext cx="5589587" cy="3667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Итальянская Восточная Африка</a:t>
            </a:r>
            <a:endParaRPr/>
          </a:p>
        </p:txBody>
      </p:sp>
      <p:sp>
        <p:nvSpPr>
          <p:cNvPr id="10246" name="TextBox 6"/>
          <p:cNvSpPr txBox="1">
            <a:spLocks noChangeShapeType="1" noGrp="1"/>
          </p:cNvSpPr>
          <p:nvPr/>
        </p:nvSpPr>
        <p:spPr bwMode="auto">
          <a:xfrm>
            <a:off x="1041400" y="5737225"/>
            <a:ext cx="54102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Итальянские войска в Эфиопии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882650" y="225425"/>
            <a:ext cx="96012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Апрель 1939 г. – Италия захватила Албанию</a:t>
            </a:r>
            <a:endParaRPr/>
          </a:p>
        </p:txBody>
      </p:sp>
      <p:pic>
        <p:nvPicPr>
          <p:cNvPr id="11267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576512" y="1238250"/>
            <a:ext cx="7262812" cy="4943475"/>
          </a:xfrm>
          <a:prstGeom prst="rect">
            <a:avLst/>
          </a:prstGeom>
          <a:noFill/>
        </p:spPr>
      </p:pic>
      <p:sp>
        <p:nvSpPr>
          <p:cNvPr id="11268" name="TextBox 4"/>
          <p:cNvSpPr txBox="1">
            <a:spLocks noChangeShapeType="1" noGrp="1"/>
          </p:cNvSpPr>
          <p:nvPr/>
        </p:nvSpPr>
        <p:spPr bwMode="auto">
          <a:xfrm>
            <a:off x="2060575" y="6181725"/>
            <a:ext cx="8294687" cy="3667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Высадка итальянский войск в Албании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804862" y="109537"/>
            <a:ext cx="1096645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>
              <a:spcBef>
                <a:spcPts val="1000"/>
              </a:spcBef>
              <a:buNone/>
              <a:defRPr/>
            </a:pPr>
            <a:r>
              <a:rPr lang="ru-RU" sz="2400"/>
              <a:t>3. Германия</a:t>
            </a:r>
            <a:endParaRPr/>
          </a:p>
          <a:p>
            <a:pPr marL="0" lvl="0" indent="0">
              <a:spcBef>
                <a:spcPts val="1000"/>
              </a:spcBef>
              <a:buNone/>
              <a:defRPr/>
            </a:pPr>
            <a:r>
              <a:rPr lang="ru-RU" sz="2400"/>
              <a:t>Политика умиротворения – уступки мировых держав требованиям Германии в надежде избежать войны</a:t>
            </a:r>
            <a:endParaRPr/>
          </a:p>
        </p:txBody>
      </p:sp>
      <p:pic>
        <p:nvPicPr>
          <p:cNvPr id="12291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040062" y="1550987"/>
            <a:ext cx="6496050" cy="4872037"/>
          </a:xfrm>
          <a:prstGeom prst="rect">
            <a:avLst/>
          </a:prstGeom>
          <a:noFill/>
        </p:spPr>
      </p:pic>
      <p:sp>
        <p:nvSpPr>
          <p:cNvPr id="12292" name="TextBox 4"/>
          <p:cNvSpPr txBox="1">
            <a:spLocks noChangeShapeType="1" noGrp="1"/>
          </p:cNvSpPr>
          <p:nvPr/>
        </p:nvSpPr>
        <p:spPr bwMode="auto">
          <a:xfrm>
            <a:off x="2360612" y="6423025"/>
            <a:ext cx="785495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А. Гитлер и Г. Гиммлер проводят смотр частей СС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33450" y="1449387"/>
            <a:ext cx="6664325" cy="26590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 algn="just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Март 1935 г. – в Германии введена всеобщая воинская повинность (создан Вермахт)</a:t>
            </a:r>
            <a:endParaRPr/>
          </a:p>
          <a:p>
            <a:pPr marL="382587" lvl="0" indent="-382587" algn="just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endParaRPr lang="en-US" sz="2400"/>
          </a:p>
          <a:p>
            <a:pPr marL="382587" lvl="0" indent="-382587" algn="just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Март 1936 г. – Германия ввела войска в Рейнскую демилитаризованную зону</a:t>
            </a:r>
            <a:endParaRPr/>
          </a:p>
        </p:txBody>
      </p:sp>
      <p:pic>
        <p:nvPicPr>
          <p:cNvPr id="13315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7840662" y="225425"/>
            <a:ext cx="4164012" cy="5692775"/>
          </a:xfrm>
          <a:prstGeom prst="rect">
            <a:avLst/>
          </a:prstGeom>
          <a:noFill/>
        </p:spPr>
      </p:pic>
      <p:sp>
        <p:nvSpPr>
          <p:cNvPr id="13316" name="TextBox 4"/>
          <p:cNvSpPr txBox="1">
            <a:spLocks noChangeShapeType="1" noGrp="1"/>
          </p:cNvSpPr>
          <p:nvPr/>
        </p:nvSpPr>
        <p:spPr bwMode="auto">
          <a:xfrm>
            <a:off x="7448550" y="5934075"/>
            <a:ext cx="4948237" cy="9239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Вернер фон Бломберг – </a:t>
            </a:r>
            <a:endParaRPr/>
          </a:p>
          <a:p>
            <a:pPr lvl="0" algn="ctr">
              <a:defRPr/>
            </a:pPr>
            <a:r>
              <a:rPr lang="ru-RU"/>
              <a:t>главнокомандующий и </a:t>
            </a:r>
            <a:endParaRPr/>
          </a:p>
          <a:p>
            <a:pPr lvl="0" algn="ctr">
              <a:defRPr/>
            </a:pPr>
            <a:r>
              <a:rPr lang="ru-RU"/>
              <a:t>военный министр до 1938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985837" y="31750"/>
            <a:ext cx="96012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82587" indent="0" algn="l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har char="■"/>
              <a:defRPr sz="2000" b="0" i="0">
                <a:solidFill>
                  <a:schemeClr val="dk2"/>
                </a:solidFill>
                <a:latin typeface="Franklin Gothic Book"/>
              </a:defRPr>
            </a:lvl1pPr>
            <a:lvl2pPr marL="914400" indent="5318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2000" b="0" i="1">
                <a:solidFill>
                  <a:schemeClr val="dk2"/>
                </a:solidFill>
                <a:latin typeface="Franklin Gothic Book"/>
              </a:defRPr>
            </a:lvl2pPr>
            <a:lvl3pPr marL="1371600" indent="9890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800" b="0" i="0">
                <a:solidFill>
                  <a:schemeClr val="dk2"/>
                </a:solidFill>
                <a:latin typeface="Franklin Gothic Book"/>
              </a:defRPr>
            </a:lvl3pPr>
            <a:lvl4pPr marL="1828800" indent="14462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–"/>
              <a:defRPr sz="1800" b="0" i="1">
                <a:solidFill>
                  <a:schemeClr val="dk2"/>
                </a:solidFill>
                <a:latin typeface="Franklin Gothic Book"/>
              </a:defRPr>
            </a:lvl4pPr>
            <a:lvl5pPr marL="2286000" indent="1903412" algn="l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har char="■"/>
              <a:defRPr sz="16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82587" lvl="0" indent="-382587">
              <a:spcBef>
                <a:spcPts val="1000"/>
              </a:spcBef>
              <a:buSzPct val="100000"/>
              <a:buFont typeface="Franklin Gothic Book"/>
              <a:buChar char="■"/>
              <a:defRPr/>
            </a:pPr>
            <a:r>
              <a:rPr lang="ru-RU" sz="2400"/>
              <a:t>Март 1938 г. – Германия присоединяет Австрию (Аншлюс)</a:t>
            </a:r>
            <a:endParaRPr/>
          </a:p>
        </p:txBody>
      </p:sp>
      <p:pic>
        <p:nvPicPr>
          <p:cNvPr id="14339" name="Рисунок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060575" y="773111"/>
            <a:ext cx="7975600" cy="5602287"/>
          </a:xfrm>
          <a:prstGeom prst="rect">
            <a:avLst/>
          </a:prstGeom>
          <a:noFill/>
        </p:spPr>
      </p:pic>
      <p:sp>
        <p:nvSpPr>
          <p:cNvPr id="14340" name="TextBox 4"/>
          <p:cNvSpPr txBox="1">
            <a:spLocks noChangeShapeType="1" noGrp="1"/>
          </p:cNvSpPr>
          <p:nvPr/>
        </p:nvSpPr>
        <p:spPr bwMode="auto">
          <a:xfrm>
            <a:off x="2073275" y="6375400"/>
            <a:ext cx="7881937" cy="3683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/>
              <a:t>Жители Вены приветствуют А. Гитлера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Crop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0</TotalTime>
  <Pages>0</Pages>
  <Words>0</Words>
  <Characters>0</Characters>
  <CharactersWithSpaces>0</CharactersWithSpaces>
  <Application>ONLYOFFICE/7.2.1.36</Application>
  <DocSecurity>0</DocSecurity>
  <PresentationFormat/>
  <Lines>0</Lines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накануне второй мировой войны</dc:title>
  <dc:subject/>
  <dc:creator>Павел</dc:creator>
  <cp:keywords/>
  <dc:description/>
  <dc:identifier/>
  <dc:language/>
  <cp:lastModifiedBy/>
  <cp:revision>36</cp:revision>
  <dcterms:created xsi:type="dcterms:W3CDTF">2017-12-16T10:03:00Z</dcterms:created>
  <dcterms:modified xsi:type="dcterms:W3CDTF">2025-02-12T19:51:11Z</dcterms:modified>
  <cp:category/>
  <cp:contentStatus/>
  <cp:version/>
</cp:coreProperties>
</file>