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10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18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s/slide22.xml" ContentType="application/vnd.openxmlformats-officedocument.presentationml.slide+xml"/>
  <Override PartName="/ppt/slideLayouts/slideLayout6.xml" ContentType="application/vnd.openxmlformats-officedocument.presentationml.slideLayout+xml"/>
  <Override PartName="/docProps/app.xml" ContentType="application/vnd.openxmlformats-officedocument.extended-properties+xml"/>
  <Override PartName="/ppt/slides/slide8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1.xml" ContentType="application/vnd.openxmlformats-officedocument.presentationml.slide+xml"/>
  <Override PartName="/docProps/core.xml" ContentType="application/vnd.openxmlformats-package.core-properties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slides/slide7.xml" ContentType="application/vnd.openxmlformats-officedocument.presentationml.slide+xml"/>
  <Override PartName="/ppt/slides/slide11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presentation.xml" ContentType="application/vnd.openxmlformats-officedocument.presentationml.presentation.main+xml"/>
  <Override PartName="/ppt/theme/theme1.xml" ContentType="application/vnd.openxmlformats-officedocument.theme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autoCompressPictures="0" embedTrueTypeFonts="1" saveSubsetFonts="1" strictFirstAndLastChars="0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</p:sldIdLst>
  <p:sldSz cx="12192000" cy="6858000"/>
  <p:notesSz cx="12192000" cy="6858000"/>
  <p:defaultTextStyle>
    <a:defPPr marR="0" lvl="0" algn="l">
      <a:lnSpc>
        <a:spcPct val="100000"/>
      </a:lnSpc>
      <a:spcBef>
        <a:spcPts val="0"/>
      </a:spcBef>
      <a:spcAft>
        <a:spcPts val="0"/>
      </a:spcAft>
    </a:defPPr>
    <a:lvl1pPr marR="0" lv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1pPr>
    <a:lvl2pPr marR="0" lvl="1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2pPr>
    <a:lvl3pPr marR="0" lvl="2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3pPr>
    <a:lvl4pPr marR="0" lvl="3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4pPr>
    <a:lvl5pPr marR="0" lvl="4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5pPr>
    <a:lvl6pPr marR="0" lvl="5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6pPr>
    <a:lvl7pPr marR="0" lvl="6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7pPr>
    <a:lvl8pPr marR="0" lvl="7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8pPr>
    <a:lvl9pPr marR="0" lvl="8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236" y="-90"/>
      </p:cViewPr>
      <p:guideLst>
        <p:guide pos="2160" orient="horz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presProps" Target="presProps.xml" /><Relationship Id="rId26" Type="http://schemas.openxmlformats.org/officeDocument/2006/relationships/tableStyles" Target="tableStyles.xml" /><Relationship Id="rId27" Type="http://schemas.openxmlformats.org/officeDocument/2006/relationships/viewProps" Target="viewProps.xml" 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1_ролик, видео и прочие особые слайды" preserve="0" showMasterPhAnim="0" userDrawn="1">
  <p:cSld name="1_ролик, видео и прочие особые слайды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 bwMode="auto">
          <a:xfrm>
            <a:off x="1825625" y="649805"/>
            <a:ext cx="9390944" cy="15234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59B0"/>
              </a:buClr>
              <a:buSzPts val="5400"/>
              <a:buFont typeface="Calibri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11" name="Google Shape;11;p2"/>
          <p:cNvSpPr txBox="1"/>
          <p:nvPr>
            <p:ph type="subTitle" idx="1"/>
          </p:nvPr>
        </p:nvSpPr>
        <p:spPr bwMode="auto">
          <a:xfrm>
            <a:off x="1825273" y="4344989"/>
            <a:ext cx="939094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>
                <a:solidFill>
                  <a:schemeClr val="dk1"/>
                </a:solidFill>
              </a:defRPr>
            </a:lvl1pPr>
            <a:lvl2pPr lvl="1" algn="ctr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Calibri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2" name="Google Shape;12;p2"/>
          <p:cNvSpPr txBox="1"/>
          <p:nvPr>
            <p:ph type="body" idx="2"/>
          </p:nvPr>
        </p:nvSpPr>
        <p:spPr bwMode="auto">
          <a:xfrm>
            <a:off x="962732" y="2355850"/>
            <a:ext cx="10253485" cy="13849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0066FF"/>
              </a:buClr>
              <a:buSzPts val="7500"/>
              <a:buFont typeface="Arial"/>
              <a:buNone/>
              <a:defRPr sz="7500" b="1" i="1" u="none" strike="noStrike" cap="none">
                <a:solidFill>
                  <a:srgbClr val="0066FF"/>
                </a:solidFill>
                <a:latin typeface="Calibri"/>
                <a:ea typeface="Calibri"/>
                <a:cs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2_Заголовок и объект" preserve="0" showMasterPhAnim="0" userDrawn="1">
  <p:cSld name="2_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7" name="Google Shape;37;p11"/>
          <p:cNvSpPr txBox="1"/>
          <p:nvPr>
            <p:ph type="title"/>
          </p:nvPr>
        </p:nvSpPr>
        <p:spPr bwMode="auto">
          <a:xfrm>
            <a:off x="508000" y="230189"/>
            <a:ext cx="11176000" cy="664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Calibri"/>
              <a:buNone/>
              <a:defRPr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38" name="Google Shape;38;p11"/>
          <p:cNvSpPr txBox="1"/>
          <p:nvPr>
            <p:ph type="body" idx="1"/>
          </p:nvPr>
        </p:nvSpPr>
        <p:spPr bwMode="auto">
          <a:xfrm>
            <a:off x="508000" y="1411553"/>
            <a:ext cx="11176000" cy="2200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37084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FFFFFF"/>
              </a:buClr>
              <a:buSzPts val="2240"/>
              <a:buFont typeface="Noto Sans Symbols"/>
              <a:buChar char="●"/>
              <a:defRPr>
                <a:solidFill>
                  <a:srgbClr val="FFFFFF"/>
                </a:solidFill>
              </a:defRPr>
            </a:lvl1pPr>
            <a:lvl2pPr marL="914400" lvl="1" indent="-35306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FFFFFF"/>
              </a:buClr>
              <a:buSzPts val="1960"/>
              <a:buFont typeface="Noto Sans Symbols"/>
              <a:buChar char="●"/>
              <a:defRPr>
                <a:solidFill>
                  <a:srgbClr val="FFFFFF"/>
                </a:solidFill>
              </a:defRPr>
            </a:lvl2pPr>
            <a:lvl3pPr marL="1371600" lvl="2" indent="-33528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1680"/>
              <a:buFont typeface="Noto Sans Symbols"/>
              <a:buChar char="●"/>
              <a:defRPr>
                <a:solidFill>
                  <a:srgbClr val="FFFFFF"/>
                </a:solidFill>
              </a:defRPr>
            </a:lvl3pPr>
            <a:lvl4pPr marL="1828800" lvl="3" indent="-33528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1680"/>
              <a:buFont typeface="Noto Sans Symbols"/>
              <a:buChar char="●"/>
              <a:defRPr>
                <a:solidFill>
                  <a:srgbClr val="FFFFFF"/>
                </a:solidFill>
              </a:defRPr>
            </a:lvl4pPr>
            <a:lvl5pPr marL="2286000" lvl="4" indent="-335279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1680"/>
              <a:buFont typeface="Noto Sans Symbols"/>
              <a:buChar char="●"/>
              <a:defRPr>
                <a:solidFill>
                  <a:srgbClr val="FFFFFF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3_Заголовок и объект" preserve="0" showMasterPhAnim="0" userDrawn="1">
  <p:cSld name="3_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0" name="Google Shape;40;p12"/>
          <p:cNvSpPr txBox="1"/>
          <p:nvPr>
            <p:ph type="title"/>
          </p:nvPr>
        </p:nvSpPr>
        <p:spPr bwMode="auto">
          <a:xfrm>
            <a:off x="508000" y="230189"/>
            <a:ext cx="11176000" cy="664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Calibri"/>
              <a:buNone/>
              <a:defRPr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41" name="Google Shape;41;p12"/>
          <p:cNvSpPr txBox="1"/>
          <p:nvPr>
            <p:ph type="body" idx="1"/>
          </p:nvPr>
        </p:nvSpPr>
        <p:spPr bwMode="auto">
          <a:xfrm>
            <a:off x="508000" y="1411553"/>
            <a:ext cx="11176000" cy="2200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37084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FFFFFF"/>
              </a:buClr>
              <a:buSzPts val="2240"/>
              <a:buFont typeface="Noto Sans Symbols"/>
              <a:buChar char="●"/>
              <a:defRPr>
                <a:solidFill>
                  <a:srgbClr val="FFFFFF"/>
                </a:solidFill>
              </a:defRPr>
            </a:lvl1pPr>
            <a:lvl2pPr marL="914400" lvl="1" indent="-35306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FFFFFF"/>
              </a:buClr>
              <a:buSzPts val="1960"/>
              <a:buFont typeface="Noto Sans Symbols"/>
              <a:buChar char="●"/>
              <a:defRPr>
                <a:solidFill>
                  <a:srgbClr val="FFFFFF"/>
                </a:solidFill>
              </a:defRPr>
            </a:lvl2pPr>
            <a:lvl3pPr marL="1371600" lvl="2" indent="-33528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1680"/>
              <a:buFont typeface="Noto Sans Symbols"/>
              <a:buChar char="●"/>
              <a:defRPr>
                <a:solidFill>
                  <a:srgbClr val="FFFFFF"/>
                </a:solidFill>
              </a:defRPr>
            </a:lvl3pPr>
            <a:lvl4pPr marL="1828800" lvl="3" indent="-33528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1680"/>
              <a:buFont typeface="Noto Sans Symbols"/>
              <a:buChar char="●"/>
              <a:defRPr>
                <a:solidFill>
                  <a:srgbClr val="FFFFFF"/>
                </a:solidFill>
              </a:defRPr>
            </a:lvl4pPr>
            <a:lvl5pPr marL="2286000" lvl="4" indent="-335279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1680"/>
              <a:buFont typeface="Noto Sans Symbols"/>
              <a:buChar char="●"/>
              <a:defRPr>
                <a:solidFill>
                  <a:srgbClr val="FFFFFF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42" name="Google Shape;42;p12"/>
          <p:cNvSpPr txBox="1"/>
          <p:nvPr>
            <p:ph type="body" idx="2"/>
          </p:nvPr>
        </p:nvSpPr>
        <p:spPr bwMode="auto">
          <a:xfrm>
            <a:off x="1" y="6238876"/>
            <a:ext cx="12192001" cy="619125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spcFirstLastPara="1" wrap="square" lIns="152375" tIns="76175" rIns="152375" bIns="76175" anchor="b" anchorCtr="0">
            <a:noAutofit/>
          </a:bodyPr>
          <a:lstStyle>
            <a:lvl1pPr marL="457200" lvl="0" indent="-228600" algn="r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2_ролик, видео и прочие особые слайды" preserve="0" showMasterPhAnim="0" userDrawn="1">
  <p:cSld name="2_ролик, видео и прочие особые слайды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4" name="Google Shape;44;p13"/>
          <p:cNvSpPr txBox="1"/>
          <p:nvPr>
            <p:ph type="ctrTitle"/>
          </p:nvPr>
        </p:nvSpPr>
        <p:spPr bwMode="auto">
          <a:xfrm>
            <a:off x="1825625" y="649805"/>
            <a:ext cx="9390944" cy="15234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59B0"/>
              </a:buClr>
              <a:buSzPts val="5400"/>
              <a:buFont typeface="Calibri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45" name="Google Shape;45;p13"/>
          <p:cNvSpPr txBox="1"/>
          <p:nvPr>
            <p:ph type="subTitle" idx="1"/>
          </p:nvPr>
        </p:nvSpPr>
        <p:spPr bwMode="auto">
          <a:xfrm>
            <a:off x="1825273" y="4344989"/>
            <a:ext cx="939094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>
                <a:solidFill>
                  <a:schemeClr val="dk1"/>
                </a:solidFill>
              </a:defRPr>
            </a:lvl1pPr>
            <a:lvl2pPr lvl="1" algn="ctr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Calibri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46" name="Google Shape;46;p13"/>
          <p:cNvSpPr txBox="1"/>
          <p:nvPr>
            <p:ph type="body" idx="2"/>
          </p:nvPr>
        </p:nvSpPr>
        <p:spPr bwMode="auto">
          <a:xfrm>
            <a:off x="962732" y="2355850"/>
            <a:ext cx="10253485" cy="13849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0066FF"/>
              </a:buClr>
              <a:buSzPts val="7500"/>
              <a:buFont typeface="Arial"/>
              <a:buNone/>
              <a:defRPr sz="7500" b="1" i="1" u="none" strike="noStrike" cap="none">
                <a:solidFill>
                  <a:srgbClr val="0066FF"/>
                </a:solidFill>
                <a:latin typeface="Calibri"/>
                <a:ea typeface="Calibri"/>
                <a:cs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Пусто" preserve="0" showMasterPhAnim="0" type="blank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Заголовок и объект" preserve="0" showMasterPhAnim="0" type="obj" userDrawn="1">
  <p:cSld name="OBJEC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 txBox="1"/>
          <p:nvPr>
            <p:ph type="title"/>
          </p:nvPr>
        </p:nvSpPr>
        <p:spPr bwMode="auto">
          <a:xfrm>
            <a:off x="508000" y="230189"/>
            <a:ext cx="11176000" cy="664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59B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16" name="Google Shape;16;p4"/>
          <p:cNvSpPr txBox="1"/>
          <p:nvPr>
            <p:ph type="body" idx="1"/>
          </p:nvPr>
        </p:nvSpPr>
        <p:spPr bwMode="auto">
          <a:xfrm>
            <a:off x="508000" y="1412875"/>
            <a:ext cx="11176000" cy="2210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431799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•"/>
              <a:defRPr/>
            </a:lvl1pPr>
            <a:lvl2pPr marL="914400" lvl="1" indent="-40640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•"/>
              <a:defRPr/>
            </a:lvl2pPr>
            <a:lvl3pPr marL="1371600" lvl="2" indent="-3810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  <a:defRPr/>
            </a:lvl3pPr>
            <a:lvl4pPr marL="1828800" lvl="3" indent="-3810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  <a:defRPr/>
            </a:lvl4pPr>
            <a:lvl5pPr marL="2286000" lvl="4" indent="-3810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Титульный слайд" preserve="0" showMasterPhAnim="0" type="title" userDrawn="1">
  <p:cSld name="TITL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" name="Google Shape;18;p5"/>
          <p:cNvSpPr txBox="1"/>
          <p:nvPr>
            <p:ph type="ctrTitle"/>
          </p:nvPr>
        </p:nvSpPr>
        <p:spPr bwMode="auto">
          <a:xfrm>
            <a:off x="973667" y="1905001"/>
            <a:ext cx="10242550" cy="1523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59B0"/>
              </a:buClr>
              <a:buSzPts val="5400"/>
              <a:buFont typeface="Calibri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19" name="Google Shape;19;p5"/>
          <p:cNvSpPr txBox="1"/>
          <p:nvPr>
            <p:ph type="subTitle" idx="1"/>
          </p:nvPr>
        </p:nvSpPr>
        <p:spPr bwMode="auto">
          <a:xfrm>
            <a:off x="973666" y="4344989"/>
            <a:ext cx="1024255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>
                <a:solidFill>
                  <a:schemeClr val="dk1"/>
                </a:solidFill>
              </a:defRPr>
            </a:lvl1pPr>
            <a:lvl2pPr lvl="1" algn="ctr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Calibri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1_заголовок и объект" preserve="0" showMasterPhAnim="0" userDrawn="1">
  <p:cSld name="1_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1" name="Google Shape;21;p6"/>
          <p:cNvSpPr txBox="1"/>
          <p:nvPr>
            <p:ph type="title"/>
          </p:nvPr>
        </p:nvSpPr>
        <p:spPr bwMode="auto">
          <a:xfrm>
            <a:off x="508000" y="230189"/>
            <a:ext cx="11176000" cy="664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59B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22" name="Google Shape;22;p6"/>
          <p:cNvSpPr txBox="1"/>
          <p:nvPr>
            <p:ph type="body" idx="1"/>
          </p:nvPr>
        </p:nvSpPr>
        <p:spPr bwMode="auto">
          <a:xfrm>
            <a:off x="508000" y="1411552"/>
            <a:ext cx="11176000" cy="2210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431799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•"/>
              <a:defRPr/>
            </a:lvl1pPr>
            <a:lvl2pPr marL="914400" lvl="1" indent="-40640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•"/>
              <a:defRPr/>
            </a:lvl2pPr>
            <a:lvl3pPr marL="1371600" lvl="2" indent="-3810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  <a:defRPr/>
            </a:lvl3pPr>
            <a:lvl4pPr marL="1828800" lvl="3" indent="-3810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  <a:defRPr/>
            </a:lvl4pPr>
            <a:lvl5pPr marL="2286000" lvl="4" indent="-3810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Два объекта" preserve="0" showMasterPhAnim="0" type="twoObj" userDrawn="1">
  <p:cSld name="TWO_OBJECT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4" name="Google Shape;24;p7"/>
          <p:cNvSpPr txBox="1"/>
          <p:nvPr>
            <p:ph type="title"/>
          </p:nvPr>
        </p:nvSpPr>
        <p:spPr bwMode="auto">
          <a:xfrm>
            <a:off x="508000" y="230189"/>
            <a:ext cx="11176000" cy="664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59B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25" name="Google Shape;25;p7"/>
          <p:cNvSpPr txBox="1"/>
          <p:nvPr>
            <p:ph type="body" idx="1"/>
          </p:nvPr>
        </p:nvSpPr>
        <p:spPr bwMode="auto">
          <a:xfrm>
            <a:off x="508000" y="1411554"/>
            <a:ext cx="5486400" cy="1742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40640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•"/>
              <a:defRPr sz="2800"/>
            </a:lvl1pPr>
            <a:lvl2pPr marL="914400" lvl="1" indent="-3810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  <a:defRPr sz="2400"/>
            </a:lvl2pPr>
            <a:lvl3pPr marL="1371600" lvl="2" indent="-355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sz="2000"/>
            </a:lvl3pPr>
            <a:lvl4pPr marL="1828800" lvl="3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sz="1800"/>
            </a:lvl4pPr>
            <a:lvl5pPr marL="2286000" lvl="4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pPr>
              <a:defRPr/>
            </a:pPr>
            <a:endParaRPr/>
          </a:p>
        </p:txBody>
      </p:sp>
      <p:sp>
        <p:nvSpPr>
          <p:cNvPr id="26" name="Google Shape;26;p7"/>
          <p:cNvSpPr txBox="1"/>
          <p:nvPr>
            <p:ph type="body" idx="2"/>
          </p:nvPr>
        </p:nvSpPr>
        <p:spPr bwMode="auto">
          <a:xfrm>
            <a:off x="6197600" y="1411554"/>
            <a:ext cx="5486400" cy="1742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40640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•"/>
              <a:defRPr sz="2800"/>
            </a:lvl1pPr>
            <a:lvl2pPr marL="914400" lvl="1" indent="-3810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  <a:defRPr sz="2400"/>
            </a:lvl2pPr>
            <a:lvl3pPr marL="1371600" lvl="2" indent="-355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sz="2000"/>
            </a:lvl3pPr>
            <a:lvl4pPr marL="1828800" lvl="3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sz="1800"/>
            </a:lvl4pPr>
            <a:lvl5pPr marL="2286000" lvl="4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Сравнение" preserve="0" showMasterPhAnim="0" type="twoTxTwoObj" userDrawn="1">
  <p:cSld name="TWO_OBJECTS_WITH_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8" name="Google Shape;28;p8"/>
          <p:cNvSpPr txBox="1"/>
          <p:nvPr>
            <p:ph type="title"/>
          </p:nvPr>
        </p:nvSpPr>
        <p:spPr bwMode="auto">
          <a:xfrm>
            <a:off x="508000" y="230189"/>
            <a:ext cx="11176000" cy="664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59B0"/>
              </a:buClr>
              <a:buSzPts val="48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29" name="Google Shape;29;p8"/>
          <p:cNvSpPr txBox="1"/>
          <p:nvPr>
            <p:ph type="body" idx="1"/>
          </p:nvPr>
        </p:nvSpPr>
        <p:spPr bwMode="auto">
          <a:xfrm>
            <a:off x="508000" y="1757803"/>
            <a:ext cx="5486400" cy="346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None/>
              <a:defRPr sz="25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>
              <a:defRPr/>
            </a:pPr>
            <a:endParaRPr/>
          </a:p>
        </p:txBody>
      </p:sp>
      <p:sp>
        <p:nvSpPr>
          <p:cNvPr id="30" name="Google Shape;30;p8"/>
          <p:cNvSpPr txBox="1"/>
          <p:nvPr>
            <p:ph type="body" idx="2"/>
          </p:nvPr>
        </p:nvSpPr>
        <p:spPr bwMode="auto">
          <a:xfrm>
            <a:off x="507999" y="2174875"/>
            <a:ext cx="5486400" cy="1537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374650" algn="l">
              <a:lnSpc>
                <a:spcPct val="90000"/>
              </a:lnSpc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alibri"/>
              <a:buChar char="•"/>
              <a:defRPr sz="2300"/>
            </a:lvl1pPr>
            <a:lvl2pPr marL="914400" lvl="1" indent="-355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sz="2000"/>
            </a:lvl2pPr>
            <a:lvl3pPr marL="1371600" lvl="2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sz="1800"/>
            </a:lvl3pPr>
            <a:lvl4pPr marL="1828800" lvl="3" indent="-336550" algn="l">
              <a:lnSpc>
                <a:spcPct val="90000"/>
              </a:lnSpc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Char char="•"/>
              <a:defRPr sz="1700"/>
            </a:lvl4pPr>
            <a:lvl5pPr marL="2286000" lvl="4" indent="-336550" algn="l">
              <a:lnSpc>
                <a:spcPct val="90000"/>
              </a:lnSpc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Char char="•"/>
              <a:defRPr sz="17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pPr>
              <a:defRPr/>
            </a:pPr>
            <a:endParaRPr/>
          </a:p>
        </p:txBody>
      </p:sp>
      <p:sp>
        <p:nvSpPr>
          <p:cNvPr id="31" name="Google Shape;31;p8"/>
          <p:cNvSpPr txBox="1"/>
          <p:nvPr>
            <p:ph type="body" idx="3"/>
          </p:nvPr>
        </p:nvSpPr>
        <p:spPr bwMode="auto">
          <a:xfrm>
            <a:off x="6194642" y="1757803"/>
            <a:ext cx="5489359" cy="346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None/>
              <a:defRPr sz="25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>
              <a:defRPr/>
            </a:pPr>
            <a:endParaRPr/>
          </a:p>
        </p:txBody>
      </p:sp>
      <p:sp>
        <p:nvSpPr>
          <p:cNvPr id="32" name="Google Shape;32;p8"/>
          <p:cNvSpPr txBox="1"/>
          <p:nvPr>
            <p:ph type="body" idx="4"/>
          </p:nvPr>
        </p:nvSpPr>
        <p:spPr bwMode="auto">
          <a:xfrm>
            <a:off x="6193368" y="2174875"/>
            <a:ext cx="5490632" cy="1537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374650" algn="l">
              <a:lnSpc>
                <a:spcPct val="90000"/>
              </a:lnSpc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alibri"/>
              <a:buChar char="•"/>
              <a:defRPr sz="2300"/>
            </a:lvl1pPr>
            <a:lvl2pPr marL="914400" lvl="1" indent="-355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sz="2000"/>
            </a:lvl2pPr>
            <a:lvl3pPr marL="1371600" lvl="2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sz="1800"/>
            </a:lvl3pPr>
            <a:lvl4pPr marL="1828800" lvl="3" indent="-336550" algn="l">
              <a:lnSpc>
                <a:spcPct val="90000"/>
              </a:lnSpc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Char char="•"/>
              <a:defRPr sz="1700"/>
            </a:lvl4pPr>
            <a:lvl5pPr marL="2286000" lvl="4" indent="-336550" algn="l">
              <a:lnSpc>
                <a:spcPct val="90000"/>
              </a:lnSpc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Char char="•"/>
              <a:defRPr sz="17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Только заголовок" preserve="0" showMasterPhAnim="0" type="titleOnly" userDrawn="1">
  <p:cSld name="TITLE_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4" name="Google Shape;34;p9"/>
          <p:cNvSpPr txBox="1"/>
          <p:nvPr>
            <p:ph type="title"/>
          </p:nvPr>
        </p:nvSpPr>
        <p:spPr bwMode="auto">
          <a:xfrm>
            <a:off x="508000" y="230189"/>
            <a:ext cx="11176000" cy="664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59B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WALKIN: печать с использованием оттенков серого" preserve="0" showMasterPhAnim="0" userDrawn="1">
  <p:cSld name="WALKIN: печать с использованием оттенков серого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g"/><Relationship Id="rId15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Pr shadeToTitle="0">
        <a:blipFill>
          <a:blip r:embed="rId14">
            <a:alphaModFix/>
          </a:blip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6" name="Google Shape;6;p1" descr="7-00029_BAK_v03TOP"/>
          <p:cNvPicPr/>
          <p:nvPr/>
        </p:nvPicPr>
        <p:blipFill>
          <a:blip r:embed="rId15">
            <a:alphaModFix/>
          </a:blip>
          <a:srcRect l="0" t="0" r="0" b="0"/>
          <a:stretch/>
        </p:blipFill>
        <p:spPr bwMode="auto">
          <a:xfrm>
            <a:off x="-21166" y="6007101"/>
            <a:ext cx="12213167" cy="84931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 txBox="1"/>
          <p:nvPr>
            <p:ph type="title"/>
          </p:nvPr>
        </p:nvSpPr>
        <p:spPr bwMode="auto">
          <a:xfrm>
            <a:off x="508000" y="230189"/>
            <a:ext cx="11176000" cy="664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59B0"/>
              </a:buClr>
              <a:buSzPts val="4800"/>
              <a:buFont typeface="Calibri"/>
              <a:buNone/>
              <a:defRPr sz="4800" b="0" i="0" u="none" strike="noStrike" cap="none">
                <a:solidFill>
                  <a:srgbClr val="2E59B0"/>
                </a:solidFill>
                <a:latin typeface="Calibri"/>
                <a:ea typeface="Calibri"/>
                <a:cs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pPr>
              <a:defRPr/>
            </a:pPr>
            <a:endParaRPr/>
          </a:p>
        </p:txBody>
      </p:sp>
      <p:sp>
        <p:nvSpPr>
          <p:cNvPr id="8" name="Google Shape;8;p1"/>
          <p:cNvSpPr txBox="1"/>
          <p:nvPr>
            <p:ph type="body" idx="1"/>
          </p:nvPr>
        </p:nvSpPr>
        <p:spPr bwMode="auto">
          <a:xfrm>
            <a:off x="508000" y="1412876"/>
            <a:ext cx="11176000" cy="2135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431799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L="914400" marR="0" lvl="1" indent="-40640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L="1371600" marR="0" lvl="2" indent="-3810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L="1828800" marR="0" lvl="3" indent="-3810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L="2286000" marR="0" lvl="4" indent="-3810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titleStyle>
    <p:body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bodyStyle>
    <p:other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png"/></Relationships>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jpg"/></Relationships>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jpg"/><Relationship Id="rId3" Type="http://schemas.openxmlformats.org/officeDocument/2006/relationships/image" Target="../media/image13.jpg"/></Relationships>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jpg"/></Relationships>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/Relationships>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png"/></Relationships>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9.jp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image" Target="../media/image24.png"/></Relationships>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pn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jpg"/><Relationship Id="rId3" Type="http://schemas.openxmlformats.org/officeDocument/2006/relationships/image" Target="../media/image6.jpg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1" name="Google Shape;51;p14"/>
          <p:cNvSpPr/>
          <p:nvPr/>
        </p:nvSpPr>
        <p:spPr bwMode="auto">
          <a:xfrm>
            <a:off x="407368" y="404664"/>
            <a:ext cx="11377264" cy="5170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/>
            </a:pPr>
            <a:endParaRPr sz="2400" b="1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</a:endParaRPr>
          </a:p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/>
            </a:pPr>
            <a:endParaRPr sz="2400" b="1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</a:endParaRPr>
          </a:p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/>
            </a:pPr>
            <a:endParaRPr sz="2400" b="1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</a:endParaRPr>
          </a:p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4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</a:rPr>
              <a:t>Политика белорусизации. Развитие образования, науки и культуры </a:t>
            </a:r>
            <a:endParaRPr sz="4800" b="1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</a:endParaRPr>
          </a:p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4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</a:rPr>
              <a:t>в БССР в 1920—1930­е гг.</a:t>
            </a:r>
            <a:endParaRPr sz="4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6" name="Google Shape;106;p22"/>
          <p:cNvSpPr/>
          <p:nvPr/>
        </p:nvSpPr>
        <p:spPr bwMode="auto">
          <a:xfrm>
            <a:off x="263352" y="116632"/>
            <a:ext cx="1159328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800" b="1">
                <a:solidFill>
                  <a:schemeClr val="accent1"/>
                </a:solidFill>
                <a:latin typeface="Calibri"/>
                <a:ea typeface="Calibri"/>
                <a:cs typeface="Calibri"/>
              </a:rPr>
              <a:t>Многие из уроженцев Беларуси стали известными советскими учеными</a:t>
            </a:r>
            <a:endParaRPr/>
          </a:p>
        </p:txBody>
      </p:sp>
      <p:sp>
        <p:nvSpPr>
          <p:cNvPr id="107" name="Google Shape;107;p22"/>
          <p:cNvSpPr/>
          <p:nvPr/>
        </p:nvSpPr>
        <p:spPr bwMode="auto">
          <a:xfrm>
            <a:off x="4151784" y="620688"/>
            <a:ext cx="573266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800" b="1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Александр Леонидович Чижевский</a:t>
            </a:r>
            <a:endParaRPr/>
          </a:p>
        </p:txBody>
      </p:sp>
      <p:pic>
        <p:nvPicPr>
          <p:cNvPr id="108" name="Google Shape;108;p22"/>
          <p:cNvPicPr/>
          <p:nvPr/>
        </p:nvPicPr>
        <p:blipFill>
          <a:blip r:embed="rId2">
            <a:alphaModFix/>
          </a:blip>
          <a:srcRect l="0" t="0" r="0" b="0"/>
          <a:stretch/>
        </p:blipFill>
        <p:spPr bwMode="auto">
          <a:xfrm>
            <a:off x="335360" y="620688"/>
            <a:ext cx="3604562" cy="5150519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22"/>
          <p:cNvSpPr/>
          <p:nvPr/>
        </p:nvSpPr>
        <p:spPr bwMode="auto">
          <a:xfrm>
            <a:off x="4079776" y="1052736"/>
            <a:ext cx="7992888" cy="4893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400" b="1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«Исследование периодичности всемирно-исторического процесса». В диссертации изучалось влияние солнечной активности на физическую и органическую жизнь на планете Земля, в том числе на важнейшие события в истории человечества. Эта работа позволила основать новые научные направления: космобиологию и гелиобиологию. Ученый разработал метод аэроионизации — оздоровления воздуха отрицательно заряженными ионами. Он предложил создать комнаты для укрепления здоровья трудящихся с помощью этого метода во время проведения индустриализации.</a:t>
            </a:r>
            <a:endParaRPr/>
          </a:p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400" b="1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Его изобретение, известное под названием «люстра Чижевского», используется в нашей современной жизни.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/>
          <p:nvPr/>
        </p:nvSpPr>
        <p:spPr bwMode="auto">
          <a:xfrm>
            <a:off x="2927648" y="188640"/>
            <a:ext cx="3684663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800" b="1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 Отто Юльевич Шмидт</a:t>
            </a:r>
            <a:endParaRPr/>
          </a:p>
        </p:txBody>
      </p:sp>
      <p:pic>
        <p:nvPicPr>
          <p:cNvPr id="115" name="Google Shape;115;p23"/>
          <p:cNvPicPr/>
          <p:nvPr/>
        </p:nvPicPr>
        <p:blipFill>
          <a:blip r:embed="rId2">
            <a:alphaModFix/>
          </a:blip>
          <a:srcRect l="0" t="0" r="0" b="0"/>
          <a:stretch/>
        </p:blipFill>
        <p:spPr bwMode="auto">
          <a:xfrm>
            <a:off x="335360" y="260648"/>
            <a:ext cx="2592288" cy="3505633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23"/>
          <p:cNvSpPr/>
          <p:nvPr/>
        </p:nvSpPr>
        <p:spPr bwMode="auto">
          <a:xfrm>
            <a:off x="3071664" y="764704"/>
            <a:ext cx="8712968" cy="4524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400" b="1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В начале 1930-х гг. возглавлял арктические экспедиции на Северном морском пути. </a:t>
            </a: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400" b="1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Во время одной из них ледокол «Челюскин» был раздавлен льдами. Участники экспедиции высадились на льдине, где мужественно и без паники жили два месяца в палатках. Спасли «челюскинцев» летчики. Им было впервые присвоено звание Героя Советского Союза. Такого же звания был удостоен О. Ю. Шмидт. При его участии в 1937 г. была открыта первая в мире дрейфующая научная станция «Северный полюс-1». </a:t>
            </a: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400" b="1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Он успешно занимался изучением космического пространства, разработал теорию происхождения Земли и планет Солнечной системы из веществ холодного газопылевого облака.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21" name="Google Shape;121;p24"/>
          <p:cNvPicPr/>
          <p:nvPr>
            <p:ph type="body" idx="1"/>
          </p:nvPr>
        </p:nvPicPr>
        <p:blipFill>
          <a:blip r:embed="rId2">
            <a:alphaModFix/>
          </a:blip>
          <a:srcRect l="0" t="0" r="0" b="0"/>
          <a:stretch/>
        </p:blipFill>
        <p:spPr bwMode="auto">
          <a:xfrm>
            <a:off x="335360" y="548680"/>
            <a:ext cx="3353943" cy="4889130"/>
          </a:xfrm>
          <a:prstGeom prst="rect">
            <a:avLst/>
          </a:prstGeom>
          <a:noFill/>
          <a:ln w="190500" cap="sq" cmpd="sng">
            <a:solidFill>
              <a:srgbClr val="C8C6BD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bl" rotWithShape="0">
              <a:srgbClr val="000000">
                <a:alpha val="42745"/>
              </a:srgbClr>
            </a:outerShdw>
          </a:effectLst>
        </p:spPr>
      </p:pic>
      <p:sp>
        <p:nvSpPr>
          <p:cNvPr id="122" name="Google Shape;122;p24"/>
          <p:cNvSpPr/>
          <p:nvPr/>
        </p:nvSpPr>
        <p:spPr bwMode="auto">
          <a:xfrm>
            <a:off x="3935760" y="1124744"/>
            <a:ext cx="8136903" cy="3046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3200" b="1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Митрофан Довнар-Запольский</a:t>
            </a:r>
            <a:endParaRPr/>
          </a:p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3200" b="1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Историк, автор работ по социально-экономической истории Беларуси.</a:t>
            </a:r>
            <a:endParaRPr/>
          </a:p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3200" b="1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Фольклорист, этнограф.</a:t>
            </a:r>
            <a:endParaRPr/>
          </a:p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3200" b="1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Работы: «История Беларуси», </a:t>
            </a:r>
            <a:endParaRPr sz="3200" b="1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3200" b="1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«Основы государственности Беларуси».</a:t>
            </a:r>
            <a:endParaRPr sz="3200" b="1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7" name="Google Shape;127;p25"/>
          <p:cNvSpPr/>
          <p:nvPr/>
        </p:nvSpPr>
        <p:spPr bwMode="auto">
          <a:xfrm>
            <a:off x="2495600" y="260648"/>
            <a:ext cx="5652120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3200" b="1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Е. Карский “Беларусы” </a:t>
            </a:r>
            <a:endParaRPr/>
          </a:p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800" b="1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/энциклопедия белорусоведения/</a:t>
            </a:r>
            <a:endParaRPr/>
          </a:p>
        </p:txBody>
      </p:sp>
      <p:pic>
        <p:nvPicPr>
          <p:cNvPr id="128" name="Google Shape;128;p25" descr="Файл:Yefim Karskiy.jpg"/>
          <p:cNvPicPr/>
          <p:nvPr/>
        </p:nvPicPr>
        <p:blipFill>
          <a:blip r:embed="rId2">
            <a:alphaModFix/>
          </a:blip>
          <a:srcRect l="0" t="0" r="0" b="0"/>
          <a:stretch/>
        </p:blipFill>
        <p:spPr bwMode="auto">
          <a:xfrm>
            <a:off x="335360" y="116632"/>
            <a:ext cx="1949351" cy="2409233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29" name="Google Shape;129;p25"/>
          <p:cNvPicPr/>
          <p:nvPr/>
        </p:nvPicPr>
        <p:blipFill>
          <a:blip r:embed="rId3">
            <a:alphaModFix/>
          </a:blip>
          <a:srcRect l="0" t="0" r="0" b="0"/>
          <a:stretch/>
        </p:blipFill>
        <p:spPr bwMode="auto">
          <a:xfrm>
            <a:off x="335360" y="2780928"/>
            <a:ext cx="3989877" cy="3006423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130" name="Google Shape;130;p25"/>
          <p:cNvSpPr/>
          <p:nvPr/>
        </p:nvSpPr>
        <p:spPr bwMode="auto">
          <a:xfrm>
            <a:off x="4655840" y="2924944"/>
            <a:ext cx="7272808" cy="2431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3200" b="1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Николай Щекотихин.</a:t>
            </a:r>
            <a:endParaRPr/>
          </a:p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400" b="1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Основатель белорусского искусствоведения, изучал творчество Ф.Скорины.</a:t>
            </a:r>
            <a:endParaRPr/>
          </a:p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400" b="1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Собирал материалы по истории белорусской одежды.</a:t>
            </a:r>
            <a:endParaRPr/>
          </a:p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400" b="1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Автор «Очерков из истории белорусского искусства»</a:t>
            </a: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35" name="Google Shape;135;p26" descr="Картинка 3 из 2569"/>
          <p:cNvPicPr/>
          <p:nvPr/>
        </p:nvPicPr>
        <p:blipFill>
          <a:blip r:embed="rId2">
            <a:alphaModFix/>
          </a:blip>
          <a:srcRect l="0" t="0" r="0" b="0"/>
          <a:stretch/>
        </p:blipFill>
        <p:spPr bwMode="auto">
          <a:xfrm>
            <a:off x="263352" y="764704"/>
            <a:ext cx="3442387" cy="4392488"/>
          </a:xfrm>
          <a:prstGeom prst="rect">
            <a:avLst/>
          </a:prstGeom>
          <a:noFill/>
          <a:ln w="190500" cap="sq" cmpd="sng">
            <a:solidFill>
              <a:srgbClr val="C8C6BD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bl" rotWithShape="0">
              <a:srgbClr val="000000">
                <a:alpha val="42745"/>
              </a:srgbClr>
            </a:outerShdw>
          </a:effectLst>
        </p:spPr>
      </p:pic>
      <p:sp>
        <p:nvSpPr>
          <p:cNvPr id="136" name="Google Shape;136;p26"/>
          <p:cNvSpPr/>
          <p:nvPr/>
        </p:nvSpPr>
        <p:spPr bwMode="auto">
          <a:xfrm>
            <a:off x="4079776" y="980728"/>
            <a:ext cx="7920880" cy="341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400" b="1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В 1920-е гг. были опубликованы поэмы </a:t>
            </a:r>
            <a:r>
              <a:rPr lang="ru-RU" sz="2400" b="1">
                <a:solidFill>
                  <a:srgbClr val="A3171E"/>
                </a:solidFill>
                <a:latin typeface="Calibri"/>
                <a:ea typeface="Calibri"/>
                <a:cs typeface="Calibri"/>
              </a:rPr>
              <a:t>Якуба Коласа </a:t>
            </a:r>
            <a:r>
              <a:rPr lang="ru-RU" sz="2400" b="1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«Новая земля» и «Сымон-музыкант». </a:t>
            </a: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400" b="1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В них поэт показал жизнь, труд и духовный мир простых людей дореволюционной Беларуси. Вышла вторая часть одного из самых значительных его произведений</a:t>
            </a:r>
            <a:endParaRPr/>
          </a:p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400" b="1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«На росстанях» — повесть «В глуби Полесья». </a:t>
            </a: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400" b="1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Лучшим образцом прозы 1930-х гг. стала повесть Якуба Коласа «Трясина», посвященная деятельности петриковского партизана, народного героя В. Талаша. </a:t>
            </a:r>
            <a:endParaRPr/>
          </a:p>
        </p:txBody>
      </p:sp>
      <p:sp>
        <p:nvSpPr>
          <p:cNvPr id="137" name="Google Shape;137;p26"/>
          <p:cNvSpPr/>
          <p:nvPr/>
        </p:nvSpPr>
        <p:spPr bwMode="auto">
          <a:xfrm>
            <a:off x="3503712" y="0"/>
            <a:ext cx="8535414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4000" b="1">
                <a:solidFill>
                  <a:schemeClr val="accent3"/>
                </a:solidFill>
                <a:latin typeface="Calibri"/>
                <a:ea typeface="Calibri"/>
                <a:cs typeface="Calibri"/>
              </a:rPr>
              <a:t>Развивается белорусская литература.</a:t>
            </a:r>
            <a:endParaRPr sz="4000" b="1" cap="none">
              <a:solidFill>
                <a:schemeClr val="accent3"/>
              </a:solidFill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42" name="Google Shape;142;p27" descr="Картинка 1 из 5123"/>
          <p:cNvPicPr/>
          <p:nvPr/>
        </p:nvPicPr>
        <p:blipFill>
          <a:blip r:embed="rId2">
            <a:alphaModFix/>
          </a:blip>
          <a:srcRect l="0" t="0" r="0" b="0"/>
          <a:stretch/>
        </p:blipFill>
        <p:spPr bwMode="auto">
          <a:xfrm>
            <a:off x="263352" y="476672"/>
            <a:ext cx="3213283" cy="4312941"/>
          </a:xfrm>
          <a:prstGeom prst="rect">
            <a:avLst/>
          </a:prstGeom>
          <a:noFill/>
          <a:ln w="190500" cap="sq" cmpd="sng">
            <a:solidFill>
              <a:srgbClr val="C8C6BD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bl" rotWithShape="0">
              <a:srgbClr val="000000">
                <a:alpha val="42745"/>
              </a:srgbClr>
            </a:outerShdw>
          </a:effectLst>
        </p:spPr>
      </p:pic>
      <p:sp>
        <p:nvSpPr>
          <p:cNvPr id="143" name="Google Shape;143;p27"/>
          <p:cNvSpPr/>
          <p:nvPr/>
        </p:nvSpPr>
        <p:spPr bwMode="auto">
          <a:xfrm>
            <a:off x="3647728" y="836712"/>
            <a:ext cx="8280919" cy="3046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400" b="1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Янка Купала создал ряд поэтических произведений, главной темой которых было строительство социализма в Беларуси после Октябрьской революции 1917 г. </a:t>
            </a: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400" b="1">
                <a:solidFill>
                  <a:srgbClr val="A3171E"/>
                </a:solidFill>
                <a:latin typeface="Calibri"/>
                <a:ea typeface="Calibri"/>
                <a:cs typeface="Calibri"/>
              </a:rPr>
              <a:t>Правительство БССР присвоило Якубу Коласу и Янке Купале звание народных поэтов Беларуси.</a:t>
            </a:r>
            <a:endParaRPr/>
          </a:p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400" b="1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Во время политических репрессий народному поэту Янке Купале была приписана роль главы «Союза освобождения Беларуси»,которого вообще не существовало.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8" name="Google Shape;148;p28"/>
          <p:cNvSpPr/>
          <p:nvPr/>
        </p:nvSpPr>
        <p:spPr bwMode="auto">
          <a:xfrm>
            <a:off x="3503712" y="692696"/>
            <a:ext cx="8568952" cy="4154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400" b="1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Как участник «контрреволюционной соцдемовской организации» был репрессирован и приговорён к расстрелу Михась Чарот(настоящее имя Михаил Семёнович Куделька).</a:t>
            </a:r>
            <a:endParaRPr/>
          </a:p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400" b="1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В его творчестве доминируют революционно-пролетарские мотивы, о чем свидетельствуют сборники стихов «Завіруха» (1922), «Выбраныя вершы» (1925), «Сонечны паход» (1929), героико-романтические поэмы «Босыя на вогнішчы» (1922) и «Марына» (1926), поэма-фантазия «Чырванакрылы вяшчун» (1923). М.Чарот писал и прозаические произведения.</a:t>
            </a:r>
            <a:endParaRPr/>
          </a:p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400" b="1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Все рассказы автора собраны им в сборники «Веснаход» (1924) и «Выбраныя апавяданні» (1926).  </a:t>
            </a: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149" name="Google Shape;149;p28"/>
          <p:cNvPicPr/>
          <p:nvPr/>
        </p:nvPicPr>
        <p:blipFill>
          <a:blip r:embed="rId2">
            <a:alphaModFix/>
          </a:blip>
          <a:srcRect l="0" t="0" r="0" b="0"/>
          <a:stretch/>
        </p:blipFill>
        <p:spPr bwMode="auto">
          <a:xfrm>
            <a:off x="191344" y="476672"/>
            <a:ext cx="3289395" cy="46740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54" name="Google Shape;154;p29"/>
          <p:cNvPicPr/>
          <p:nvPr/>
        </p:nvPicPr>
        <p:blipFill>
          <a:blip r:embed="rId2">
            <a:alphaModFix/>
          </a:blip>
          <a:srcRect l="0" t="0" r="0" b="0"/>
          <a:stretch/>
        </p:blipFill>
        <p:spPr bwMode="auto">
          <a:xfrm>
            <a:off x="407375" y="476675"/>
            <a:ext cx="3418300" cy="4640225"/>
          </a:xfrm>
          <a:prstGeom prst="rect">
            <a:avLst/>
          </a:prstGeom>
          <a:noFill/>
          <a:ln w="190500" cap="sq" cmpd="sng">
            <a:solidFill>
              <a:srgbClr val="C8C6BD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bl" rotWithShape="0">
              <a:srgbClr val="000000">
                <a:alpha val="42745"/>
              </a:srgbClr>
            </a:outerShdw>
          </a:effectLst>
        </p:spPr>
      </p:pic>
      <p:sp>
        <p:nvSpPr>
          <p:cNvPr id="155" name="Google Shape;155;p29"/>
          <p:cNvSpPr/>
          <p:nvPr/>
        </p:nvSpPr>
        <p:spPr bwMode="auto">
          <a:xfrm>
            <a:off x="4271109" y="385314"/>
            <a:ext cx="7920900" cy="440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800" b="1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В этот период начинает свою творческую </a:t>
            </a:r>
            <a:endParaRPr/>
          </a:p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800" b="1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деятельность поэт Аркадий Кулешов.</a:t>
            </a:r>
            <a:endParaRPr/>
          </a:p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800" b="1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В журнале «Полымя» за 1928 г. было напечатано </a:t>
            </a:r>
            <a:endParaRPr sz="2800" b="1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800" b="1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одно из самых ранних стихотворений 14-летнего поэта «Прощай…». </a:t>
            </a:r>
            <a:endParaRPr sz="2800" b="1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800" b="1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В начале 1970-х гг. белорусский композитор Игорь Лученок написал музыку  к стихотворению. Так появилась песня «Алеся», вошедшая в репертуар белорусского ансамбля «Песняры». </a:t>
            </a:r>
            <a:endParaRPr sz="2800" b="1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0" name="Google Shape;160;p30"/>
          <p:cNvSpPr/>
          <p:nvPr/>
        </p:nvSpPr>
        <p:spPr bwMode="auto">
          <a:xfrm>
            <a:off x="263352" y="188640"/>
            <a:ext cx="11665296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ru-RU" sz="2800" b="1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Значительным явлением культурной жизни стала деятельность Первого Белорусского государственного театра (с 1926 г.— БГТ-1, теперь Национальный академический театр им. Я. Купалы).</a:t>
            </a:r>
            <a:endParaRPr/>
          </a:p>
        </p:txBody>
      </p:sp>
      <p:sp>
        <p:nvSpPr>
          <p:cNvPr id="161" name="Google Shape;161;p30"/>
          <p:cNvSpPr/>
          <p:nvPr/>
        </p:nvSpPr>
        <p:spPr bwMode="auto">
          <a:xfrm>
            <a:off x="407368" y="2060848"/>
            <a:ext cx="7488832" cy="230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400" b="1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На сцене театра состоялась премьера пьесы </a:t>
            </a: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400" b="1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«Кастусь Калиновский», поставленной белорусским режиссером Евстигнеем Мировичем — первым заслуженным артистом БССР.</a:t>
            </a:r>
            <a:endParaRPr/>
          </a:p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400" b="1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Широкую известность принес театру спектакль по пьесе Янки Купалы «Здешние» (бел. «Тутэйшыя»).</a:t>
            </a:r>
            <a:endParaRPr/>
          </a:p>
        </p:txBody>
      </p:sp>
      <p:pic>
        <p:nvPicPr>
          <p:cNvPr id="162" name="Google Shape;162;p30"/>
          <p:cNvPicPr/>
          <p:nvPr/>
        </p:nvPicPr>
        <p:blipFill>
          <a:blip r:embed="rId2">
            <a:alphaModFix/>
          </a:blip>
          <a:srcRect l="0" t="0" r="0" b="0"/>
          <a:stretch/>
        </p:blipFill>
        <p:spPr bwMode="auto">
          <a:xfrm>
            <a:off x="8040216" y="1628800"/>
            <a:ext cx="3433564" cy="4486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7" name="Google Shape;167;p31"/>
          <p:cNvSpPr txBox="1"/>
          <p:nvPr>
            <p:ph type="body" idx="1"/>
          </p:nvPr>
        </p:nvSpPr>
        <p:spPr bwMode="auto">
          <a:xfrm>
            <a:off x="3935760" y="548680"/>
            <a:ext cx="8208900" cy="456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/>
            </a:pPr>
            <a:r>
              <a:rPr lang="ru-RU" sz="3600" b="1"/>
              <a:t>1926 г. </a:t>
            </a:r>
            <a:r>
              <a:rPr lang="ru-RU" sz="2800" b="1"/>
              <a:t>– Режиссёром Юрием Таричем создан первый белорусский художественный фильм «Лесная быль», по мотивам произведения М.Чарота «Свинопас». Сюжет фильма связан с деятельностью юного партизанского разведчика, участвующего в борьбе с польскими интервентами.</a:t>
            </a:r>
            <a:endParaRPr/>
          </a:p>
          <a:p>
            <a:pPr marL="0" lvl="0" indent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/>
            </a:pPr>
            <a:r>
              <a:rPr lang="ru-RU" sz="2800" b="1"/>
              <a:t>1935г.-на киностудии художественных фильмов «Советская Беларусь» была создана кинолента «Золотые огни», режиссёром Владимиром Корш-Саблиным, в которой рассказывалось о строителях первой в Беларуси электростанции</a:t>
            </a:r>
            <a:r>
              <a:rPr lang="ru-RU" sz="3600" b="1"/>
              <a:t>.</a:t>
            </a:r>
            <a:endParaRPr sz="3600" b="1"/>
          </a:p>
        </p:txBody>
      </p:sp>
      <p:pic>
        <p:nvPicPr>
          <p:cNvPr id="168" name="Google Shape;168;p31"/>
          <p:cNvPicPr/>
          <p:nvPr/>
        </p:nvPicPr>
        <p:blipFill>
          <a:blip r:embed="rId2">
            <a:alphaModFix/>
          </a:blip>
          <a:srcRect l="0" t="0" r="0" b="0"/>
          <a:stretch/>
        </p:blipFill>
        <p:spPr bwMode="auto">
          <a:xfrm>
            <a:off x="263350" y="332650"/>
            <a:ext cx="3316775" cy="4271600"/>
          </a:xfrm>
          <a:prstGeom prst="rect">
            <a:avLst/>
          </a:prstGeom>
          <a:noFill/>
          <a:ln w="190500" cap="sq" cmpd="sng">
            <a:solidFill>
              <a:srgbClr val="C8C6BD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bl" rotWithShape="0">
              <a:srgbClr val="000000">
                <a:alpha val="42745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82235794" name="Google Shape;21;p6"/>
          <p:cNvSpPr txBox="1"/>
          <p:nvPr>
            <p:ph type="title"/>
          </p:nvPr>
        </p:nvSpPr>
        <p:spPr bwMode="auto">
          <a:xfrm>
            <a:off x="507999" y="230188"/>
            <a:ext cx="11176791" cy="658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59B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r>
              <a:rPr lang="be-BY" b="1"/>
              <a:t>Повторяем: Б</a:t>
            </a:r>
            <a:r>
              <a:rPr lang="ru-RU" b="1"/>
              <a:t>и</a:t>
            </a:r>
            <a:r>
              <a:rPr lang="be-BY" b="1"/>
              <a:t>лет 12</a:t>
            </a:r>
            <a:endParaRPr/>
          </a:p>
        </p:txBody>
      </p:sp>
      <p:sp>
        <p:nvSpPr>
          <p:cNvPr id="1738235598" name="Google Shape;22;p6"/>
          <p:cNvSpPr txBox="1"/>
          <p:nvPr>
            <p:ph type="body" idx="1"/>
          </p:nvPr>
        </p:nvSpPr>
        <p:spPr bwMode="auto">
          <a:xfrm flipH="0" flipV="0">
            <a:off x="507999" y="961747"/>
            <a:ext cx="11188095" cy="50393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431799" algn="l">
              <a:lnSpc>
                <a:spcPct val="90000"/>
              </a:lnSpc>
              <a:spcBef>
                <a:spcPts val="639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•"/>
              <a:defRPr/>
            </a:lvl1pPr>
            <a:lvl2pPr marL="914400" lvl="1" indent="-406399" algn="l">
              <a:lnSpc>
                <a:spcPct val="90000"/>
              </a:lnSpc>
              <a:spcBef>
                <a:spcPts val="559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•"/>
              <a:defRPr/>
            </a:lvl2pPr>
            <a:lvl3pPr marL="1371600" lvl="2" indent="-380999" algn="l">
              <a:lnSpc>
                <a:spcPct val="90000"/>
              </a:lnSpc>
              <a:spcBef>
                <a:spcPts val="479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  <a:defRPr/>
            </a:lvl3pPr>
            <a:lvl4pPr marL="1828800" lvl="3" indent="-380999" algn="l">
              <a:lnSpc>
                <a:spcPct val="90000"/>
              </a:lnSpc>
              <a:spcBef>
                <a:spcPts val="479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  <a:defRPr/>
            </a:lvl4pPr>
            <a:lvl5pPr marL="2286000" lvl="4" indent="-380999" algn="l">
              <a:lnSpc>
                <a:spcPct val="90000"/>
              </a:lnSpc>
              <a:spcBef>
                <a:spcPts val="479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  <a:defRPr/>
            </a:lvl5pPr>
            <a:lvl6pPr marL="2743200" lvl="5" indent="-342900" algn="l">
              <a:spcBef>
                <a:spcPts val="35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5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5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5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r>
              <a:rPr lang="ru-RU"/>
              <a:t>Когда началась Первая мировая? Назвать ее причины.</a:t>
            </a:r>
            <a:endParaRPr lang="ru-RU"/>
          </a:p>
          <a:p>
            <a:pPr>
              <a:defRPr/>
            </a:pPr>
            <a:r>
              <a:rPr lang="ru-RU"/>
              <a:t>Когда военные действия перешли на белорусские земли?</a:t>
            </a:r>
            <a:endParaRPr lang="ru-RU"/>
          </a:p>
          <a:p>
            <a:pPr>
              <a:defRPr/>
            </a:pPr>
            <a:r>
              <a:rPr lang="ru-RU"/>
              <a:t>Характеризуем:</a:t>
            </a:r>
            <a:endParaRPr lang="ru-RU"/>
          </a:p>
          <a:p>
            <a:pPr>
              <a:defRPr/>
            </a:pPr>
            <a:r>
              <a:rPr lang="ru-RU"/>
              <a:t>Осовец?</a:t>
            </a:r>
            <a:endParaRPr lang="ru-RU"/>
          </a:p>
          <a:p>
            <a:pPr>
              <a:defRPr/>
            </a:pPr>
            <a:r>
              <a:rPr lang="ru-RU"/>
              <a:t>Свентянский прорыв?</a:t>
            </a:r>
            <a:endParaRPr lang="ru-RU"/>
          </a:p>
          <a:p>
            <a:pPr>
              <a:defRPr/>
            </a:pPr>
            <a:r>
              <a:rPr lang="ru-RU"/>
              <a:t>Нарочанская операция?</a:t>
            </a:r>
            <a:endParaRPr lang="ru-RU"/>
          </a:p>
          <a:p>
            <a:pPr>
              <a:defRPr/>
            </a:pPr>
            <a:r>
              <a:rPr lang="ru-RU"/>
              <a:t>Барановичская операция?</a:t>
            </a:r>
            <a:endParaRPr lang="ru-RU"/>
          </a:p>
          <a:p>
            <a:pPr>
              <a:defRPr/>
            </a:pPr>
            <a:r>
              <a:rPr lang="ru-RU"/>
              <a:t>С какими трудностями столкнулось белорусское население?</a:t>
            </a:r>
            <a:endParaRPr lang="ru-RU"/>
          </a:p>
          <a:p>
            <a:pPr>
              <a:defRPr/>
            </a:pPr>
            <a:r>
              <a:rPr lang="ru-RU"/>
              <a:t>Какие особенности у белорусского национального движения были во время войны? </a:t>
            </a: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3" name="Google Shape;173;p32"/>
          <p:cNvSpPr/>
          <p:nvPr/>
        </p:nvSpPr>
        <p:spPr bwMode="auto">
          <a:xfrm>
            <a:off x="2567608" y="188640"/>
            <a:ext cx="9433048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400" b="1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Одним из основателей белорусской советской архитектуры стал </a:t>
            </a:r>
            <a:r>
              <a:rPr lang="ru-RU" sz="2400">
                <a:solidFill>
                  <a:srgbClr val="FF0000"/>
                </a:solidFill>
                <a:latin typeface="Lobster"/>
                <a:ea typeface="Lobster"/>
                <a:cs typeface="Lobster"/>
              </a:rPr>
              <a:t>Иосиф Лангбард.</a:t>
            </a:r>
            <a:r>
              <a:rPr lang="ru-RU" sz="2400" b="1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 По его проектам в Минске были построены Дом Правительства, Дом Красной Армии, главный корпус Академии наук БССР, Белорусский государственный театр оперы и балета. </a:t>
            </a:r>
            <a:endParaRPr sz="1800"/>
          </a:p>
        </p:txBody>
      </p:sp>
      <p:pic>
        <p:nvPicPr>
          <p:cNvPr id="174" name="Google Shape;174;p32"/>
          <p:cNvPicPr/>
          <p:nvPr/>
        </p:nvPicPr>
        <p:blipFill>
          <a:blip r:embed="rId2">
            <a:alphaModFix/>
          </a:blip>
          <a:srcRect l="0" t="0" r="0" b="0"/>
          <a:stretch/>
        </p:blipFill>
        <p:spPr bwMode="auto">
          <a:xfrm>
            <a:off x="263352" y="188640"/>
            <a:ext cx="2143424" cy="30198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32"/>
          <p:cNvPicPr/>
          <p:nvPr/>
        </p:nvPicPr>
        <p:blipFill>
          <a:blip r:embed="rId3">
            <a:alphaModFix/>
          </a:blip>
          <a:srcRect l="0" t="0" r="0" b="0"/>
          <a:stretch/>
        </p:blipFill>
        <p:spPr bwMode="auto">
          <a:xfrm>
            <a:off x="4644454" y="4212497"/>
            <a:ext cx="3310876" cy="2448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32"/>
          <p:cNvPicPr/>
          <p:nvPr/>
        </p:nvPicPr>
        <p:blipFill>
          <a:blip r:embed="rId4">
            <a:alphaModFix/>
          </a:blip>
          <a:srcRect l="0" t="0" r="0" b="0"/>
          <a:stretch/>
        </p:blipFill>
        <p:spPr bwMode="auto">
          <a:xfrm>
            <a:off x="191344" y="3356992"/>
            <a:ext cx="3456384" cy="25823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32"/>
          <p:cNvPicPr/>
          <p:nvPr/>
        </p:nvPicPr>
        <p:blipFill>
          <a:blip r:embed="rId5">
            <a:alphaModFix/>
          </a:blip>
          <a:srcRect l="0" t="0" r="0" b="0"/>
          <a:stretch/>
        </p:blipFill>
        <p:spPr bwMode="auto">
          <a:xfrm>
            <a:off x="3820769" y="1795267"/>
            <a:ext cx="3158960" cy="23661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32"/>
          <p:cNvPicPr/>
          <p:nvPr/>
        </p:nvPicPr>
        <p:blipFill>
          <a:blip r:embed="rId6">
            <a:alphaModFix/>
          </a:blip>
          <a:srcRect l="0" t="0" r="0" b="0"/>
          <a:stretch/>
        </p:blipFill>
        <p:spPr bwMode="auto">
          <a:xfrm>
            <a:off x="8284184" y="2017747"/>
            <a:ext cx="3340596" cy="25182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3" name="Google Shape;183;p33"/>
          <p:cNvSpPr/>
          <p:nvPr/>
        </p:nvSpPr>
        <p:spPr bwMode="auto">
          <a:xfrm>
            <a:off x="2012287" y="0"/>
            <a:ext cx="8208594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4400" b="1" cap="none">
                <a:solidFill>
                  <a:srgbClr val="0000FF"/>
                </a:solidFill>
                <a:latin typeface="Calibri"/>
                <a:ea typeface="Calibri"/>
                <a:cs typeface="Calibri"/>
              </a:rPr>
              <a:t>Итоги политики белорусизации:</a:t>
            </a:r>
            <a:endParaRPr sz="4400" b="1" cap="none">
              <a:solidFill>
                <a:srgbClr val="0000FF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84" name="Google Shape;184;p33"/>
          <p:cNvSpPr/>
          <p:nvPr/>
        </p:nvSpPr>
        <p:spPr bwMode="auto">
          <a:xfrm>
            <a:off x="695400" y="908720"/>
            <a:ext cx="10585176" cy="3970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  <a:defRPr/>
            </a:pPr>
            <a:r>
              <a:rPr lang="ru-RU" sz="2800" b="1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К 1928 г. около 80% общеобразовательных школ было переведено на белорусский язык обучения</a:t>
            </a:r>
            <a:endParaRPr/>
          </a:p>
          <a:p>
            <a:pPr marL="342900" marR="0" lvl="0" indent="-3429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  <a:defRPr/>
            </a:pPr>
            <a:r>
              <a:rPr lang="ru-RU" sz="2800" b="1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В 1927 г. около 80% служащих в центральных учреждениях власти владели белорусским языком</a:t>
            </a:r>
            <a:endParaRPr/>
          </a:p>
          <a:p>
            <a:pPr marL="342900" marR="0" lvl="0" indent="-3429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  <a:defRPr/>
            </a:pPr>
            <a:r>
              <a:rPr lang="ru-RU" sz="2800" b="1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В войсках, которые размещались в Беларуси, было введено изучение белорусского языка</a:t>
            </a:r>
            <a:endParaRPr/>
          </a:p>
          <a:p>
            <a:pPr marL="342900" marR="0" lvl="0" indent="-3429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  <a:defRPr/>
            </a:pPr>
            <a:r>
              <a:rPr lang="ru-RU" sz="2800" b="1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К 1927 г. доля представителей белорусской национальности (коренных жителей) среди районного начальства увеличилась на 48%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9" name="Google Shape;189;p34"/>
          <p:cNvSpPr/>
          <p:nvPr/>
        </p:nvSpPr>
        <p:spPr bwMode="auto">
          <a:xfrm>
            <a:off x="1631505" y="-4466"/>
            <a:ext cx="8848063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4400" b="1">
                <a:solidFill>
                  <a:srgbClr val="4C0B19"/>
                </a:solidFill>
                <a:latin typeface="Calibri"/>
                <a:ea typeface="Calibri"/>
                <a:cs typeface="Calibri"/>
              </a:rPr>
              <a:t>Значение политики белорусизации</a:t>
            </a:r>
            <a:endParaRPr sz="4400" b="1">
              <a:solidFill>
                <a:srgbClr val="4C0B19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90" name="Google Shape;190;p34"/>
          <p:cNvSpPr/>
          <p:nvPr/>
        </p:nvSpPr>
        <p:spPr bwMode="auto">
          <a:xfrm>
            <a:off x="263352" y="757497"/>
            <a:ext cx="11665296" cy="3970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71500" marR="0" lvl="0" indent="-5715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oto Sans Symbols"/>
              <a:buChar char="✔"/>
              <a:defRPr/>
            </a:pPr>
            <a:r>
              <a:rPr lang="ru-RU" sz="36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</a:rPr>
              <a:t>Способствовала укреплению национального самосознания белорусов</a:t>
            </a:r>
            <a:endParaRPr/>
          </a:p>
          <a:p>
            <a:pPr marL="571500" marR="0" lvl="0" indent="-5715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oto Sans Symbols"/>
              <a:buChar char="✔"/>
              <a:defRPr/>
            </a:pPr>
            <a:r>
              <a:rPr lang="ru-RU" sz="36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</a:rPr>
              <a:t>Способствовала повышению политической и общественной активности населения БССР</a:t>
            </a:r>
            <a:endParaRPr/>
          </a:p>
          <a:p>
            <a:pPr marL="571500" marR="0" lvl="0" indent="-5715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oto Sans Symbols"/>
              <a:buChar char="✔"/>
              <a:defRPr/>
            </a:pPr>
            <a:r>
              <a:rPr lang="ru-RU" sz="36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</a:rPr>
              <a:t>Содействовала научному изучению Беларуси</a:t>
            </a:r>
            <a:endParaRPr/>
          </a:p>
          <a:p>
            <a:pPr marL="571500" marR="0" lvl="0" indent="-5715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oto Sans Symbols"/>
              <a:buChar char="✔"/>
              <a:defRPr/>
            </a:pPr>
            <a:r>
              <a:rPr lang="ru-RU" sz="36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</a:rPr>
              <a:t>Содействовала развитию белорусского языка и культуры</a:t>
            </a:r>
            <a:endParaRPr sz="2800" b="1">
              <a:solidFill>
                <a:srgbClr val="FF5A5C"/>
              </a:solidFill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56512235" name="Google Shape;21;p6"/>
          <p:cNvSpPr txBox="1"/>
          <p:nvPr>
            <p:ph type="title"/>
          </p:nvPr>
        </p:nvSpPr>
        <p:spPr bwMode="auto">
          <a:xfrm flipH="0" flipV="0">
            <a:off x="507999" y="230188"/>
            <a:ext cx="11178411" cy="1975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59B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r>
              <a:rPr lang="ru-RU" b="1"/>
              <a:t>Повторяем: Билет 13. Беларусь во впремя Октябрьской революции</a:t>
            </a:r>
            <a:br>
              <a:rPr lang="ru-RU" b="1"/>
            </a:br>
            <a:endParaRPr b="1"/>
          </a:p>
        </p:txBody>
      </p:sp>
      <p:sp>
        <p:nvSpPr>
          <p:cNvPr id="1203088658" name="Google Shape;22;p6"/>
          <p:cNvSpPr txBox="1"/>
          <p:nvPr>
            <p:ph type="body" idx="1"/>
          </p:nvPr>
        </p:nvSpPr>
        <p:spPr bwMode="auto">
          <a:xfrm flipH="0" flipV="0">
            <a:off x="507999" y="1839643"/>
            <a:ext cx="11186223" cy="39177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431799" algn="l">
              <a:lnSpc>
                <a:spcPct val="90000"/>
              </a:lnSpc>
              <a:spcBef>
                <a:spcPts val="639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•"/>
              <a:defRPr/>
            </a:lvl1pPr>
            <a:lvl2pPr marL="914400" lvl="1" indent="-406399" algn="l">
              <a:lnSpc>
                <a:spcPct val="90000"/>
              </a:lnSpc>
              <a:spcBef>
                <a:spcPts val="559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•"/>
              <a:defRPr/>
            </a:lvl2pPr>
            <a:lvl3pPr marL="1371600" lvl="2" indent="-380999" algn="l">
              <a:lnSpc>
                <a:spcPct val="90000"/>
              </a:lnSpc>
              <a:spcBef>
                <a:spcPts val="479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  <a:defRPr/>
            </a:lvl3pPr>
            <a:lvl4pPr marL="1828800" lvl="3" indent="-380999" algn="l">
              <a:lnSpc>
                <a:spcPct val="90000"/>
              </a:lnSpc>
              <a:spcBef>
                <a:spcPts val="479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  <a:defRPr/>
            </a:lvl4pPr>
            <a:lvl5pPr marL="2286000" lvl="4" indent="-380999" algn="l">
              <a:lnSpc>
                <a:spcPct val="90000"/>
              </a:lnSpc>
              <a:spcBef>
                <a:spcPts val="479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  <a:defRPr/>
            </a:lvl5pPr>
            <a:lvl6pPr marL="2743200" lvl="5" indent="-342900" algn="l">
              <a:spcBef>
                <a:spcPts val="35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5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5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5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r>
              <a:rPr lang="ru-RU"/>
              <a:t>Общая характеристика событий в России</a:t>
            </a:r>
            <a:endParaRPr lang="ru-RU"/>
          </a:p>
          <a:p>
            <a:pPr>
              <a:defRPr/>
            </a:pPr>
            <a:r>
              <a:rPr lang="ru-RU"/>
              <a:t>События 25 и 26 октября?</a:t>
            </a:r>
            <a:endParaRPr lang="ru-RU"/>
          </a:p>
          <a:p>
            <a:pPr>
              <a:defRPr/>
            </a:pPr>
            <a:r>
              <a:rPr lang="ru-RU"/>
              <a:t>Минский Совет рабочих депутатов и Комитет спасения революции, что это?</a:t>
            </a:r>
            <a:endParaRPr lang="ru-RU"/>
          </a:p>
          <a:p>
            <a:pPr>
              <a:defRPr/>
            </a:pPr>
            <a:r>
              <a:rPr lang="ru-RU"/>
              <a:t>Назовите особенности установления советской власти в Беларуси</a:t>
            </a:r>
            <a:endParaRPr lang="ru-RU"/>
          </a:p>
          <a:p>
            <a:pPr>
              <a:defRPr/>
            </a:pPr>
            <a:r>
              <a:rPr lang="ru-RU"/>
              <a:t>кто противодействовал большевикам?</a:t>
            </a:r>
            <a:endParaRPr lang="ru-RU"/>
          </a:p>
          <a:p>
            <a:pPr>
              <a:defRPr/>
            </a:pPr>
            <a:r>
              <a:rPr lang="ru-RU"/>
              <a:t>первые преобразования в Беларуси?</a:t>
            </a: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61" name="Google Shape;61;p16"/>
          <p:cNvPicPr/>
          <p:nvPr/>
        </p:nvPicPr>
        <p:blipFill>
          <a:blip r:embed="rId2">
            <a:alphaModFix/>
          </a:blip>
          <a:srcRect l="0" t="0" r="0" b="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6"/>
          <p:cNvSpPr/>
          <p:nvPr/>
        </p:nvSpPr>
        <p:spPr bwMode="auto">
          <a:xfrm>
            <a:off x="2711624" y="1844824"/>
            <a:ext cx="6840760" cy="28007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Политика белорусизации. Развитие образования,</a:t>
            </a:r>
            <a:endParaRPr/>
          </a:p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науки и культуры в БССР в 1920—1930­е гг.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7" name="Google Shape;67;p17"/>
          <p:cNvSpPr/>
          <p:nvPr/>
        </p:nvSpPr>
        <p:spPr bwMode="auto">
          <a:xfrm>
            <a:off x="1703512" y="116632"/>
            <a:ext cx="8784976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2800" b="1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2800" b="1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68" name="Google Shape;68;p17"/>
          <p:cNvSpPr/>
          <p:nvPr/>
        </p:nvSpPr>
        <p:spPr bwMode="auto">
          <a:xfrm>
            <a:off x="191344" y="116632"/>
            <a:ext cx="11809312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800" b="1">
                <a:solidFill>
                  <a:schemeClr val="dk1"/>
                </a:solidFill>
                <a:latin typeface="Corsiva"/>
                <a:ea typeface="Corsiva"/>
                <a:cs typeface="Corsiva"/>
              </a:rPr>
              <a:t>Политика Коммунистической партии (большевиков) Беларуси в период </a:t>
            </a:r>
            <a:r>
              <a:rPr lang="ru-RU" sz="2800">
                <a:solidFill>
                  <a:srgbClr val="A3171E"/>
                </a:solidFill>
                <a:latin typeface="Lobster"/>
                <a:ea typeface="Lobster"/>
                <a:cs typeface="Lobster"/>
              </a:rPr>
              <a:t>с 1924 до конца 1920-х гг.</a:t>
            </a:r>
            <a:r>
              <a:rPr lang="ru-RU" sz="2800" b="1">
                <a:solidFill>
                  <a:schemeClr val="dk1"/>
                </a:solidFill>
                <a:latin typeface="Corsiva"/>
                <a:ea typeface="Corsiva"/>
                <a:cs typeface="Corsiva"/>
              </a:rPr>
              <a:t>, способствовавшая развитию белорусской культуры, языка, образования, получила название </a:t>
            </a:r>
            <a:r>
              <a:rPr lang="ru-RU" sz="2800" b="1">
                <a:solidFill>
                  <a:srgbClr val="FF0000"/>
                </a:solidFill>
                <a:latin typeface="Lobster"/>
                <a:ea typeface="Lobster"/>
                <a:cs typeface="Lobster"/>
              </a:rPr>
              <a:t>«белорусизация».</a:t>
            </a:r>
            <a:endParaRPr>
              <a:latin typeface="Lobster"/>
              <a:ea typeface="Lobster"/>
              <a:cs typeface="Lobster"/>
            </a:endParaRPr>
          </a:p>
        </p:txBody>
      </p:sp>
      <p:sp>
        <p:nvSpPr>
          <p:cNvPr id="69" name="Google Shape;69;p17"/>
          <p:cNvSpPr/>
          <p:nvPr/>
        </p:nvSpPr>
        <p:spPr bwMode="auto">
          <a:xfrm>
            <a:off x="1054324" y="1484775"/>
            <a:ext cx="99339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3600">
                <a:solidFill>
                  <a:srgbClr val="A3171E"/>
                </a:solidFill>
                <a:latin typeface="Lobster"/>
                <a:ea typeface="Lobster"/>
                <a:cs typeface="Lobster"/>
              </a:rPr>
              <a:t>Направления белорусизации</a:t>
            </a:r>
            <a:endParaRPr sz="3600">
              <a:solidFill>
                <a:srgbClr val="A3171E"/>
              </a:solidFill>
              <a:latin typeface="Lobster"/>
              <a:ea typeface="Lobster"/>
              <a:cs typeface="Lobster"/>
            </a:endParaRPr>
          </a:p>
        </p:txBody>
      </p:sp>
      <p:sp>
        <p:nvSpPr>
          <p:cNvPr id="70" name="Google Shape;70;p17"/>
          <p:cNvSpPr/>
          <p:nvPr/>
        </p:nvSpPr>
        <p:spPr bwMode="auto">
          <a:xfrm>
            <a:off x="263352" y="2186598"/>
            <a:ext cx="11665200" cy="378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400" b="1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Расширение сферы употребления и применения белорусского языка</a:t>
            </a:r>
            <a:endParaRPr/>
          </a:p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400" b="1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Перевод на белорусский язык государственного апарата</a:t>
            </a: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400" b="1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Переход Красной Армии на белорусский язык</a:t>
            </a:r>
            <a:endParaRPr/>
          </a:p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400" b="1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Ликвидация неграмотности и развитие системы образования.</a:t>
            </a:r>
            <a:endParaRPr/>
          </a:p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400" b="1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Организация научно-исследовательской деятельности по всестороннему изучению Беларуси.</a:t>
            </a:r>
            <a:endParaRPr/>
          </a:p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400" b="1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Выдвижение белорусов на ответственную работу в органы партийной и советской власти – КОРЕНИЗАЦИЯ.</a:t>
            </a:r>
            <a:endParaRPr/>
          </a:p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400" b="1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Развитие белорусской культуры</a:t>
            </a:r>
            <a:endParaRPr/>
          </a:p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400" b="1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Создание национальной системы образования.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75" name="Google Shape;75;p18"/>
          <p:cNvPicPr/>
          <p:nvPr/>
        </p:nvPicPr>
        <p:blipFill>
          <a:blip r:embed="rId2">
            <a:alphaModFix/>
          </a:blip>
          <a:srcRect l="0" t="0" r="0" b="0"/>
          <a:stretch/>
        </p:blipFill>
        <p:spPr bwMode="auto">
          <a:xfrm>
            <a:off x="1127448" y="620688"/>
            <a:ext cx="10015015" cy="4058781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8"/>
          <p:cNvSpPr/>
          <p:nvPr/>
        </p:nvSpPr>
        <p:spPr bwMode="auto">
          <a:xfrm>
            <a:off x="692918" y="-17367"/>
            <a:ext cx="10880223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3200" b="1" cap="none">
                <a:solidFill>
                  <a:srgbClr val="7B3847"/>
                </a:solidFill>
                <a:latin typeface="Calibri"/>
                <a:ea typeface="Calibri"/>
                <a:cs typeface="Calibri"/>
              </a:rPr>
              <a:t>Проанализируйте диаграмму и ответьте на вопросы к ней.</a:t>
            </a:r>
            <a:endParaRPr sz="3200" b="1" cap="none">
              <a:solidFill>
                <a:srgbClr val="7B3847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77" name="Google Shape;77;p18"/>
          <p:cNvSpPr/>
          <p:nvPr/>
        </p:nvSpPr>
        <p:spPr bwMode="auto">
          <a:xfrm>
            <a:off x="1271464" y="4941168"/>
            <a:ext cx="9865096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800" b="1">
                <a:solidFill>
                  <a:srgbClr val="A3171E"/>
                </a:solidFill>
                <a:latin typeface="Calibri"/>
                <a:ea typeface="Calibri"/>
                <a:cs typeface="Calibri"/>
              </a:rPr>
              <a:t>БССР была многонациональным государством </a:t>
            </a:r>
            <a:endParaRPr sz="2800" b="1">
              <a:solidFill>
                <a:srgbClr val="A3171E"/>
              </a:solidFill>
              <a:latin typeface="Calibri"/>
              <a:ea typeface="Calibri"/>
              <a:cs typeface="Calibri"/>
            </a:endParaRPr>
          </a:p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800" b="1">
                <a:solidFill>
                  <a:srgbClr val="A3171E"/>
                </a:solidFill>
                <a:latin typeface="Calibri"/>
                <a:ea typeface="Calibri"/>
                <a:cs typeface="Calibri"/>
              </a:rPr>
              <a:t>(преобладали белорусы, евреи, русские, поляки).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dur="indefinite" restart="never" nodeType="tmRoot">
          <p:childTnLst>
            <p:seq concurrent="1" nextAc="seek">
              <p:cTn id="2" dur="indefinite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2" name="Google Shape;82;p19"/>
          <p:cNvSpPr txBox="1"/>
          <p:nvPr>
            <p:ph type="body" idx="1"/>
          </p:nvPr>
        </p:nvSpPr>
        <p:spPr bwMode="auto">
          <a:xfrm flipH="0" flipV="0">
            <a:off x="263351" y="1433373"/>
            <a:ext cx="11731948" cy="4677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396875" lvl="0" indent="-39687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  <a:defRPr/>
            </a:pPr>
            <a:r>
              <a:rPr lang="ru-RU" sz="2400" b="1"/>
              <a:t>Создание Республиканской чрезвычайной комиссии по ликвидации неграмотности.</a:t>
            </a:r>
            <a:endParaRPr sz="2400"/>
          </a:p>
          <a:p>
            <a:pPr marL="396875" lvl="0" indent="-396875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  <a:defRPr/>
            </a:pPr>
            <a:r>
              <a:rPr lang="ru-RU" sz="2400" b="1"/>
              <a:t>1926 г. – создано общество «Долой неграмотность», председатель – А.Червяков.</a:t>
            </a:r>
            <a:endParaRPr sz="2400"/>
          </a:p>
          <a:p>
            <a:pPr marL="396875" lvl="0" indent="-396875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  <a:defRPr/>
            </a:pPr>
            <a:r>
              <a:rPr lang="ru-RU" sz="2400" b="1"/>
              <a:t>Создана система народного образования:</a:t>
            </a:r>
            <a:endParaRPr sz="2400"/>
          </a:p>
          <a:p>
            <a:pPr marL="1031875" lvl="1" indent="-5143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  <a:defRPr/>
            </a:pPr>
            <a:r>
              <a:rPr lang="ru-RU" sz="2400" b="1"/>
              <a:t>Дошкольные учреждения.</a:t>
            </a:r>
            <a:endParaRPr sz="2400"/>
          </a:p>
          <a:p>
            <a:pPr marL="1031875" lvl="1" indent="-5143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  <a:defRPr/>
            </a:pPr>
            <a:r>
              <a:rPr lang="ru-RU" sz="2400" b="1"/>
              <a:t>Массовая 4-летняя трудовая школа.</a:t>
            </a:r>
            <a:endParaRPr sz="2400"/>
          </a:p>
          <a:p>
            <a:pPr marL="1031875" lvl="1" indent="-5143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  <a:defRPr/>
            </a:pPr>
            <a:r>
              <a:rPr lang="ru-RU" sz="2400" b="1"/>
              <a:t>7-летняя трудовая политехническая школа.</a:t>
            </a:r>
            <a:endParaRPr sz="2400"/>
          </a:p>
          <a:p>
            <a:pPr marL="1031875" lvl="1" indent="-5143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  <a:defRPr/>
            </a:pPr>
            <a:r>
              <a:rPr lang="ru-RU" sz="2400" b="1"/>
              <a:t>Школы крестьянской молодёжи, школы фабрично-заводского обучения, профшколы, курсы.</a:t>
            </a:r>
            <a:endParaRPr sz="2400"/>
          </a:p>
          <a:p>
            <a:pPr marL="1031875" lvl="1" indent="-5143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  <a:defRPr/>
            </a:pPr>
            <a:r>
              <a:rPr lang="ru-RU" sz="2400" b="1"/>
              <a:t>Рабфаки, техникумы.</a:t>
            </a:r>
            <a:endParaRPr sz="2400"/>
          </a:p>
          <a:p>
            <a:pPr marL="1031875" lvl="1" indent="-5143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  <a:defRPr/>
            </a:pPr>
            <a:r>
              <a:rPr lang="ru-RU" sz="2400" b="1"/>
              <a:t>Вузы.</a:t>
            </a:r>
            <a:endParaRPr sz="2400"/>
          </a:p>
          <a:p>
            <a:pPr marL="396875" lvl="0" indent="-396875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•"/>
              <a:defRPr/>
            </a:pPr>
            <a:r>
              <a:rPr lang="ru-RU" b="1"/>
              <a:t>1926 г. – постановление о всеобщем обязательном обучении детей от 8 до 11 лет</a:t>
            </a:r>
            <a:endParaRPr/>
          </a:p>
        </p:txBody>
      </p:sp>
      <p:sp>
        <p:nvSpPr>
          <p:cNvPr id="83" name="Google Shape;83;p19"/>
          <p:cNvSpPr txBox="1"/>
          <p:nvPr>
            <p:ph type="title"/>
          </p:nvPr>
        </p:nvSpPr>
        <p:spPr bwMode="auto">
          <a:xfrm>
            <a:off x="479376" y="116632"/>
            <a:ext cx="11176000" cy="4985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A2A6"/>
              </a:buClr>
              <a:buSzPts val="3600"/>
              <a:buFont typeface="Calibri"/>
              <a:buNone/>
              <a:defRPr/>
            </a:pPr>
            <a:r>
              <a:rPr lang="ru-RU" sz="3600">
                <a:solidFill>
                  <a:srgbClr val="A64D79"/>
                </a:solidFill>
                <a:latin typeface="Lobster"/>
                <a:ea typeface="Lobster"/>
                <a:cs typeface="Lobster"/>
              </a:rPr>
              <a:t>Мероприятия по реализации политики белорусизации</a:t>
            </a:r>
            <a:endParaRPr sz="3600">
              <a:solidFill>
                <a:srgbClr val="A64D79"/>
              </a:solidFill>
              <a:latin typeface="Lobster"/>
              <a:ea typeface="Lobster"/>
              <a:cs typeface="Lobster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8" name="Google Shape;88;p20"/>
          <p:cNvSpPr txBox="1"/>
          <p:nvPr>
            <p:ph type="body" idx="1"/>
          </p:nvPr>
        </p:nvSpPr>
        <p:spPr bwMode="auto">
          <a:xfrm>
            <a:off x="2084439" y="188641"/>
            <a:ext cx="8583561" cy="443198"/>
          </a:xfrm>
          <a:prstGeom prst="rect">
            <a:avLst/>
          </a:prstGeom>
          <a:gradFill>
            <a:gsLst>
              <a:gs pos="0">
                <a:srgbClr val="D8B1B7"/>
              </a:gs>
              <a:gs pos="35000">
                <a:srgbClr val="E3C7CA"/>
              </a:gs>
              <a:gs pos="100000">
                <a:srgbClr val="F4EAEA"/>
              </a:gs>
            </a:gsLst>
            <a:lin ang="16200000" scaled="0"/>
          </a:gradFill>
          <a:ln w="9525" cap="flat" cmpd="sng">
            <a:solidFill>
              <a:srgbClr val="7B3847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0" tIns="0" rIns="0" bIns="0" anchor="t" anchorCtr="0">
            <a:spAutoFit/>
          </a:bodyPr>
          <a:lstStyle/>
          <a:p>
            <a:pPr marL="396875" lvl="0" indent="-39687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•"/>
              <a:defRPr/>
            </a:pPr>
            <a:r>
              <a:rPr lang="ru-RU" b="1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1921 г. – создание БГУ, 1 ректор В.Пичета</a:t>
            </a:r>
            <a:endParaRPr b="1"/>
          </a:p>
        </p:txBody>
      </p:sp>
      <p:pic>
        <p:nvPicPr>
          <p:cNvPr id="89" name="Google Shape;89;p20"/>
          <p:cNvPicPr/>
          <p:nvPr/>
        </p:nvPicPr>
        <p:blipFill>
          <a:blip r:embed="rId2">
            <a:alphaModFix/>
          </a:blip>
          <a:srcRect l="0" t="0" r="0" b="0"/>
          <a:stretch/>
        </p:blipFill>
        <p:spPr bwMode="auto">
          <a:xfrm>
            <a:off x="8616280" y="980728"/>
            <a:ext cx="3379685" cy="4810937"/>
          </a:xfrm>
          <a:prstGeom prst="rect">
            <a:avLst/>
          </a:prstGeom>
          <a:noFill/>
          <a:ln w="190500" cap="sq" cmpd="sng">
            <a:solidFill>
              <a:srgbClr val="C8C6BD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bl" rotWithShape="0">
              <a:srgbClr val="000000">
                <a:alpha val="42745"/>
              </a:srgbClr>
            </a:outerShdw>
          </a:effectLst>
        </p:spPr>
      </p:pic>
      <p:pic>
        <p:nvPicPr>
          <p:cNvPr id="90" name="Google Shape;90;p20"/>
          <p:cNvPicPr/>
          <p:nvPr/>
        </p:nvPicPr>
        <p:blipFill>
          <a:blip r:embed="rId3">
            <a:alphaModFix/>
          </a:blip>
          <a:srcRect l="0" t="0" r="0" b="0"/>
          <a:stretch/>
        </p:blipFill>
        <p:spPr bwMode="auto">
          <a:xfrm>
            <a:off x="263352" y="764704"/>
            <a:ext cx="5256584" cy="3679609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91" name="Google Shape;91;p20"/>
          <p:cNvSpPr/>
          <p:nvPr/>
        </p:nvSpPr>
        <p:spPr bwMode="auto">
          <a:xfrm>
            <a:off x="3791744" y="4437112"/>
            <a:ext cx="4866967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800" b="1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                             В. Пичета.</a:t>
            </a:r>
            <a:endParaRPr/>
          </a:p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800" b="1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Историк, автор работ по истории славянских народов.</a:t>
            </a:r>
            <a:endParaRPr sz="2800" b="1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92" name="Google Shape;92;p20"/>
          <p:cNvSpPr/>
          <p:nvPr/>
        </p:nvSpPr>
        <p:spPr bwMode="auto">
          <a:xfrm>
            <a:off x="263352" y="2780928"/>
            <a:ext cx="1247457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5400" b="1">
                <a:solidFill>
                  <a:srgbClr val="FF5A5C"/>
                </a:solidFill>
                <a:latin typeface="Calibri"/>
                <a:ea typeface="Calibri"/>
                <a:cs typeface="Calibri"/>
              </a:rPr>
              <a:t>БГУ</a:t>
            </a:r>
            <a:endParaRPr sz="5400" b="1">
              <a:solidFill>
                <a:srgbClr val="FF5A5C"/>
              </a:solidFill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7" name="Google Shape;97;p21"/>
          <p:cNvSpPr txBox="1"/>
          <p:nvPr>
            <p:ph type="title"/>
          </p:nvPr>
        </p:nvSpPr>
        <p:spPr bwMode="auto">
          <a:xfrm>
            <a:off x="119336" y="116633"/>
            <a:ext cx="11881320" cy="1329595"/>
          </a:xfrm>
          <a:prstGeom prst="rect">
            <a:avLst/>
          </a:prstGeom>
          <a:gradFill>
            <a:gsLst>
              <a:gs pos="0">
                <a:srgbClr val="2E325D"/>
              </a:gs>
              <a:gs pos="80000">
                <a:srgbClr val="3C427B"/>
              </a:gs>
              <a:gs pos="100000">
                <a:srgbClr val="3C407C"/>
              </a:gs>
            </a:gsLst>
            <a:lin ang="16200000" scaled="0"/>
          </a:gradFill>
          <a:ln w="9525" cap="flat" cmpd="sng">
            <a:solidFill>
              <a:srgbClr val="434876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/>
            </a:pPr>
            <a:r>
              <a:rPr lang="ru-RU" sz="3200" b="1">
                <a:solidFill>
                  <a:schemeClr val="lt1"/>
                </a:solidFill>
                <a:latin typeface="Calibri"/>
                <a:ea typeface="Calibri"/>
                <a:cs typeface="Calibri"/>
              </a:rPr>
              <a:t>1922 г. – Институт белорусской культуры – Инбелкульт – с 1929 г. Академия наук БССР, её возглавил Вс.Игнатовский</a:t>
            </a:r>
            <a:endParaRPr sz="3200" b="1"/>
          </a:p>
        </p:txBody>
      </p:sp>
      <p:pic>
        <p:nvPicPr>
          <p:cNvPr id="98" name="Google Shape;98;p21"/>
          <p:cNvPicPr/>
          <p:nvPr/>
        </p:nvPicPr>
        <p:blipFill>
          <a:blip r:embed="rId2">
            <a:alphaModFix/>
          </a:blip>
          <a:srcRect l="6803" t="0" r="0" b="19905"/>
          <a:stretch/>
        </p:blipFill>
        <p:spPr bwMode="auto">
          <a:xfrm>
            <a:off x="335360" y="1556792"/>
            <a:ext cx="4475305" cy="288032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99" name="Google Shape;99;p21"/>
          <p:cNvPicPr/>
          <p:nvPr/>
        </p:nvPicPr>
        <p:blipFill>
          <a:blip r:embed="rId3">
            <a:alphaModFix/>
          </a:blip>
          <a:srcRect l="0" t="0" r="0" b="0"/>
          <a:stretch/>
        </p:blipFill>
        <p:spPr bwMode="auto">
          <a:xfrm>
            <a:off x="8544272" y="1556792"/>
            <a:ext cx="3324225" cy="4467225"/>
          </a:xfrm>
          <a:prstGeom prst="rect">
            <a:avLst/>
          </a:prstGeom>
          <a:noFill/>
          <a:ln w="190500" cap="sq" cmpd="sng">
            <a:solidFill>
              <a:srgbClr val="C8C6BD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bl" rotWithShape="0">
              <a:srgbClr val="000000">
                <a:alpha val="42745"/>
              </a:srgbClr>
            </a:outerShdw>
          </a:effectLst>
        </p:spPr>
      </p:pic>
      <p:sp>
        <p:nvSpPr>
          <p:cNvPr id="100" name="Google Shape;100;p21"/>
          <p:cNvSpPr/>
          <p:nvPr/>
        </p:nvSpPr>
        <p:spPr bwMode="auto">
          <a:xfrm>
            <a:off x="1199456" y="4581128"/>
            <a:ext cx="7272808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800" b="1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                                      Всеволод Игнатовский.</a:t>
            </a:r>
            <a:endParaRPr/>
          </a:p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800" b="1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Историк, народный комиссар образования, «Краткий очерк истории Беларуси».</a:t>
            </a:r>
            <a:endParaRPr sz="2800" b="1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01" name="Google Shape;101;p21"/>
          <p:cNvSpPr/>
          <p:nvPr/>
        </p:nvSpPr>
        <p:spPr bwMode="auto">
          <a:xfrm>
            <a:off x="407368" y="3717032"/>
            <a:ext cx="2892587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4000" b="1">
                <a:solidFill>
                  <a:srgbClr val="FFFF00"/>
                </a:solidFill>
                <a:latin typeface="Calibri"/>
                <a:ea typeface="Calibri"/>
                <a:cs typeface="Calibri"/>
              </a:rPr>
              <a:t>Инбелкульт </a:t>
            </a:r>
            <a:endParaRPr sz="4000" b="1">
              <a:solidFill>
                <a:srgbClr val="FFFF00"/>
              </a:solidFill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Тема98">
  <a:themeElements>
    <a:clrScheme name="Открытая">
      <a:dk1>
        <a:srgbClr val="000000"/>
      </a:dk1>
      <a:lt1>
        <a:srgbClr val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Pages>0</Pages>
  <Words>0</Words>
  <Characters>0</Characters>
  <CharactersWithSpaces>0</CharactersWithSpaces>
  <Application>ONLYOFFICE/7.2.1.36</Application>
  <DocSecurity>0</DocSecurity>
  <PresentationFormat>On-screen Show (4:3)</PresentationFormat>
  <Lines>0</Lines>
  <Paragraphs>0</Paragraphs>
  <Slides>22</Slides>
  <Notes>22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dc:identifier/>
  <dc:language/>
  <cp:lastModifiedBy/>
  <cp:revision/>
  <cp:category/>
  <cp:contentStatus/>
  <cp:version/>
</cp:coreProperties>
</file>