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AA4C6699-7C08-6A48-7B7A-77F730F76C58}">
  <a:tblStyle styleId="{AA322368-6655-5664-9D5F-AE2B4B08F51A}" styleName="Table_0">
    <a:wholeTbl>
      <a:tcTxStyle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rgbClr val="EEF2F7"/>
          </a:solidFill>
        </a:fill>
      </a:tcStyle>
    </a:wholeTbl>
    <a:band1H>
      <a:tcStyle>
        <a:tcBdr/>
        <a:fill>
          <a:solidFill>
            <a:srgbClr val="DCE5E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CE5EE"/>
          </a:solidFill>
        </a:fill>
      </a:tcStyle>
    </a:band1V>
    <a:band2V>
      <a:tcStyle>
        <a:tcBdr/>
        <a:fill>
          <a:solidFill>
            <a:srgbClr val="DCE5EE"/>
          </a:solidFill>
        </a:fill>
      </a:tcStyle>
    </a:band2V>
    <a:lastCol>
      <a:tcTxStyle i="off" b="on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i="off" b="on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i="off" b="on"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i="off" b="on"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A4C6699-7C08-6A48-7B7A-77F730F76C58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 /><Relationship Id="rId37" Type="http://schemas.openxmlformats.org/officeDocument/2006/relationships/tableStyles" Target="tableStyles.xml" /><Relationship Id="rId3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showMasterSp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 bwMode="auto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6;p28"/>
          <p:cNvSpPr/>
          <p:nvPr/>
        </p:nvSpPr>
        <p:spPr bwMode="auto">
          <a:xfrm>
            <a:off x="-12700" y="4664075"/>
            <a:ext cx="1951566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7;p28"/>
          <p:cNvSpPr/>
          <p:nvPr/>
        </p:nvSpPr>
        <p:spPr bwMode="auto">
          <a:xfrm>
            <a:off x="2059517" y="4654550"/>
            <a:ext cx="1013248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8;p28"/>
          <p:cNvSpPr/>
          <p:nvPr/>
        </p:nvSpPr>
        <p:spPr bwMode="auto">
          <a:xfrm>
            <a:off x="1930400" y="0"/>
            <a:ext cx="133350" cy="6867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19;p28"/>
          <p:cNvSpPr txBox="1"/>
          <p:nvPr>
            <p:ph type="body" idx="1"/>
          </p:nvPr>
        </p:nvSpPr>
        <p:spPr bwMode="auto"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28"/>
          <p:cNvSpPr txBox="1"/>
          <p:nvPr>
            <p:ph type="title"/>
          </p:nvPr>
        </p:nvSpPr>
        <p:spPr bwMode="auto"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28"/>
          <p:cNvSpPr/>
          <p:nvPr>
            <p:ph type="pic" idx="2"/>
          </p:nvPr>
        </p:nvSpPr>
        <p:spPr bwMode="auto"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22" name="Google Shape;22;p28"/>
          <p:cNvSpPr txBox="1"/>
          <p:nvPr>
            <p:ph type="dt" idx="10"/>
          </p:nvPr>
        </p:nvSpPr>
        <p:spPr bwMode="auto">
          <a:xfrm>
            <a:off x="83312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28"/>
          <p:cNvSpPr txBox="1"/>
          <p:nvPr>
            <p:ph type="sldNum" idx="12"/>
          </p:nvPr>
        </p:nvSpPr>
        <p:spPr bwMode="auto">
          <a:xfrm>
            <a:off x="0" y="4667250"/>
            <a:ext cx="19304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24" name="Google Shape;24;p28"/>
          <p:cNvSpPr txBox="1"/>
          <p:nvPr>
            <p:ph type="ftr" idx="11"/>
          </p:nvPr>
        </p:nvSpPr>
        <p:spPr bwMode="auto">
          <a:xfrm>
            <a:off x="2133600" y="6248400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/>
          <p:nvPr>
            <p:ph type="title"/>
          </p:nvPr>
        </p:nvSpPr>
        <p:spPr bwMode="auto">
          <a:xfrm>
            <a:off x="812800" y="228600"/>
            <a:ext cx="1087119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37"/>
          <p:cNvSpPr txBox="1"/>
          <p:nvPr>
            <p:ph type="body" idx="1"/>
          </p:nvPr>
        </p:nvSpPr>
        <p:spPr bwMode="auto">
          <a:xfrm rot="5400000">
            <a:off x="3235325" y="-213518"/>
            <a:ext cx="6034617" cy="815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37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37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37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showMasterSp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/>
          <p:nvPr/>
        </p:nvSpPr>
        <p:spPr bwMode="auto">
          <a:xfrm>
            <a:off x="8128000" y="0"/>
            <a:ext cx="4275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9" name="Google Shape;89;p38"/>
          <p:cNvSpPr/>
          <p:nvPr/>
        </p:nvSpPr>
        <p:spPr bwMode="auto"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0" name="Google Shape;90;p38"/>
          <p:cNvSpPr/>
          <p:nvPr/>
        </p:nvSpPr>
        <p:spPr bwMode="auto"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1" name="Google Shape;91;p38"/>
          <p:cNvSpPr txBox="1"/>
          <p:nvPr>
            <p:ph type="title"/>
          </p:nvPr>
        </p:nvSpPr>
        <p:spPr bwMode="auto">
          <a:xfrm rot="5400000">
            <a:off x="6431492" y="2339182"/>
            <a:ext cx="735541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2" name="Google Shape;92;p38"/>
          <p:cNvSpPr txBox="1"/>
          <p:nvPr>
            <p:ph type="body" idx="1"/>
          </p:nvPr>
        </p:nvSpPr>
        <p:spPr bwMode="auto">
          <a:xfrm rot="5400000">
            <a:off x="640290" y="586582"/>
            <a:ext cx="7355417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38"/>
          <p:cNvSpPr txBox="1"/>
          <p:nvPr>
            <p:ph type="dt" idx="10"/>
          </p:nvPr>
        </p:nvSpPr>
        <p:spPr bwMode="auto">
          <a:xfrm>
            <a:off x="8737600" y="6248400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38"/>
          <p:cNvSpPr txBox="1"/>
          <p:nvPr>
            <p:ph type="ftr" idx="11"/>
          </p:nvPr>
        </p:nvSpPr>
        <p:spPr bwMode="auto">
          <a:xfrm>
            <a:off x="609600" y="6248400"/>
            <a:ext cx="7431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38"/>
          <p:cNvSpPr txBox="1"/>
          <p:nvPr>
            <p:ph type="sldNum" idx="12"/>
          </p:nvPr>
        </p:nvSpPr>
        <p:spPr bwMode="auto">
          <a:xfrm rot="5400000">
            <a:off x="7986184" y="144462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 bwMode="auto">
          <a:xfrm>
            <a:off x="816864" y="228600"/>
            <a:ext cx="1087119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29"/>
          <p:cNvSpPr txBox="1"/>
          <p:nvPr>
            <p:ph type="body" idx="1"/>
          </p:nvPr>
        </p:nvSpPr>
        <p:spPr bwMode="auto">
          <a:xfrm>
            <a:off x="816864" y="1600200"/>
            <a:ext cx="10871198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29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29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29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/>
          <p:nvPr>
            <p:ph type="title"/>
          </p:nvPr>
        </p:nvSpPr>
        <p:spPr bwMode="auto">
          <a:xfrm>
            <a:off x="812800" y="228600"/>
            <a:ext cx="1087119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30"/>
          <p:cNvSpPr txBox="1"/>
          <p:nvPr>
            <p:ph type="body" idx="1"/>
          </p:nvPr>
        </p:nvSpPr>
        <p:spPr bwMode="auto"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30"/>
          <p:cNvSpPr txBox="1"/>
          <p:nvPr>
            <p:ph type="body" idx="2"/>
          </p:nvPr>
        </p:nvSpPr>
        <p:spPr bwMode="auto"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30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30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37" name="Google Shape;37;p30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showMasterSp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/>
          <p:nvPr/>
        </p:nvSpPr>
        <p:spPr bwMode="auto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40;p31"/>
          <p:cNvSpPr/>
          <p:nvPr/>
        </p:nvSpPr>
        <p:spPr bwMode="auto">
          <a:xfrm>
            <a:off x="-12700" y="6053138"/>
            <a:ext cx="2999317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Google Shape;41;p31"/>
          <p:cNvSpPr/>
          <p:nvPr/>
        </p:nvSpPr>
        <p:spPr bwMode="auto">
          <a:xfrm>
            <a:off x="3145366" y="6043613"/>
            <a:ext cx="9046633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42;p31"/>
          <p:cNvSpPr txBox="1"/>
          <p:nvPr>
            <p:ph type="ctrTitle"/>
          </p:nvPr>
        </p:nvSpPr>
        <p:spPr bwMode="auto">
          <a:xfrm>
            <a:off x="3149598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31"/>
          <p:cNvSpPr txBox="1"/>
          <p:nvPr>
            <p:ph type="subTitle" idx="1"/>
          </p:nvPr>
        </p:nvSpPr>
        <p:spPr bwMode="auto">
          <a:xfrm>
            <a:off x="3149598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31"/>
          <p:cNvSpPr txBox="1"/>
          <p:nvPr>
            <p:ph type="dt" idx="10"/>
          </p:nvPr>
        </p:nvSpPr>
        <p:spPr bwMode="auto">
          <a:xfrm>
            <a:off x="101600" y="6069013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31"/>
          <p:cNvSpPr txBox="1"/>
          <p:nvPr>
            <p:ph type="ftr" idx="11"/>
          </p:nvPr>
        </p:nvSpPr>
        <p:spPr bwMode="auto">
          <a:xfrm>
            <a:off x="2781300" y="236538"/>
            <a:ext cx="78231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31"/>
          <p:cNvSpPr txBox="1"/>
          <p:nvPr>
            <p:ph type="sldNum" idx="12"/>
          </p:nvPr>
        </p:nvSpPr>
        <p:spPr bwMode="auto"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showMasterSp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/>
          <p:nvPr/>
        </p:nvSpPr>
        <p:spPr bwMode="auto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" name="Google Shape;49;p32"/>
          <p:cNvSpPr/>
          <p:nvPr/>
        </p:nvSpPr>
        <p:spPr bwMode="auto"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0" name="Google Shape;50;p32"/>
          <p:cNvSpPr/>
          <p:nvPr/>
        </p:nvSpPr>
        <p:spPr bwMode="auto"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1" name="Google Shape;51;p32"/>
          <p:cNvSpPr txBox="1"/>
          <p:nvPr>
            <p:ph type="body" idx="1"/>
          </p:nvPr>
        </p:nvSpPr>
        <p:spPr bwMode="auto">
          <a:xfrm>
            <a:off x="1828800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2"/>
          <p:cNvSpPr txBox="1"/>
          <p:nvPr>
            <p:ph type="title"/>
          </p:nvPr>
        </p:nvSpPr>
        <p:spPr bwMode="auto"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32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32"/>
          <p:cNvSpPr txBox="1"/>
          <p:nvPr>
            <p:ph type="sldNum" idx="12"/>
          </p:nvPr>
        </p:nvSpPr>
        <p:spPr bwMode="auto">
          <a:xfrm>
            <a:off x="0" y="1752599"/>
            <a:ext cx="1727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55" name="Google Shape;55;p32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/>
          <p:nvPr>
            <p:ph type="title"/>
          </p:nvPr>
        </p:nvSpPr>
        <p:spPr bwMode="auto">
          <a:xfrm>
            <a:off x="711200" y="273050"/>
            <a:ext cx="10871198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33"/>
          <p:cNvSpPr txBox="1"/>
          <p:nvPr>
            <p:ph type="body" idx="1"/>
          </p:nvPr>
        </p:nvSpPr>
        <p:spPr bwMode="auto"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33"/>
          <p:cNvSpPr txBox="1"/>
          <p:nvPr>
            <p:ph type="body" idx="2"/>
          </p:nvPr>
        </p:nvSpPr>
        <p:spPr bwMode="auto"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3"/>
          <p:cNvSpPr txBox="1"/>
          <p:nvPr>
            <p:ph type="body" idx="3"/>
          </p:nvPr>
        </p:nvSpPr>
        <p:spPr bwMode="auto">
          <a:xfrm>
            <a:off x="812800" y="1752599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33"/>
          <p:cNvSpPr txBox="1"/>
          <p:nvPr>
            <p:ph type="body" idx="4"/>
          </p:nvPr>
        </p:nvSpPr>
        <p:spPr bwMode="auto">
          <a:xfrm>
            <a:off x="6400800" y="1752599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33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33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64" name="Google Shape;64;p33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 bwMode="auto">
          <a:xfrm>
            <a:off x="812800" y="228600"/>
            <a:ext cx="1087119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4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34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34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showMasterSp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35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35"/>
          <p:cNvSpPr txBox="1"/>
          <p:nvPr>
            <p:ph type="sldNum" idx="12"/>
          </p:nvPr>
        </p:nvSpPr>
        <p:spPr bwMode="auto"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 bwMode="auto"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36"/>
          <p:cNvSpPr txBox="1"/>
          <p:nvPr>
            <p:ph type="body" idx="1"/>
          </p:nvPr>
        </p:nvSpPr>
        <p:spPr bwMode="auto">
          <a:xfrm>
            <a:off x="812800" y="1752599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36"/>
          <p:cNvSpPr txBox="1"/>
          <p:nvPr>
            <p:ph type="body" idx="2"/>
          </p:nvPr>
        </p:nvSpPr>
        <p:spPr bwMode="auto">
          <a:xfrm>
            <a:off x="3149598" y="1752599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36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36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36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 bwMode="auto">
          <a:xfrm>
            <a:off x="812800" y="228600"/>
            <a:ext cx="1087119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27"/>
          <p:cNvSpPr txBox="1"/>
          <p:nvPr>
            <p:ph type="body" idx="1"/>
          </p:nvPr>
        </p:nvSpPr>
        <p:spPr bwMode="auto">
          <a:xfrm>
            <a:off x="817033" y="1600200"/>
            <a:ext cx="108711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marR="0" lvl="1" indent="-344169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marR="0" lvl="2" indent="-338137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marR="0" lvl="3" indent="-32385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marR="0" lvl="4" indent="-31115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marR="0" lvl="5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6pPr>
            <a:lvl7pPr marL="3200400" marR="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7pPr>
            <a:lvl8pPr marL="3657600" marR="0" lvl="7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8pPr>
            <a:lvl9pPr marL="4114800" marR="0" lvl="8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27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27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7"/>
          <p:cNvSpPr/>
          <p:nvPr/>
        </p:nvSpPr>
        <p:spPr bwMode="auto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1;p27"/>
          <p:cNvSpPr/>
          <p:nvPr/>
        </p:nvSpPr>
        <p:spPr bwMode="auto">
          <a:xfrm>
            <a:off x="0" y="1279525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;p27"/>
          <p:cNvSpPr/>
          <p:nvPr/>
        </p:nvSpPr>
        <p:spPr bwMode="auto">
          <a:xfrm>
            <a:off x="787398" y="1279525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3;p27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body" idx="1"/>
          </p:nvPr>
        </p:nvSpPr>
        <p:spPr bwMode="auto">
          <a:xfrm flipH="0" flipV="0">
            <a:off x="2133599" y="5486400"/>
            <a:ext cx="9753600" cy="13489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4" tIns="45699" rIns="91424" bIns="45699" anchor="t" anchorCtr="0">
            <a:norm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r>
              <a:rPr lang="ru-RU" sz="2600" b="1">
                <a:solidFill>
                  <a:srgbClr val="555A3B"/>
                </a:solidFill>
              </a:rPr>
              <a:t>ОСНОВНЫЕ ТЕНДЕНЦИИ СОЦИАЛЬНО-ЭКОНОМИЧЕСКОГО РАЗВИТИЯ ЦИВИЛИЗАЦИЙ МИРА</a:t>
            </a:r>
            <a:endParaRPr sz="2000" b="1">
              <a:solidFill>
                <a:srgbClr val="555A3B"/>
              </a:solidFill>
            </a:endParaRPr>
          </a:p>
        </p:txBody>
      </p:sp>
      <p:sp>
        <p:nvSpPr>
          <p:cNvPr id="102" name="Google Shape;102;p1"/>
          <p:cNvSpPr/>
          <p:nvPr>
            <p:ph type="pic" idx="2"/>
          </p:nvPr>
        </p:nvSpPr>
        <p:spPr bwMode="auto"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103" name="Google Shape;103;p1"/>
          <p:cNvSpPr/>
          <p:nvPr/>
        </p:nvSpPr>
        <p:spPr bwMode="auto">
          <a:xfrm>
            <a:off x="-48700" y="0"/>
            <a:ext cx="2112446" cy="3047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4" name="Google Shape;104;p1"/>
          <p:cNvSpPr/>
          <p:nvPr/>
        </p:nvSpPr>
        <p:spPr bwMode="auto">
          <a:xfrm>
            <a:off x="-48682" y="6515362"/>
            <a:ext cx="2000268" cy="320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 b="1" i="0" u="none" strike="noStrike" cap="none">
              <a:solidFill>
                <a:srgbClr val="555A3B"/>
              </a:solidFill>
              <a:latin typeface="Twentieth Century"/>
              <a:ea typeface="Twentieth Century"/>
              <a:cs typeface="Twentieth Century"/>
            </a:endParaRPr>
          </a:p>
        </p:txBody>
      </p:sp>
      <p:sp>
        <p:nvSpPr>
          <p:cNvPr id="105" name="Google Shape;105;p1"/>
          <p:cNvSpPr/>
          <p:nvPr/>
        </p:nvSpPr>
        <p:spPr bwMode="auto">
          <a:xfrm>
            <a:off x="6010289" y="6534834"/>
            <a:ext cx="2000268" cy="320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 b="1" i="0" u="none" strike="noStrike" cap="none">
              <a:solidFill>
                <a:srgbClr val="555A3B"/>
              </a:solidFill>
              <a:latin typeface="Twentieth Century"/>
              <a:ea typeface="Twentieth Century"/>
              <a:cs typeface="Twentieth Century"/>
            </a:endParaRPr>
          </a:p>
        </p:txBody>
      </p:sp>
      <p:pic>
        <p:nvPicPr>
          <p:cNvPr id="106" name="Google Shape;106;p1"/>
          <p:cNvPicPr/>
          <p:nvPr/>
        </p:nvPicPr>
        <p:blipFill>
          <a:blip r:embed="rId2">
            <a:alphaModFix/>
          </a:blip>
          <a:srcRect l="0" t="6478" r="0" b="0"/>
          <a:stretch/>
        </p:blipFill>
        <p:spPr bwMode="auto">
          <a:xfrm flipH="0" flipV="0">
            <a:off x="1951536" y="0"/>
            <a:ext cx="10240462" cy="4568951"/>
          </a:xfrm>
          <a:prstGeom prst="rect">
            <a:avLst/>
          </a:prstGeom>
          <a:noFill/>
          <a:ln>
            <a:noFill/>
          </a:ln>
        </p:spPr>
      </p:pic>
      <p:sp>
        <p:nvSpPr>
          <p:cNvPr id="707638655" name=""/>
          <p:cNvSpPr txBox="1"/>
          <p:nvPr/>
        </p:nvSpPr>
        <p:spPr bwMode="auto">
          <a:xfrm flipH="0" flipV="0">
            <a:off x="2329536" y="4780138"/>
            <a:ext cx="6209704" cy="5181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800" b="1">
                <a:solidFill>
                  <a:schemeClr val="tx2">
                    <a:lumMod val="25000"/>
                  </a:schemeClr>
                </a:solidFill>
              </a:rPr>
              <a:t>10 класс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9584081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Неравномерность развития</a:t>
            </a:r>
            <a:endParaRPr/>
          </a:p>
        </p:txBody>
      </p:sp>
      <p:sp>
        <p:nvSpPr>
          <p:cNvPr id="1304174273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87463184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097380994" name=""/>
          <p:cNvGraphicFramePr>
            <a:graphicFrameLocks xmlns:a="http://schemas.openxmlformats.org/drawingml/2006/main"/>
          </p:cNvGraphicFramePr>
          <p:nvPr/>
        </p:nvGraphicFramePr>
        <p:xfrm>
          <a:off x="324611" y="1359393"/>
          <a:ext cx="11060096" cy="5050190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{AA4C6699-7C08-6A48-7B7A-77F730F76C58}</a:tableStyleId>
              </a:tblPr>
              <a:tblGrid>
                <a:gridCol w="2242063"/>
                <a:gridCol w="3877400"/>
                <a:gridCol w="3024937"/>
                <a:gridCol w="2541078"/>
              </a:tblGrid>
              <a:tr h="1022164">
                <a:tc>
                  <a:txBody>
                    <a:bodyPr/>
                    <a:p>
                      <a:pPr>
                        <a:defRPr/>
                      </a:pPr>
                      <a:r>
                        <a:rPr sz="3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Регион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Основные черты экономики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Социальные отношения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Ключевые процессы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4232798">
                <a:tc>
                  <a:txBody>
                    <a:bodyPr/>
                    <a:p>
                      <a:pPr>
                        <a:defRPr/>
                      </a:pPr>
                      <a:r>
                        <a:rPr sz="3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Западная Европа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Формирование </a:t>
                      </a: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капитализма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: частная собственность, наемный труд, рыночная экономика.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Возникновение мануфактур, затем фабрик и заводов. Земля-ресурс для прибыли. Расширение торговли.</a:t>
                      </a: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Появление новых классов: </a:t>
                      </a: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буржуазия 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(из купцов, ростовщиков, зажиточных крестьян и мастеров цеха)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и </a:t>
                      </a: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пролетариат 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(обезземеленные крестьяне и городская беднота)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Промышленный переворот, рост мануфактур, аграрный переворот.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356509" name="Google Shape;26;p29"/>
          <p:cNvSpPr txBox="1"/>
          <p:nvPr>
            <p:ph type="title"/>
          </p:nvPr>
        </p:nvSpPr>
        <p:spPr bwMode="auto">
          <a:xfrm>
            <a:off x="816863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6455857" name="Google Shape;27;p29"/>
          <p:cNvSpPr txBox="1"/>
          <p:nvPr>
            <p:ph type="body" idx="1"/>
          </p:nvPr>
        </p:nvSpPr>
        <p:spPr bwMode="auto">
          <a:xfrm>
            <a:off x="816863" y="1600200"/>
            <a:ext cx="10871198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779709837" name=""/>
          <p:cNvGraphicFramePr>
            <a:graphicFrameLocks xmlns:a="http://schemas.openxmlformats.org/drawingml/2006/main"/>
          </p:cNvGraphicFramePr>
          <p:nvPr/>
        </p:nvGraphicFramePr>
        <p:xfrm>
          <a:off x="213640" y="1313155"/>
          <a:ext cx="8408275" cy="53843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{AA4C6699-7C08-6A48-7B7A-77F730F76C58}</a:tableStyleId>
              </a:tblPr>
              <a:tblGrid>
                <a:gridCol w="2242063"/>
                <a:gridCol w="3877400"/>
                <a:gridCol w="3024937"/>
                <a:gridCol w="2541078"/>
              </a:tblGrid>
              <a:tr h="3390373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Восточная Европа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(включая Россию), Речь Посполитая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Господство 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барщинно-крепостнической системы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 Это сдерживает развитие капитализма и промышленного переворота, экономика держится на производстве с/х продукции для Европы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Усиление крепостного права (апогей –Екатерина 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II)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, рост повинностей. 1724-подушная подать в России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Торможение экономического развития, использование принудительного труда.</a:t>
                      </a:r>
                      <a:endParaRPr sz="26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818352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Страны Востока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(Азия, Африка)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Господство </a:t>
                      </a: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феодальных отношений</a:t>
                      </a: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, контроль земли монархами</a:t>
                      </a:r>
                      <a:r>
                        <a:rPr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Сохранение сословного общества, ограничение предпринимательства.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Замедление прогресса, отставание от Запада.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3825588" name="Google Shape;32;p30"/>
          <p:cNvSpPr txBox="1"/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defRPr/>
            </a:pPr>
            <a:r>
              <a:rPr lang="ru-RU" sz="3600" b="1"/>
              <a:t>Условия и предпосылки развития капитализма в Западной Европе</a:t>
            </a:r>
            <a:endParaRPr sz="3600" b="1"/>
          </a:p>
        </p:txBody>
      </p:sp>
      <p:sp>
        <p:nvSpPr>
          <p:cNvPr id="1611858911" name="Google Shape;58;p33"/>
          <p:cNvSpPr txBox="1"/>
          <p:nvPr>
            <p:ph type="body" idx="1"/>
          </p:nvPr>
        </p:nvSpPr>
        <p:spPr bwMode="auto">
          <a:xfrm flipH="0" flipV="0">
            <a:off x="648276" y="2438399"/>
            <a:ext cx="5132402" cy="429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sz="28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1</a:t>
            </a:r>
            <a:r>
              <a:rPr sz="30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.Великие географические открытия</a:t>
            </a:r>
            <a:r>
              <a:rPr sz="30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— приток золота, серебра и ресурсов из колоний.</a:t>
            </a:r>
            <a:endParaRPr sz="3000" b="0">
              <a:solidFill>
                <a:srgbClr val="0F1115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sz="30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2.Приток золота из колоний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99853034" name="Google Shape;59;p33"/>
          <p:cNvSpPr txBox="1"/>
          <p:nvPr>
            <p:ph type="body" idx="2"/>
          </p:nvPr>
        </p:nvSpPr>
        <p:spPr bwMode="auto">
          <a:xfrm flipH="0" flipV="0">
            <a:off x="6400800" y="2438399"/>
            <a:ext cx="5760704" cy="429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en-US" sz="2900" b="0" i="0" u="none" strike="noStrike" cap="none" spc="0">
                <a:solidFill>
                  <a:srgbClr val="0F1115"/>
                </a:solidFill>
                <a:latin typeface="Arial"/>
                <a:ea typeface="Arial"/>
                <a:cs typeface="Arial"/>
              </a:rPr>
              <a:t>1.Первоначальное накопление капитала</a:t>
            </a:r>
            <a:r>
              <a:rPr lang="en-US" sz="2900" b="0" i="0" u="none" strike="noStrike" cap="none" spc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— процесс концентрации денежных средств у предпринимателей.</a:t>
            </a:r>
            <a:endParaRPr sz="2900" b="0">
              <a:latin typeface="Arial"/>
              <a:cs typeface="Arial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en-US" sz="2900" b="0" i="0" u="none" strike="noStrike" cap="none" spc="0">
                <a:solidFill>
                  <a:srgbClr val="0F1115"/>
                </a:solidFill>
                <a:latin typeface="Arial"/>
                <a:ea typeface="Arial"/>
                <a:cs typeface="Arial"/>
              </a:rPr>
              <a:t>2.Формирование </a:t>
            </a:r>
            <a:r>
              <a:rPr lang="en-US" sz="2900" b="1" i="0" u="none" strike="noStrike" cap="none" spc="0">
                <a:solidFill>
                  <a:srgbClr val="0F1115"/>
                </a:solidFill>
                <a:latin typeface="Arial"/>
                <a:ea typeface="Arial"/>
                <a:cs typeface="Arial"/>
              </a:rPr>
              <a:t>рынка свободной рабочей силы</a:t>
            </a:r>
            <a:r>
              <a:rPr lang="en-US" sz="2900" b="0" i="0" u="none" strike="noStrike" cap="none" spc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(обезземеливание крестьян, разорение ремесленников)</a:t>
            </a:r>
            <a:r>
              <a:rPr lang="en-US" sz="2900" b="0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900"/>
          </a:p>
          <a:p>
            <a:pPr>
              <a:defRPr/>
            </a:pPr>
            <a:endParaRPr/>
          </a:p>
        </p:txBody>
      </p:sp>
      <p:sp>
        <p:nvSpPr>
          <p:cNvPr id="758558883" name="Google Shape;60;p33"/>
          <p:cNvSpPr txBox="1"/>
          <p:nvPr>
            <p:ph type="body" idx="3"/>
          </p:nvPr>
        </p:nvSpPr>
        <p:spPr bwMode="auto">
          <a:xfrm>
            <a:off x="812799" y="1752598"/>
            <a:ext cx="5181599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marL="457200" lvl="0" indent="-228600" algn="l">
              <a:spcBef>
                <a:spcPts val="699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lang="ru-RU"/>
              <a:t>ВНЕШНИЕ</a:t>
            </a:r>
            <a:endParaRPr/>
          </a:p>
        </p:txBody>
      </p:sp>
      <p:sp>
        <p:nvSpPr>
          <p:cNvPr id="385750207" name="Google Shape;61;p33"/>
          <p:cNvSpPr txBox="1"/>
          <p:nvPr>
            <p:ph type="body" idx="4"/>
          </p:nvPr>
        </p:nvSpPr>
        <p:spPr bwMode="auto">
          <a:xfrm>
            <a:off x="6400800" y="1752598"/>
            <a:ext cx="5181599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marL="457200" lvl="0" indent="-228600" algn="l">
              <a:spcBef>
                <a:spcPts val="699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lang="ru-RU"/>
              <a:t>ВНУТРЕННИЕ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8" name="Google Shape;438;p16"/>
          <p:cNvSpPr txBox="1"/>
          <p:nvPr>
            <p:ph type="title"/>
          </p:nvPr>
        </p:nvSpPr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>
                <a:solidFill>
                  <a:schemeClr val="accent2"/>
                </a:solidFill>
              </a:rPr>
              <a:t>Первоначальное накопление капитала</a:t>
            </a:r>
            <a:endParaRPr sz="4000" b="1">
              <a:solidFill>
                <a:schemeClr val="accent2"/>
              </a:solidFill>
            </a:endParaRPr>
          </a:p>
        </p:txBody>
      </p:sp>
      <p:sp>
        <p:nvSpPr>
          <p:cNvPr id="439" name="Google Shape;439;p16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0" name="Google Shape;440;p16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41" name="Google Shape;441;p16"/>
          <p:cNvGrpSpPr/>
          <p:nvPr/>
        </p:nvGrpSpPr>
        <p:grpSpPr bwMode="auto">
          <a:xfrm>
            <a:off x="1264925" y="1630840"/>
            <a:ext cx="9630232" cy="4028367"/>
            <a:chOff x="1057492" y="2040"/>
            <a:chExt cx="9630232" cy="4028367"/>
          </a:xfrm>
        </p:grpSpPr>
        <p:sp>
          <p:nvSpPr>
            <p:cNvPr id="442" name="Google Shape;442;p16"/>
            <p:cNvSpPr/>
            <p:nvPr/>
          </p:nvSpPr>
          <p:spPr bwMode="auto">
            <a:xfrm>
              <a:off x="8288832" y="2617992"/>
              <a:ext cx="121920" cy="2088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3" name="Google Shape;443;p16"/>
            <p:cNvSpPr/>
            <p:nvPr/>
          </p:nvSpPr>
          <p:spPr bwMode="auto">
            <a:xfrm>
              <a:off x="8288832" y="1911784"/>
              <a:ext cx="121920" cy="2088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4" name="Google Shape;444;p16"/>
            <p:cNvSpPr/>
            <p:nvPr/>
          </p:nvSpPr>
          <p:spPr bwMode="auto">
            <a:xfrm>
              <a:off x="8288832" y="1205577"/>
              <a:ext cx="121920" cy="2088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5" name="Google Shape;445;p16"/>
            <p:cNvSpPr/>
            <p:nvPr/>
          </p:nvSpPr>
          <p:spPr bwMode="auto">
            <a:xfrm>
              <a:off x="5872608" y="499369"/>
              <a:ext cx="2477184" cy="2088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6" name="Google Shape;446;p16"/>
            <p:cNvSpPr/>
            <p:nvPr/>
          </p:nvSpPr>
          <p:spPr bwMode="auto">
            <a:xfrm>
              <a:off x="3334464" y="3324200"/>
              <a:ext cx="121920" cy="2088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7" name="Google Shape;447;p16"/>
            <p:cNvSpPr/>
            <p:nvPr/>
          </p:nvSpPr>
          <p:spPr bwMode="auto">
            <a:xfrm>
              <a:off x="3334464" y="2617992"/>
              <a:ext cx="121920" cy="2088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8" name="Google Shape;448;p16"/>
            <p:cNvSpPr/>
            <p:nvPr/>
          </p:nvSpPr>
          <p:spPr bwMode="auto">
            <a:xfrm>
              <a:off x="3334464" y="1911784"/>
              <a:ext cx="121920" cy="2088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9" name="Google Shape;449;p16"/>
            <p:cNvSpPr/>
            <p:nvPr/>
          </p:nvSpPr>
          <p:spPr bwMode="auto">
            <a:xfrm>
              <a:off x="3334464" y="1205577"/>
              <a:ext cx="121920" cy="2088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0" name="Google Shape;450;p16"/>
            <p:cNvSpPr/>
            <p:nvPr/>
          </p:nvSpPr>
          <p:spPr bwMode="auto">
            <a:xfrm>
              <a:off x="3395424" y="499369"/>
              <a:ext cx="2477184" cy="2088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1" name="Google Shape;451;p16"/>
            <p:cNvSpPr/>
            <p:nvPr/>
          </p:nvSpPr>
          <p:spPr bwMode="auto">
            <a:xfrm>
              <a:off x="3037193" y="2040"/>
              <a:ext cx="5670828" cy="4973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2" name="Google Shape;452;p16"/>
            <p:cNvSpPr txBox="1"/>
            <p:nvPr/>
          </p:nvSpPr>
          <p:spPr bwMode="auto">
            <a:xfrm>
              <a:off x="3037193" y="2040"/>
              <a:ext cx="5670828" cy="49732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Первоначальные источники накопления капитала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53" name="Google Shape;453;p16"/>
            <p:cNvSpPr/>
            <p:nvPr/>
          </p:nvSpPr>
          <p:spPr bwMode="auto">
            <a:xfrm>
              <a:off x="1057492" y="708247"/>
              <a:ext cx="4675864" cy="49732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4" name="Google Shape;454;p16"/>
            <p:cNvSpPr txBox="1"/>
            <p:nvPr/>
          </p:nvSpPr>
          <p:spPr bwMode="auto">
            <a:xfrm>
              <a:off x="1089862" y="732525"/>
              <a:ext cx="4611122" cy="4487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внешние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55" name="Google Shape;455;p16"/>
            <p:cNvSpPr/>
            <p:nvPr/>
          </p:nvSpPr>
          <p:spPr bwMode="auto">
            <a:xfrm>
              <a:off x="1057492" y="1414455"/>
              <a:ext cx="4675864" cy="4973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6" name="Google Shape;456;p16"/>
            <p:cNvSpPr txBox="1"/>
            <p:nvPr/>
          </p:nvSpPr>
          <p:spPr bwMode="auto">
            <a:xfrm>
              <a:off x="1057492" y="1414455"/>
              <a:ext cx="4675864" cy="49732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колониальный экспорт и импорт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57" name="Google Shape;457;p16"/>
            <p:cNvSpPr/>
            <p:nvPr/>
          </p:nvSpPr>
          <p:spPr bwMode="auto">
            <a:xfrm>
              <a:off x="1057492" y="2120663"/>
              <a:ext cx="4675864" cy="4973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8" name="Google Shape;458;p16"/>
            <p:cNvSpPr txBox="1"/>
            <p:nvPr/>
          </p:nvSpPr>
          <p:spPr bwMode="auto">
            <a:xfrm>
              <a:off x="1057492" y="2120663"/>
              <a:ext cx="4675864" cy="49732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работорговля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59" name="Google Shape;459;p16"/>
            <p:cNvSpPr/>
            <p:nvPr/>
          </p:nvSpPr>
          <p:spPr bwMode="auto">
            <a:xfrm>
              <a:off x="1057492" y="2826870"/>
              <a:ext cx="4675864" cy="4973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0" name="Google Shape;460;p16"/>
            <p:cNvSpPr txBox="1"/>
            <p:nvPr/>
          </p:nvSpPr>
          <p:spPr bwMode="auto">
            <a:xfrm>
              <a:off x="1057492" y="2826870"/>
              <a:ext cx="4675864" cy="49732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международная торговля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61" name="Google Shape;461;p16"/>
            <p:cNvSpPr/>
            <p:nvPr/>
          </p:nvSpPr>
          <p:spPr bwMode="auto">
            <a:xfrm>
              <a:off x="1057492" y="3533078"/>
              <a:ext cx="4675864" cy="4973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2" name="Google Shape;462;p16"/>
            <p:cNvSpPr txBox="1"/>
            <p:nvPr/>
          </p:nvSpPr>
          <p:spPr bwMode="auto">
            <a:xfrm>
              <a:off x="1057492" y="3533078"/>
              <a:ext cx="4675864" cy="49732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морские перевозки, пиратство, корсары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63" name="Google Shape;463;p16"/>
            <p:cNvSpPr/>
            <p:nvPr/>
          </p:nvSpPr>
          <p:spPr bwMode="auto">
            <a:xfrm>
              <a:off x="6011860" y="708247"/>
              <a:ext cx="4675864" cy="49732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4" name="Google Shape;464;p16"/>
            <p:cNvSpPr txBox="1"/>
            <p:nvPr/>
          </p:nvSpPr>
          <p:spPr bwMode="auto">
            <a:xfrm>
              <a:off x="6044230" y="732525"/>
              <a:ext cx="4611122" cy="4487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внутренние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65" name="Google Shape;465;p16"/>
            <p:cNvSpPr/>
            <p:nvPr/>
          </p:nvSpPr>
          <p:spPr bwMode="auto">
            <a:xfrm>
              <a:off x="6011860" y="1414455"/>
              <a:ext cx="4675864" cy="4973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6" name="Google Shape;466;p16"/>
            <p:cNvSpPr txBox="1"/>
            <p:nvPr/>
          </p:nvSpPr>
          <p:spPr bwMode="auto">
            <a:xfrm>
              <a:off x="6011860" y="1414455"/>
              <a:ext cx="4675864" cy="49732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государственные займы, банковские операции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67" name="Google Shape;467;p16"/>
            <p:cNvSpPr/>
            <p:nvPr/>
          </p:nvSpPr>
          <p:spPr bwMode="auto">
            <a:xfrm>
              <a:off x="6011860" y="2120663"/>
              <a:ext cx="4675864" cy="4973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8" name="Google Shape;468;p16"/>
            <p:cNvSpPr txBox="1"/>
            <p:nvPr/>
          </p:nvSpPr>
          <p:spPr bwMode="auto">
            <a:xfrm>
              <a:off x="6011860" y="2120663"/>
              <a:ext cx="4675864" cy="49732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ростовщичество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69" name="Google Shape;469;p16"/>
            <p:cNvSpPr/>
            <p:nvPr/>
          </p:nvSpPr>
          <p:spPr bwMode="auto">
            <a:xfrm>
              <a:off x="6011860" y="2826870"/>
              <a:ext cx="4675864" cy="4973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0" name="Google Shape;470;p16"/>
            <p:cNvSpPr txBox="1"/>
            <p:nvPr/>
          </p:nvSpPr>
          <p:spPr bwMode="auto">
            <a:xfrm>
              <a:off x="6011860" y="2826870"/>
              <a:ext cx="4675864" cy="49732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протекционизм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71" name="Google Shape;471;p16"/>
          <p:cNvGrpSpPr/>
          <p:nvPr/>
        </p:nvGrpSpPr>
        <p:grpSpPr bwMode="auto">
          <a:xfrm>
            <a:off x="190458" y="5877272"/>
            <a:ext cx="11811082" cy="864096"/>
            <a:chOff x="1772502" y="695854"/>
            <a:chExt cx="7976272" cy="474662"/>
          </a:xfrm>
        </p:grpSpPr>
        <p:sp>
          <p:nvSpPr>
            <p:cNvPr id="472" name="Google Shape;472;p16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3" name="Google Shape;473;p16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Протекционизм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(лат. protectio – защита, покровительство) – государственная политика, направленная на защиту и поощрение своего производства путём ограничения ввоза в страну продукции из других стран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4" name="Google Shape;414;p15"/>
          <p:cNvSpPr txBox="1"/>
          <p:nvPr>
            <p:ph type="title"/>
          </p:nvPr>
        </p:nvSpPr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>
                <a:solidFill>
                  <a:schemeClr val="accent2"/>
                </a:solidFill>
              </a:rPr>
              <a:t>Первоначальное накопление капитала</a:t>
            </a:r>
            <a:endParaRPr sz="4000" b="1">
              <a:solidFill>
                <a:schemeClr val="accent2"/>
              </a:solidFill>
            </a:endParaRPr>
          </a:p>
        </p:txBody>
      </p:sp>
      <p:sp>
        <p:nvSpPr>
          <p:cNvPr id="415" name="Google Shape;415;p15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6" name="Google Shape;416;p15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17" name="Google Shape;417;p15"/>
          <p:cNvGrpSpPr/>
          <p:nvPr/>
        </p:nvGrpSpPr>
        <p:grpSpPr bwMode="auto">
          <a:xfrm>
            <a:off x="192537" y="4869159"/>
            <a:ext cx="11811082" cy="864096"/>
            <a:chOff x="1772502" y="695854"/>
            <a:chExt cx="7976272" cy="474662"/>
          </a:xfrm>
        </p:grpSpPr>
        <p:sp>
          <p:nvSpPr>
            <p:cNvPr id="418" name="Google Shape;418;p15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9" name="Google Shape;419;p15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Первоначальное накопление капитала </a:t>
              </a:r>
              <a:r>
                <a:rPr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исторический процесс превращения общественных средств производства и жизненных средств в </a:t>
              </a: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капитал</a:t>
              </a:r>
              <a:r>
                <a:rPr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, а непосредственных производителей - в наёмных рабочих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20" name="Google Shape;420;p15"/>
          <p:cNvGrpSpPr/>
          <p:nvPr/>
        </p:nvGrpSpPr>
        <p:grpSpPr bwMode="auto">
          <a:xfrm>
            <a:off x="224250" y="2121337"/>
            <a:ext cx="5135906" cy="792087"/>
            <a:chOff x="1772502" y="695854"/>
            <a:chExt cx="7976272" cy="474662"/>
          </a:xfrm>
        </p:grpSpPr>
        <p:sp>
          <p:nvSpPr>
            <p:cNvPr id="421" name="Google Shape;421;p15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2" name="Google Shape;422;p15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6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Торговая революция</a:t>
              </a:r>
              <a:endParaRPr sz="26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23" name="Google Shape;423;p15"/>
          <p:cNvGrpSpPr/>
          <p:nvPr/>
        </p:nvGrpSpPr>
        <p:grpSpPr bwMode="auto">
          <a:xfrm>
            <a:off x="6867713" y="2121337"/>
            <a:ext cx="5135906" cy="792087"/>
            <a:chOff x="1772502" y="695854"/>
            <a:chExt cx="7976272" cy="474662"/>
          </a:xfrm>
        </p:grpSpPr>
        <p:sp>
          <p:nvSpPr>
            <p:cNvPr id="424" name="Google Shape;424;p15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5" name="Google Shape;425;p15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Революция цен</a:t>
              </a:r>
              <a:endParaRPr sz="2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26" name="Google Shape;426;p15"/>
          <p:cNvGrpSpPr/>
          <p:nvPr/>
        </p:nvGrpSpPr>
        <p:grpSpPr bwMode="auto">
          <a:xfrm>
            <a:off x="1631192" y="3789040"/>
            <a:ext cx="8933772" cy="792087"/>
            <a:chOff x="1772502" y="695854"/>
            <a:chExt cx="7976272" cy="474662"/>
          </a:xfrm>
        </p:grpSpPr>
        <p:sp>
          <p:nvSpPr>
            <p:cNvPr id="427" name="Google Shape;427;p15"/>
            <p:cNvSpPr/>
            <p:nvPr/>
          </p:nvSpPr>
          <p:spPr bwMode="auto">
            <a:xfrm>
              <a:off x="1772502" y="695854"/>
              <a:ext cx="7976272" cy="47466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 bwMode="auto">
            <a:xfrm>
              <a:off x="1772502" y="695854"/>
              <a:ext cx="7976272" cy="47466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6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Процесс </a:t>
              </a:r>
              <a:r>
                <a:rPr lang="ru-RU" sz="26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первоначального накопления капитала</a:t>
              </a:r>
              <a:endParaRPr sz="26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429" name="Google Shape;429;p15"/>
          <p:cNvSpPr/>
          <p:nvPr/>
        </p:nvSpPr>
        <p:spPr bwMode="auto">
          <a:xfrm rot="5400000">
            <a:off x="2220665" y="3108358"/>
            <a:ext cx="1143077" cy="504056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0" name="Google Shape;430;p15"/>
          <p:cNvSpPr/>
          <p:nvPr/>
        </p:nvSpPr>
        <p:spPr bwMode="auto">
          <a:xfrm rot="5400000">
            <a:off x="8864128" y="3129058"/>
            <a:ext cx="1143077" cy="504056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31" name="Google Shape;431;p15"/>
          <p:cNvGrpSpPr/>
          <p:nvPr/>
        </p:nvGrpSpPr>
        <p:grpSpPr bwMode="auto">
          <a:xfrm>
            <a:off x="224250" y="5805264"/>
            <a:ext cx="11811082" cy="574316"/>
            <a:chOff x="1772502" y="695854"/>
            <a:chExt cx="7976272" cy="474662"/>
          </a:xfrm>
        </p:grpSpPr>
        <p:sp>
          <p:nvSpPr>
            <p:cNvPr id="432" name="Google Shape;432;p15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3" name="Google Shape;433;p15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Капитал </a:t>
              </a:r>
              <a:r>
                <a:rPr lang="ru-RU" sz="22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средства, которые вкладывали в производство, чтобы получить постоянную прибыль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 txBox="1"/>
          <p:nvPr>
            <p:ph type="title"/>
          </p:nvPr>
        </p:nvSpPr>
        <p:spPr bwMode="auto">
          <a:xfrm>
            <a:off x="190458" y="0"/>
            <a:ext cx="1181108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Рост европейской экономики и торговли, развитие банковской системы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241" name="Google Shape;241;p8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2" name="Google Shape;242;p8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43" name="Google Shape;243;p8"/>
          <p:cNvGrpSpPr/>
          <p:nvPr/>
        </p:nvGrpSpPr>
        <p:grpSpPr bwMode="auto">
          <a:xfrm>
            <a:off x="287354" y="1772816"/>
            <a:ext cx="11617290" cy="432048"/>
            <a:chOff x="1772502" y="695854"/>
            <a:chExt cx="7976272" cy="474662"/>
          </a:xfrm>
        </p:grpSpPr>
        <p:sp>
          <p:nvSpPr>
            <p:cNvPr id="244" name="Google Shape;244;p8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5" name="Google Shape;245;p8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Начало XIV в.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появление первых </a:t>
              </a: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мануфактур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 в Италии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246" name="Google Shape;246;p8"/>
          <p:cNvGrpSpPr/>
          <p:nvPr/>
        </p:nvGrpSpPr>
        <p:grpSpPr bwMode="auto">
          <a:xfrm>
            <a:off x="287354" y="2309405"/>
            <a:ext cx="11617290" cy="615540"/>
            <a:chOff x="1772502" y="695854"/>
            <a:chExt cx="7976272" cy="474662"/>
          </a:xfrm>
        </p:grpSpPr>
        <p:sp>
          <p:nvSpPr>
            <p:cNvPr id="247" name="Google Shape;247;p8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8" name="Google Shape;248;p8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Мануфактура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это предприятие, основанное на ручном труде наёмных работни- ков, где существует разделение труда и используется ручная ремесленная техника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249" name="Google Shape;249;p8"/>
          <p:cNvGrpSpPr/>
          <p:nvPr/>
        </p:nvGrpSpPr>
        <p:grpSpPr bwMode="auto">
          <a:xfrm>
            <a:off x="991597" y="3029612"/>
            <a:ext cx="10112792" cy="3639620"/>
            <a:chOff x="752248" y="126"/>
            <a:chExt cx="10112792" cy="3639620"/>
          </a:xfrm>
        </p:grpSpPr>
        <p:sp>
          <p:nvSpPr>
            <p:cNvPr id="250" name="Google Shape;250;p8"/>
            <p:cNvSpPr/>
            <p:nvPr/>
          </p:nvSpPr>
          <p:spPr bwMode="auto">
            <a:xfrm>
              <a:off x="752248" y="126"/>
              <a:ext cx="6915768" cy="50201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1" name="Google Shape;251;p8"/>
            <p:cNvSpPr txBox="1"/>
            <p:nvPr/>
          </p:nvSpPr>
          <p:spPr bwMode="auto">
            <a:xfrm>
              <a:off x="771853" y="14830"/>
              <a:ext cx="6876557" cy="47260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Предпосылки возникновения мануфактуры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52" name="Google Shape;252;p8"/>
            <p:cNvSpPr/>
            <p:nvPr/>
          </p:nvSpPr>
          <p:spPr bwMode="auto">
            <a:xfrm>
              <a:off x="1443825" y="502143"/>
              <a:ext cx="691576" cy="37651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3" name="Google Shape;253;p8"/>
            <p:cNvSpPr/>
            <p:nvPr/>
          </p:nvSpPr>
          <p:spPr bwMode="auto">
            <a:xfrm>
              <a:off x="2135401" y="627647"/>
              <a:ext cx="8729638" cy="5020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4" name="Google Shape;254;p8"/>
            <p:cNvSpPr txBox="1"/>
            <p:nvPr/>
          </p:nvSpPr>
          <p:spPr bwMode="auto">
            <a:xfrm>
              <a:off x="2155006" y="642351"/>
              <a:ext cx="8690428" cy="47260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рост ремесла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55" name="Google Shape;255;p8"/>
            <p:cNvSpPr/>
            <p:nvPr/>
          </p:nvSpPr>
          <p:spPr bwMode="auto">
            <a:xfrm>
              <a:off x="1443825" y="502143"/>
              <a:ext cx="691576" cy="100403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6" name="Google Shape;256;p8"/>
            <p:cNvSpPr/>
            <p:nvPr/>
          </p:nvSpPr>
          <p:spPr bwMode="auto">
            <a:xfrm>
              <a:off x="2135401" y="1255168"/>
              <a:ext cx="8729638" cy="5020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7" name="Google Shape;257;p8"/>
            <p:cNvSpPr txBox="1"/>
            <p:nvPr/>
          </p:nvSpPr>
          <p:spPr bwMode="auto">
            <a:xfrm>
              <a:off x="2155006" y="1269872"/>
              <a:ext cx="8690428" cy="47260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рост товарного производства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58" name="Google Shape;258;p8"/>
            <p:cNvSpPr/>
            <p:nvPr/>
          </p:nvSpPr>
          <p:spPr bwMode="auto">
            <a:xfrm>
              <a:off x="1443825" y="502143"/>
              <a:ext cx="691576" cy="163155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9" name="Google Shape;259;p8"/>
            <p:cNvSpPr/>
            <p:nvPr/>
          </p:nvSpPr>
          <p:spPr bwMode="auto">
            <a:xfrm>
              <a:off x="2135401" y="1882689"/>
              <a:ext cx="8729638" cy="5020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0" name="Google Shape;260;p8"/>
            <p:cNvSpPr txBox="1"/>
            <p:nvPr/>
          </p:nvSpPr>
          <p:spPr bwMode="auto">
            <a:xfrm>
              <a:off x="2155006" y="1897393"/>
              <a:ext cx="8690428" cy="47260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накопление денежных богатств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61" name="Google Shape;261;p8"/>
            <p:cNvSpPr/>
            <p:nvPr/>
          </p:nvSpPr>
          <p:spPr bwMode="auto">
            <a:xfrm>
              <a:off x="1443825" y="502143"/>
              <a:ext cx="691576" cy="225907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2" name="Google Shape;262;p8"/>
            <p:cNvSpPr/>
            <p:nvPr/>
          </p:nvSpPr>
          <p:spPr bwMode="auto">
            <a:xfrm>
              <a:off x="2135401" y="2510209"/>
              <a:ext cx="8729638" cy="5020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3" name="Google Shape;263;p8"/>
            <p:cNvSpPr txBox="1"/>
            <p:nvPr/>
          </p:nvSpPr>
          <p:spPr bwMode="auto">
            <a:xfrm>
              <a:off x="2155006" y="2524913"/>
              <a:ext cx="8690428" cy="47260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дифференциация мелких товаропроизводителей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64" name="Google Shape;264;p8"/>
            <p:cNvSpPr/>
            <p:nvPr/>
          </p:nvSpPr>
          <p:spPr bwMode="auto">
            <a:xfrm>
              <a:off x="1443825" y="502143"/>
              <a:ext cx="691576" cy="288659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5" name="Google Shape;265;p8"/>
            <p:cNvSpPr/>
            <p:nvPr/>
          </p:nvSpPr>
          <p:spPr bwMode="auto">
            <a:xfrm>
              <a:off x="2135401" y="3137730"/>
              <a:ext cx="8729638" cy="5020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6" name="Google Shape;266;p8"/>
            <p:cNvSpPr txBox="1"/>
            <p:nvPr/>
          </p:nvSpPr>
          <p:spPr bwMode="auto">
            <a:xfrm>
              <a:off x="2155006" y="3152434"/>
              <a:ext cx="8690428" cy="47260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увеличение спроса на производственные товары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7953004" name="Google Shape;32;p30"/>
          <p:cNvSpPr txBox="1"/>
          <p:nvPr>
            <p:ph type="title"/>
          </p:nvPr>
        </p:nvSpPr>
        <p:spPr bwMode="auto">
          <a:xfrm flipH="0" flipV="0">
            <a:off x="481820" y="228600"/>
            <a:ext cx="11568713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000" b="1"/>
              <a:t>Роль государства в развитии капитализма</a:t>
            </a:r>
            <a:endParaRPr sz="4000" b="1"/>
          </a:p>
        </p:txBody>
      </p:sp>
      <p:sp>
        <p:nvSpPr>
          <p:cNvPr id="1842483679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71914700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5931162" name=""/>
          <p:cNvSpPr/>
          <p:nvPr/>
        </p:nvSpPr>
        <p:spPr bwMode="auto">
          <a:xfrm flipH="0" flipV="0">
            <a:off x="1156893" y="1997475"/>
            <a:ext cx="4263130" cy="647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4404844" name=""/>
          <p:cNvSpPr/>
          <p:nvPr/>
        </p:nvSpPr>
        <p:spPr bwMode="auto">
          <a:xfrm flipH="0" flipV="0">
            <a:off x="812799" y="1868009"/>
            <a:ext cx="4736834" cy="7767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177703175" name=""/>
          <p:cNvSpPr/>
          <p:nvPr/>
        </p:nvSpPr>
        <p:spPr bwMode="auto">
          <a:xfrm flipH="0" flipV="0">
            <a:off x="812799" y="3023955"/>
            <a:ext cx="4607224" cy="7028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250115684" name=""/>
          <p:cNvSpPr/>
          <p:nvPr/>
        </p:nvSpPr>
        <p:spPr bwMode="auto">
          <a:xfrm flipH="0" flipV="0">
            <a:off x="812799" y="4133664"/>
            <a:ext cx="4653461" cy="7120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821590183" name=""/>
          <p:cNvSpPr/>
          <p:nvPr/>
        </p:nvSpPr>
        <p:spPr bwMode="auto">
          <a:xfrm flipH="0" flipV="0">
            <a:off x="812799" y="5224877"/>
            <a:ext cx="4653461" cy="6473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610285582" name=""/>
          <p:cNvSpPr txBox="1"/>
          <p:nvPr/>
        </p:nvSpPr>
        <p:spPr bwMode="auto">
          <a:xfrm flipH="0" flipV="0">
            <a:off x="812799" y="1868009"/>
            <a:ext cx="4736978" cy="8229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400"/>
              <a:t>узаконивается </a:t>
            </a:r>
            <a:endParaRPr lang="ru-RU" sz="2400"/>
          </a:p>
          <a:p>
            <a:pPr>
              <a:defRPr/>
            </a:pPr>
            <a:r>
              <a:rPr lang="ru-RU" sz="2400"/>
              <a:t>обезземеливание</a:t>
            </a:r>
            <a:endParaRPr sz="2200"/>
          </a:p>
        </p:txBody>
      </p:sp>
      <p:sp>
        <p:nvSpPr>
          <p:cNvPr id="2069513319" name=""/>
          <p:cNvSpPr txBox="1"/>
          <p:nvPr/>
        </p:nvSpPr>
        <p:spPr bwMode="auto">
          <a:xfrm flipH="0" flipV="0">
            <a:off x="953446" y="3153422"/>
            <a:ext cx="4310556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400"/>
              <a:t>работорговля, эксплуатация</a:t>
            </a:r>
            <a:endParaRPr sz="2400"/>
          </a:p>
        </p:txBody>
      </p:sp>
      <p:sp>
        <p:nvSpPr>
          <p:cNvPr id="2092144967" name=""/>
          <p:cNvSpPr txBox="1"/>
          <p:nvPr/>
        </p:nvSpPr>
        <p:spPr bwMode="auto">
          <a:xfrm flipH="0" flipV="0">
            <a:off x="999684" y="4318616"/>
            <a:ext cx="4199117" cy="4877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600"/>
              <a:t>меркантилизм</a:t>
            </a:r>
            <a:endParaRPr sz="2800"/>
          </a:p>
        </p:txBody>
      </p:sp>
      <p:sp>
        <p:nvSpPr>
          <p:cNvPr id="530073392" name=""/>
          <p:cNvSpPr txBox="1"/>
          <p:nvPr/>
        </p:nvSpPr>
        <p:spPr bwMode="auto">
          <a:xfrm flipH="0" flipV="0">
            <a:off x="981189" y="5391334"/>
            <a:ext cx="3912371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400"/>
              <a:t>протекционизм</a:t>
            </a:r>
            <a:endParaRPr/>
          </a:p>
        </p:txBody>
      </p:sp>
      <p:pic>
        <p:nvPicPr>
          <p:cNvPr id="170536270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510291" y="1498106"/>
            <a:ext cx="4458276" cy="5013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6613310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Arial"/>
                <a:cs typeface="Arial"/>
              </a:rPr>
              <a:t>Влияние Реформации</a:t>
            </a:r>
            <a:endParaRPr/>
          </a:p>
        </p:txBody>
      </p:sp>
      <p:sp>
        <p:nvSpPr>
          <p:cNvPr id="1986688537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7716995" name="Google Shape;34;p30"/>
          <p:cNvSpPr txBox="1"/>
          <p:nvPr>
            <p:ph type="body" idx="2"/>
          </p:nvPr>
        </p:nvSpPr>
        <p:spPr bwMode="auto">
          <a:xfrm flipH="0" flipV="0">
            <a:off x="8129562" y="1589566"/>
            <a:ext cx="351190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800">
                <a:latin typeface="Arial"/>
                <a:cs typeface="Arial"/>
              </a:rPr>
              <a:t>Реформация </a:t>
            </a: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оправд</a:t>
            </a:r>
            <a:r>
              <a:rPr lang="ru-RU"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ывает</a:t>
            </a: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 предпринимательств</a:t>
            </a:r>
            <a:r>
              <a:rPr lang="ru-RU"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о</a:t>
            </a: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 и накоплени</a:t>
            </a:r>
            <a:r>
              <a:rPr lang="ru-RU"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е</a:t>
            </a: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 богатства.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92021991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40436" y="1535096"/>
            <a:ext cx="7842526" cy="5206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1634346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3600" b="1" i="0" u="none" strike="noStrike" cap="none" spc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</a:rPr>
              <a:t>Рост европейской экономики и торговли, развитие банковской системы</a:t>
            </a:r>
            <a:endParaRPr sz="3600"/>
          </a:p>
        </p:txBody>
      </p:sp>
      <p:sp>
        <p:nvSpPr>
          <p:cNvPr id="1919643615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41721198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193569581" name=""/>
          <p:cNvGraphicFramePr>
            <a:graphicFrameLocks xmlns:a="http://schemas.openxmlformats.org/drawingml/2006/main"/>
          </p:cNvGraphicFramePr>
          <p:nvPr/>
        </p:nvGraphicFramePr>
        <p:xfrm>
          <a:off x="65679" y="1219199"/>
          <a:ext cx="8408275" cy="1076870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{AA4C6699-7C08-6A48-7B7A-77F730F76C58}</a:tableStyleId>
              </a:tblPr>
              <a:tblGrid>
                <a:gridCol w="1980000"/>
                <a:gridCol w="3690000"/>
                <a:gridCol w="6339144"/>
              </a:tblGrid>
              <a:tr h="48590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Процесс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Сущность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Примеры и последствия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2295526"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Аграрный переворот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Переход к частной собственности на землю, внедрение новых технологий.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Рост производительности, высвобождение рабочих рук для промышленности.</a:t>
                      </a:r>
                      <a:endParaRPr sz="22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Концентрация земельных угодий у богатой сельской буржуазии. Рост рынков сбыта. Обезземеленные крестьяне обеспечивали увеличение населения города</a:t>
                      </a:r>
                      <a:endParaRPr sz="22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455433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Мануфактурное производство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Замена цеховой системы разделением труда, использование наемных рабочих.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Возникновение в 14-15 веке мануфактур в Италии, Нидерландах, Англии, в России (с использованием крепостного труда) только в 17 веке при Петре.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481954"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Промышленный переворот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Переход от ручного труда к машинному производству.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Начало в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Великобритании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(вторая половина XVIII в.), изобретение паровых машин, рост городов.Последствия: увеличение производительности, ассортимента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" name="Google Shape;271;p9"/>
          <p:cNvSpPr txBox="1"/>
          <p:nvPr>
            <p:ph type="title"/>
          </p:nvPr>
        </p:nvSpPr>
        <p:spPr bwMode="auto">
          <a:xfrm>
            <a:off x="190458" y="0"/>
            <a:ext cx="1181108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Рост европейской экономики и торговли, развитие банковской системы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272" name="Google Shape;272;p9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3" name="Google Shape;273;p9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274" name="Google Shape;274;p9"/>
          <p:cNvGraphicFramePr>
            <a:graphicFrameLocks xmlns:a="http://schemas.openxmlformats.org/drawingml/2006/main"/>
          </p:cNvGraphicFramePr>
          <p:nvPr/>
        </p:nvGraphicFramePr>
        <p:xfrm>
          <a:off x="335360" y="1700808"/>
          <a:ext cx="3000000" cy="3000000"/>
        </p:xfrm>
        <a:graphic>
          <a:graphicData uri="http://schemas.openxmlformats.org/drawingml/2006/table">
            <a:tbl>
              <a:tblPr firstRow="1" firstCol="0" lastRow="0" lastCol="0" bandRow="0" bandCol="0">
                <a:tableStyleId>{AA322368-6655-5664-9D5F-AE2B4B08F51A}</a:tableStyleId>
                <a:noFill/>
              </a:tblPr>
              <a:tblGrid>
                <a:gridCol w="2232250"/>
                <a:gridCol w="6408700"/>
              </a:tblGrid>
              <a:tr h="436425">
                <a:tc gridSpan="2">
                  <a:txBody>
                    <a:bodyPr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Формы мануфактур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913575"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Рассеянная</a:t>
                      </a:r>
                      <a:endParaRPr sz="18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•  операции по производству товаров были распределены между отдельными работниками, которые трудились в разных местах;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•  предприниматель -  собственник капитала;</a:t>
                      </a:r>
                      <a:endParaRPr/>
                    </a:p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•  предприниматель обеспечивал сбыт готовой продукции, оплачивал труд</a:t>
                      </a:r>
                      <a:endParaRPr sz="18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</a:tr>
              <a:tr h="1611425"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Централизованная</a:t>
                      </a:r>
                      <a:endParaRPr sz="18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•  все производственные процессы были сосредоточены в одном или нескольких зданиях;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•  использовался труд наёмных работников;</a:t>
                      </a:r>
                      <a:endParaRPr/>
                    </a:p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•  труд работников постоянно контролировался владель- цем</a:t>
                      </a:r>
                      <a:endParaRPr sz="18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</a:tr>
              <a:tr h="1007149"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Смешанная</a:t>
                      </a:r>
                      <a:endParaRPr sz="18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•  сочетала исполнение отдельных операций в централизо- ванной мастерской с работой на дому;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•  возникала на базе домашнего и кустарного промысла</a:t>
                      </a:r>
                      <a:endParaRPr sz="18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1050213" name="Google Shape;26;p29"/>
          <p:cNvSpPr txBox="1"/>
          <p:nvPr>
            <p:ph type="title"/>
          </p:nvPr>
        </p:nvSpPr>
        <p:spPr bwMode="auto">
          <a:xfrm>
            <a:off x="816863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22657531" name="Google Shape;27;p29"/>
          <p:cNvSpPr txBox="1"/>
          <p:nvPr>
            <p:ph type="body" idx="1"/>
          </p:nvPr>
        </p:nvSpPr>
        <p:spPr bwMode="auto">
          <a:xfrm>
            <a:off x="816863" y="1600200"/>
            <a:ext cx="10871198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07967882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9247" y="-18495"/>
            <a:ext cx="12314662" cy="6898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 txBox="1"/>
          <p:nvPr>
            <p:ph type="title"/>
          </p:nvPr>
        </p:nvSpPr>
        <p:spPr bwMode="auto">
          <a:xfrm>
            <a:off x="190458" y="0"/>
            <a:ext cx="1181108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Рост европейской экономики и торговли, развитие банковской системы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280" name="Google Shape;280;p10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1" name="Google Shape;281;p10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82" name="Google Shape;282;p10"/>
          <p:cNvGrpSpPr/>
          <p:nvPr/>
        </p:nvGrpSpPr>
        <p:grpSpPr bwMode="auto">
          <a:xfrm>
            <a:off x="437280" y="2564901"/>
            <a:ext cx="11413448" cy="3096348"/>
            <a:chOff x="5909" y="936101"/>
            <a:chExt cx="11413448" cy="3096348"/>
          </a:xfrm>
        </p:grpSpPr>
        <p:sp>
          <p:nvSpPr>
            <p:cNvPr id="283" name="Google Shape;283;p10"/>
            <p:cNvSpPr/>
            <p:nvPr/>
          </p:nvSpPr>
          <p:spPr bwMode="auto">
            <a:xfrm>
              <a:off x="5712633" y="1860517"/>
              <a:ext cx="4474170" cy="38825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4" name="Google Shape;284;p10"/>
            <p:cNvSpPr/>
            <p:nvPr/>
          </p:nvSpPr>
          <p:spPr bwMode="auto">
            <a:xfrm>
              <a:off x="5712633" y="1860517"/>
              <a:ext cx="1491389" cy="38825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5" name="Google Shape;285;p10"/>
            <p:cNvSpPr/>
            <p:nvPr/>
          </p:nvSpPr>
          <p:spPr bwMode="auto">
            <a:xfrm>
              <a:off x="4221244" y="1860517"/>
              <a:ext cx="1491389" cy="38825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6" name="Google Shape;286;p10"/>
            <p:cNvSpPr/>
            <p:nvPr/>
          </p:nvSpPr>
          <p:spPr bwMode="auto">
            <a:xfrm>
              <a:off x="1238462" y="1860517"/>
              <a:ext cx="4474170" cy="38825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7" name="Google Shape;287;p10"/>
            <p:cNvSpPr/>
            <p:nvPr/>
          </p:nvSpPr>
          <p:spPr bwMode="auto">
            <a:xfrm>
              <a:off x="2880312" y="936101"/>
              <a:ext cx="5664644" cy="9244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8" name="Google Shape;288;p10"/>
            <p:cNvSpPr txBox="1"/>
            <p:nvPr/>
          </p:nvSpPr>
          <p:spPr bwMode="auto">
            <a:xfrm>
              <a:off x="2880312" y="936101"/>
              <a:ext cx="5664644" cy="9244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Последствия распространения мануфактурного производства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89" name="Google Shape;289;p10"/>
            <p:cNvSpPr/>
            <p:nvPr/>
          </p:nvSpPr>
          <p:spPr bwMode="auto">
            <a:xfrm>
              <a:off x="5909" y="2248771"/>
              <a:ext cx="2465106" cy="17836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0" name="Google Shape;290;p10"/>
            <p:cNvSpPr txBox="1"/>
            <p:nvPr/>
          </p:nvSpPr>
          <p:spPr bwMode="auto">
            <a:xfrm>
              <a:off x="5909" y="2248771"/>
              <a:ext cx="2465106" cy="178367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развитие товарно- денежных отношений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1" name="Google Shape;291;p10"/>
            <p:cNvSpPr/>
            <p:nvPr/>
          </p:nvSpPr>
          <p:spPr bwMode="auto">
            <a:xfrm>
              <a:off x="2988689" y="2248771"/>
              <a:ext cx="2465106" cy="17836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2" name="Google Shape;292;p10"/>
            <p:cNvSpPr txBox="1"/>
            <p:nvPr/>
          </p:nvSpPr>
          <p:spPr bwMode="auto">
            <a:xfrm>
              <a:off x="2988689" y="2248771"/>
              <a:ext cx="2465106" cy="178367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изменения в социальной структуре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3" name="Google Shape;293;p10"/>
            <p:cNvSpPr/>
            <p:nvPr/>
          </p:nvSpPr>
          <p:spPr bwMode="auto">
            <a:xfrm>
              <a:off x="5971470" y="2248771"/>
              <a:ext cx="2465106" cy="17836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4" name="Google Shape;294;p10"/>
            <p:cNvSpPr txBox="1"/>
            <p:nvPr/>
          </p:nvSpPr>
          <p:spPr bwMode="auto">
            <a:xfrm>
              <a:off x="5971470" y="2248771"/>
              <a:ext cx="2465106" cy="178367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формирование единого внутреннего рынка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5" name="Google Shape;295;p10"/>
            <p:cNvSpPr/>
            <p:nvPr/>
          </p:nvSpPr>
          <p:spPr bwMode="auto">
            <a:xfrm>
              <a:off x="8954250" y="2248771"/>
              <a:ext cx="2465106" cy="17836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6" name="Google Shape;296;p10"/>
            <p:cNvSpPr txBox="1"/>
            <p:nvPr/>
          </p:nvSpPr>
          <p:spPr bwMode="auto">
            <a:xfrm>
              <a:off x="8954250" y="2248771"/>
              <a:ext cx="2465106" cy="178367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рост производитель- ности труда и объёмов производства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5046278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sz="2400" b="1">
                <a:solidFill>
                  <a:srgbClr val="0F111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Промышленный переворот</a:t>
            </a:r>
            <a:r>
              <a:rPr sz="2400" b="1">
                <a:solidFill>
                  <a:srgbClr val="0F111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- переход от ручного труда к машинному производству</a:t>
            </a:r>
            <a:endParaRPr/>
          </a:p>
        </p:txBody>
      </p:sp>
      <p:sp>
        <p:nvSpPr>
          <p:cNvPr id="1898225111" name="Google Shape;33;p30"/>
          <p:cNvSpPr txBox="1"/>
          <p:nvPr>
            <p:ph type="body" idx="1"/>
          </p:nvPr>
        </p:nvSpPr>
        <p:spPr bwMode="auto">
          <a:xfrm flipH="0" flipV="0">
            <a:off x="812799" y="1589566"/>
            <a:ext cx="3293122" cy="45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600" b="1">
                <a:solidFill>
                  <a:srgbClr val="0F111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Мануфактура</a:t>
            </a:r>
            <a:r>
              <a:rPr sz="2600">
                <a:solidFill>
                  <a:srgbClr val="0F111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- предприятие с разделением ручного труда, предшественник фабрики</a:t>
            </a:r>
            <a:endParaRPr sz="11000"/>
          </a:p>
        </p:txBody>
      </p:sp>
      <p:sp>
        <p:nvSpPr>
          <p:cNvPr id="319026463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282584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05922" y="1720048"/>
            <a:ext cx="7791449" cy="4533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7" name="Google Shape;687;p25"/>
          <p:cNvSpPr txBox="1"/>
          <p:nvPr>
            <p:ph type="title"/>
          </p:nvPr>
        </p:nvSpPr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chemeClr val="accent2"/>
                </a:solidFill>
              </a:rPr>
              <a:t>Начало промышленной революции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688" name="Google Shape;688;p25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89" name="Google Shape;689;p25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90" name="Google Shape;690;p25"/>
          <p:cNvGrpSpPr/>
          <p:nvPr/>
        </p:nvGrpSpPr>
        <p:grpSpPr bwMode="auto">
          <a:xfrm>
            <a:off x="453836" y="1777222"/>
            <a:ext cx="11210782" cy="4743715"/>
            <a:chOff x="267216" y="4406"/>
            <a:chExt cx="11210782" cy="4743715"/>
          </a:xfrm>
        </p:grpSpPr>
        <p:sp>
          <p:nvSpPr>
            <p:cNvPr id="691" name="Google Shape;691;p25"/>
            <p:cNvSpPr/>
            <p:nvPr/>
          </p:nvSpPr>
          <p:spPr bwMode="auto">
            <a:xfrm>
              <a:off x="267216" y="4406"/>
              <a:ext cx="6369660" cy="55808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92" name="Google Shape;692;p25"/>
            <p:cNvSpPr txBox="1"/>
            <p:nvPr/>
          </p:nvSpPr>
          <p:spPr bwMode="auto">
            <a:xfrm>
              <a:off x="289010" y="20752"/>
              <a:ext cx="6326070" cy="5253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Предпосылки промышленной революции в Англии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93" name="Google Shape;693;p25"/>
            <p:cNvSpPr/>
            <p:nvPr/>
          </p:nvSpPr>
          <p:spPr bwMode="auto">
            <a:xfrm>
              <a:off x="904182" y="562490"/>
              <a:ext cx="636965" cy="41856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94" name="Google Shape;694;p25"/>
            <p:cNvSpPr/>
            <p:nvPr/>
          </p:nvSpPr>
          <p:spPr bwMode="auto">
            <a:xfrm>
              <a:off x="1541148" y="702011"/>
              <a:ext cx="9933874" cy="5580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95" name="Google Shape;695;p25"/>
            <p:cNvSpPr txBox="1"/>
            <p:nvPr/>
          </p:nvSpPr>
          <p:spPr bwMode="auto">
            <a:xfrm>
              <a:off x="1562942" y="718357"/>
              <a:ext cx="9890285" cy="5253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законодательное закрепление принципов равенства перед законом, свободы, неприкосновенности личности и собственности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96" name="Google Shape;696;p25"/>
            <p:cNvSpPr/>
            <p:nvPr/>
          </p:nvSpPr>
          <p:spPr bwMode="auto">
            <a:xfrm>
              <a:off x="904182" y="562490"/>
              <a:ext cx="636965" cy="111616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97" name="Google Shape;697;p25"/>
            <p:cNvSpPr/>
            <p:nvPr/>
          </p:nvSpPr>
          <p:spPr bwMode="auto">
            <a:xfrm>
              <a:off x="1541148" y="1399616"/>
              <a:ext cx="9933874" cy="5580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98" name="Google Shape;698;p25"/>
            <p:cNvSpPr txBox="1"/>
            <p:nvPr/>
          </p:nvSpPr>
          <p:spPr bwMode="auto">
            <a:xfrm>
              <a:off x="1562942" y="1415962"/>
              <a:ext cx="9890285" cy="5253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возникновение рынка дешёвой рабочей силы вследствие проведения политики огораживания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99" name="Google Shape;699;p25"/>
            <p:cNvSpPr/>
            <p:nvPr/>
          </p:nvSpPr>
          <p:spPr bwMode="auto">
            <a:xfrm>
              <a:off x="904182" y="562490"/>
              <a:ext cx="636965" cy="181377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00" name="Google Shape;700;p25"/>
            <p:cNvSpPr/>
            <p:nvPr/>
          </p:nvSpPr>
          <p:spPr bwMode="auto">
            <a:xfrm>
              <a:off x="1541148" y="2097221"/>
              <a:ext cx="9933874" cy="5580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01" name="Google Shape;701;p25"/>
            <p:cNvSpPr txBox="1"/>
            <p:nvPr/>
          </p:nvSpPr>
          <p:spPr bwMode="auto">
            <a:xfrm>
              <a:off x="1562942" y="2113567"/>
              <a:ext cx="9890285" cy="5253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наличие сырья для промышленности (уголь, железная руда и др.)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702" name="Google Shape;702;p25"/>
            <p:cNvSpPr/>
            <p:nvPr/>
          </p:nvSpPr>
          <p:spPr bwMode="auto">
            <a:xfrm>
              <a:off x="904182" y="562490"/>
              <a:ext cx="636965" cy="251137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03" name="Google Shape;703;p25"/>
            <p:cNvSpPr/>
            <p:nvPr/>
          </p:nvSpPr>
          <p:spPr bwMode="auto">
            <a:xfrm>
              <a:off x="1541148" y="2794827"/>
              <a:ext cx="9933874" cy="5580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04" name="Google Shape;704;p25"/>
            <p:cNvSpPr txBox="1"/>
            <p:nvPr/>
          </p:nvSpPr>
          <p:spPr bwMode="auto">
            <a:xfrm>
              <a:off x="1562942" y="2811173"/>
              <a:ext cx="9890285" cy="5253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повышение спроса на промышленную продукцию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705" name="Google Shape;705;p25"/>
            <p:cNvSpPr/>
            <p:nvPr/>
          </p:nvSpPr>
          <p:spPr bwMode="auto">
            <a:xfrm>
              <a:off x="904182" y="562490"/>
              <a:ext cx="636965" cy="320898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06" name="Google Shape;706;p25"/>
            <p:cNvSpPr/>
            <p:nvPr/>
          </p:nvSpPr>
          <p:spPr bwMode="auto">
            <a:xfrm>
              <a:off x="1541148" y="3492432"/>
              <a:ext cx="9933589" cy="5580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07" name="Google Shape;707;p25"/>
            <p:cNvSpPr txBox="1"/>
            <p:nvPr/>
          </p:nvSpPr>
          <p:spPr bwMode="auto">
            <a:xfrm>
              <a:off x="1562942" y="3508778"/>
              <a:ext cx="9890000" cy="5253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накопление капитала для создания предприятий (политика протек- ционизма, международная и колониальная торговля и др.)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708" name="Google Shape;708;p25"/>
            <p:cNvSpPr/>
            <p:nvPr/>
          </p:nvSpPr>
          <p:spPr bwMode="auto">
            <a:xfrm>
              <a:off x="904182" y="562490"/>
              <a:ext cx="636965" cy="390658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09" name="Google Shape;709;p25"/>
            <p:cNvSpPr/>
            <p:nvPr/>
          </p:nvSpPr>
          <p:spPr bwMode="auto">
            <a:xfrm>
              <a:off x="1541148" y="4190037"/>
              <a:ext cx="9936850" cy="5580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10" name="Google Shape;710;p25"/>
            <p:cNvSpPr txBox="1"/>
            <p:nvPr/>
          </p:nvSpPr>
          <p:spPr bwMode="auto">
            <a:xfrm>
              <a:off x="1562942" y="4206383"/>
              <a:ext cx="9893261" cy="5253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сформировался рынок сбыта товаров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6" name="Google Shape;666;p24"/>
          <p:cNvSpPr txBox="1"/>
          <p:nvPr>
            <p:ph type="title"/>
          </p:nvPr>
        </p:nvSpPr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chemeClr val="accent2"/>
                </a:solidFill>
              </a:rPr>
              <a:t>Начало промышленной революции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667" name="Google Shape;667;p24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68" name="Google Shape;668;p24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69" name="Google Shape;669;p24"/>
          <p:cNvGrpSpPr/>
          <p:nvPr/>
        </p:nvGrpSpPr>
        <p:grpSpPr bwMode="auto">
          <a:xfrm>
            <a:off x="221982" y="1628800"/>
            <a:ext cx="11779942" cy="749904"/>
            <a:chOff x="1772502" y="695854"/>
            <a:chExt cx="7976272" cy="474662"/>
          </a:xfrm>
        </p:grpSpPr>
        <p:sp>
          <p:nvSpPr>
            <p:cNvPr id="670" name="Google Shape;670;p24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71" name="Google Shape;671;p24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Родиной промышленного переворота, «мастерской мира», «мировым перевозчиком», «мировым банкиром» была Англия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672" name="Google Shape;672;p24"/>
          <p:cNvSpPr/>
          <p:nvPr/>
        </p:nvSpPr>
        <p:spPr bwMode="auto">
          <a:xfrm>
            <a:off x="221982" y="2788304"/>
            <a:ext cx="11779942" cy="504056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673" name="Google Shape;673;p24"/>
          <p:cNvCxnSpPr>
            <a:cxnSpLocks/>
          </p:cNvCxnSpPr>
          <p:nvPr/>
        </p:nvCxnSpPr>
        <p:spPr bwMode="auto">
          <a:xfrm>
            <a:off x="2543605" y="2852936"/>
            <a:ext cx="0" cy="36004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674" name="Google Shape;674;p24"/>
          <p:cNvCxnSpPr>
            <a:cxnSpLocks/>
          </p:cNvCxnSpPr>
          <p:nvPr/>
        </p:nvCxnSpPr>
        <p:spPr bwMode="auto">
          <a:xfrm>
            <a:off x="7920202" y="2852936"/>
            <a:ext cx="0" cy="36004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675" name="Google Shape;675;p24"/>
          <p:cNvSpPr txBox="1"/>
          <p:nvPr/>
        </p:nvSpPr>
        <p:spPr bwMode="auto">
          <a:xfrm>
            <a:off x="1934848" y="2435938"/>
            <a:ext cx="1217513" cy="3693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1765 г.</a:t>
            </a:r>
            <a:endParaRPr sz="1800" b="1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676" name="Google Shape;676;p24"/>
          <p:cNvSpPr txBox="1"/>
          <p:nvPr/>
        </p:nvSpPr>
        <p:spPr bwMode="auto">
          <a:xfrm>
            <a:off x="7311445" y="2443336"/>
            <a:ext cx="1217513" cy="3693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1784 г.</a:t>
            </a:r>
            <a:endParaRPr sz="1800" b="1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677" name="Google Shape;677;p24"/>
          <p:cNvSpPr txBox="1"/>
          <p:nvPr/>
        </p:nvSpPr>
        <p:spPr bwMode="auto">
          <a:xfrm>
            <a:off x="-133861" y="3260642"/>
            <a:ext cx="5354800" cy="646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механический ткацкий станок (прялка Дженни)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678" name="Google Shape;678;p24"/>
          <p:cNvSpPr txBox="1"/>
          <p:nvPr/>
        </p:nvSpPr>
        <p:spPr bwMode="auto">
          <a:xfrm>
            <a:off x="5242736" y="3253244"/>
            <a:ext cx="5354800" cy="646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изобретение парового двигателя (Д.Уатт)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679" name="Google Shape;679;p24" descr="http://img0.reactor.cc/pics/post/full/%D0%92%D1%81%D1%91-%D1%81%D0%B0%D0%BC%D0%BE%D0%B5-%D0%B8%D0%BD%D1%82%D0%B5%D1%80%D0%B5%D1%81%D0%BD%D0%BE%D0%B5-%D1%84%D1%8D%D0%BD%D0%B4%D0%BE%D0%BC%D1%8B-%D0%98%D0%B7%D0%BE%D0%B1%D1%80%D0%B5%D1%82%D0%B5%D0%BD%D0%B8%D1%8F-%D0%98%D1%81%D1%82%D0%BE%D1%80%D0%B8%D1%8F-5879530.jpeg"/>
          <p:cNvPicPr/>
          <p:nvPr/>
        </p:nvPicPr>
        <p:blipFill>
          <a:blip r:embed="rId2">
            <a:alphaModFix/>
          </a:blip>
          <a:srcRect l="1470" t="2654" r="881" b="4173"/>
          <a:stretch/>
        </p:blipFill>
        <p:spPr bwMode="auto">
          <a:xfrm flipH="0" flipV="0">
            <a:off x="221982" y="3947240"/>
            <a:ext cx="4998955" cy="25060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680" name="Google Shape;680;p24" descr="ÐÐ°ÑÑÐ¸Ð½ÐºÐ¸ Ð¿Ð¾ Ð·Ð°Ð¿ÑÐ¾ÑÑ &quot;Ð¿Ð°ÑÐ¾Ð²Ð¾Ð¹ Ð´Ð²Ð¸Ð³Ð°ÑÐµÐ»Ñ ÑÐ°ÑÑÐ°&quot;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 flipH="0" flipV="0">
            <a:off x="7145129" y="3966582"/>
            <a:ext cx="4401680" cy="24867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81" name="Google Shape;681;p24"/>
          <p:cNvSpPr txBox="1"/>
          <p:nvPr/>
        </p:nvSpPr>
        <p:spPr bwMode="auto">
          <a:xfrm>
            <a:off x="207433" y="6447933"/>
            <a:ext cx="6570578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Механический ткацкий станок (прялка Дженни)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682" name="Google Shape;682;p24"/>
          <p:cNvSpPr txBox="1"/>
          <p:nvPr/>
        </p:nvSpPr>
        <p:spPr bwMode="auto">
          <a:xfrm>
            <a:off x="7145128" y="6453336"/>
            <a:ext cx="4874836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Паровой двигатель Д.Уатта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6693585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9282932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01699833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14361501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321140" y="43648"/>
            <a:ext cx="9962463" cy="1896767"/>
          </a:xfrm>
          <a:prstGeom prst="rect">
            <a:avLst/>
          </a:prstGeom>
        </p:spPr>
      </p:pic>
      <p:pic>
        <p:nvPicPr>
          <p:cNvPr id="45327158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17863" y="2034465"/>
            <a:ext cx="9276261" cy="4600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7" name="Google Shape;647;p23"/>
          <p:cNvSpPr txBox="1"/>
          <p:nvPr>
            <p:ph type="title"/>
          </p:nvPr>
        </p:nvSpPr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chemeClr val="accent2"/>
                </a:solidFill>
              </a:rPr>
              <a:t>Начало промышленной революции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648" name="Google Shape;648;p23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49" name="Google Shape;649;p23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50" name="Google Shape;650;p23"/>
          <p:cNvGrpSpPr/>
          <p:nvPr/>
        </p:nvGrpSpPr>
        <p:grpSpPr bwMode="auto">
          <a:xfrm>
            <a:off x="221982" y="1709296"/>
            <a:ext cx="5201940" cy="792087"/>
            <a:chOff x="1772502" y="695854"/>
            <a:chExt cx="7976272" cy="474662"/>
          </a:xfrm>
        </p:grpSpPr>
        <p:sp>
          <p:nvSpPr>
            <p:cNvPr id="651" name="Google Shape;651;p23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52" name="Google Shape;652;p23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Торговый капитализм (XVI-XVII вв.)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653" name="Google Shape;653;p23"/>
          <p:cNvGrpSpPr/>
          <p:nvPr/>
        </p:nvGrpSpPr>
        <p:grpSpPr bwMode="auto">
          <a:xfrm>
            <a:off x="6672064" y="1709296"/>
            <a:ext cx="5315310" cy="792087"/>
            <a:chOff x="1772502" y="695854"/>
            <a:chExt cx="7976272" cy="474662"/>
          </a:xfrm>
        </p:grpSpPr>
        <p:sp>
          <p:nvSpPr>
            <p:cNvPr id="654" name="Google Shape;654;p23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55" name="Google Shape;655;p23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Промышленный капитализм (XVIII в.)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656" name="Google Shape;656;p23"/>
          <p:cNvSpPr/>
          <p:nvPr/>
        </p:nvSpPr>
        <p:spPr bwMode="auto">
          <a:xfrm>
            <a:off x="5423924" y="1853312"/>
            <a:ext cx="1248140" cy="504056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57" name="Google Shape;657;p23"/>
          <p:cNvGrpSpPr/>
          <p:nvPr/>
        </p:nvGrpSpPr>
        <p:grpSpPr bwMode="auto">
          <a:xfrm>
            <a:off x="207433" y="3111144"/>
            <a:ext cx="11779942" cy="749904"/>
            <a:chOff x="1772502" y="695854"/>
            <a:chExt cx="7976272" cy="474662"/>
          </a:xfrm>
        </p:grpSpPr>
        <p:sp>
          <p:nvSpPr>
            <p:cNvPr id="658" name="Google Shape;658;p23"/>
            <p:cNvSpPr/>
            <p:nvPr/>
          </p:nvSpPr>
          <p:spPr bwMode="auto">
            <a:xfrm>
              <a:off x="1772502" y="695854"/>
              <a:ext cx="7976272" cy="47466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 bwMode="auto">
            <a:xfrm>
              <a:off x="1772502" y="695854"/>
              <a:ext cx="7976272" cy="47466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Промышленный переворот (революция)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переход от мануфактурного производства к фабричному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660" name="Google Shape;660;p23"/>
          <p:cNvSpPr/>
          <p:nvPr/>
        </p:nvSpPr>
        <p:spPr bwMode="auto">
          <a:xfrm rot="5400000">
            <a:off x="8979458" y="2644246"/>
            <a:ext cx="700522" cy="324036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661" name="Google Shape;661;p23"/>
          <p:cNvGraphicFramePr>
            <a:graphicFrameLocks xmlns:a="http://schemas.openxmlformats.org/drawingml/2006/main"/>
          </p:cNvGraphicFramePr>
          <p:nvPr/>
        </p:nvGraphicFramePr>
        <p:xfrm>
          <a:off x="221982" y="4149079"/>
          <a:ext cx="3000000" cy="3000000"/>
        </p:xfrm>
        <a:graphic>
          <a:graphicData uri="http://schemas.openxmlformats.org/drawingml/2006/table">
            <a:tbl>
              <a:tblPr firstRow="1" firstCol="0" lastRow="0" lastCol="0" bandRow="0" bandCol="0">
                <a:tableStyleId>{AA322368-6655-5664-9D5F-AE2B4B08F51A}</a:tableStyleId>
                <a:noFill/>
              </a:tblPr>
              <a:tblGrid>
                <a:gridCol w="4412025"/>
                <a:gridCol w="4412025"/>
              </a:tblGrid>
              <a:tr h="648073">
                <a:tc>
                  <a:txBody>
                    <a:bodyPr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Мануфактура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Фабрика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/>
                </a:tc>
              </a:tr>
              <a:tr h="648073"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Среднее производство</a:t>
                      </a:r>
                      <a:endParaRPr sz="18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Крупное производство</a:t>
                      </a:r>
                      <a:endParaRPr sz="18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/>
                </a:tc>
              </a:tr>
              <a:tr h="648073"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Ручной труд </a:t>
                      </a:r>
                      <a:endParaRPr sz="18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Машинный труд</a:t>
                      </a:r>
                      <a:endParaRPr sz="18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/>
                </a:tc>
              </a:tr>
              <a:tr h="648073"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Разделение труда</a:t>
                      </a:r>
                      <a:endParaRPr sz="18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</a:rPr>
                        <a:t>Разделение труда</a:t>
                      </a:r>
                      <a:endParaRPr sz="18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4" name="Google Shape;354;p13"/>
          <p:cNvSpPr txBox="1"/>
          <p:nvPr>
            <p:ph type="title"/>
          </p:nvPr>
        </p:nvSpPr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>
                <a:solidFill>
                  <a:schemeClr val="accent2"/>
                </a:solidFill>
              </a:rPr>
              <a:t>Торговая революция и революция цен</a:t>
            </a:r>
            <a:endParaRPr sz="4000" b="1">
              <a:solidFill>
                <a:schemeClr val="accent2"/>
              </a:solidFill>
            </a:endParaRPr>
          </a:p>
        </p:txBody>
      </p:sp>
      <p:sp>
        <p:nvSpPr>
          <p:cNvPr id="355" name="Google Shape;355;p13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6" name="Google Shape;356;p13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57" name="Google Shape;357;p13"/>
          <p:cNvGrpSpPr/>
          <p:nvPr/>
        </p:nvGrpSpPr>
        <p:grpSpPr bwMode="auto">
          <a:xfrm>
            <a:off x="437280" y="2960945"/>
            <a:ext cx="11413448" cy="3096348"/>
            <a:chOff x="5909" y="540057"/>
            <a:chExt cx="11413448" cy="3096348"/>
          </a:xfrm>
        </p:grpSpPr>
        <p:sp>
          <p:nvSpPr>
            <p:cNvPr id="358" name="Google Shape;358;p13"/>
            <p:cNvSpPr/>
            <p:nvPr/>
          </p:nvSpPr>
          <p:spPr bwMode="auto">
            <a:xfrm>
              <a:off x="5712633" y="1464473"/>
              <a:ext cx="4474170" cy="38825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9" name="Google Shape;359;p13"/>
            <p:cNvSpPr/>
            <p:nvPr/>
          </p:nvSpPr>
          <p:spPr bwMode="auto">
            <a:xfrm>
              <a:off x="5712633" y="1464473"/>
              <a:ext cx="1491389" cy="38825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0" name="Google Shape;360;p13"/>
            <p:cNvSpPr/>
            <p:nvPr/>
          </p:nvSpPr>
          <p:spPr bwMode="auto">
            <a:xfrm>
              <a:off x="4221244" y="1464473"/>
              <a:ext cx="1491389" cy="38825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1" name="Google Shape;361;p13"/>
            <p:cNvSpPr/>
            <p:nvPr/>
          </p:nvSpPr>
          <p:spPr bwMode="auto">
            <a:xfrm>
              <a:off x="1238462" y="1464473"/>
              <a:ext cx="4474170" cy="38825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2" name="Google Shape;362;p13"/>
            <p:cNvSpPr/>
            <p:nvPr/>
          </p:nvSpPr>
          <p:spPr bwMode="auto">
            <a:xfrm>
              <a:off x="2880312" y="540057"/>
              <a:ext cx="5664644" cy="9244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3" name="Google Shape;363;p13"/>
            <p:cNvSpPr txBox="1"/>
            <p:nvPr/>
          </p:nvSpPr>
          <p:spPr bwMode="auto">
            <a:xfrm>
              <a:off x="2880312" y="540057"/>
              <a:ext cx="5664644" cy="9244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Торговая революция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64" name="Google Shape;364;p13"/>
            <p:cNvSpPr/>
            <p:nvPr/>
          </p:nvSpPr>
          <p:spPr bwMode="auto">
            <a:xfrm>
              <a:off x="5909" y="1852727"/>
              <a:ext cx="2465106" cy="17836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5" name="Google Shape;365;p13"/>
            <p:cNvSpPr txBox="1"/>
            <p:nvPr/>
          </p:nvSpPr>
          <p:spPr bwMode="auto">
            <a:xfrm>
              <a:off x="5909" y="1852727"/>
              <a:ext cx="2465106" cy="178367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небывалый рост международной торговли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66" name="Google Shape;366;p13"/>
            <p:cNvSpPr/>
            <p:nvPr/>
          </p:nvSpPr>
          <p:spPr bwMode="auto">
            <a:xfrm>
              <a:off x="2988689" y="1852727"/>
              <a:ext cx="2465106" cy="17836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7" name="Google Shape;367;p13"/>
            <p:cNvSpPr txBox="1"/>
            <p:nvPr/>
          </p:nvSpPr>
          <p:spPr bwMode="auto">
            <a:xfrm>
              <a:off x="2988689" y="1852727"/>
              <a:ext cx="2465106" cy="178367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появление большого объёма денежной массы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68" name="Google Shape;368;p13"/>
            <p:cNvSpPr/>
            <p:nvPr/>
          </p:nvSpPr>
          <p:spPr bwMode="auto">
            <a:xfrm>
              <a:off x="5971470" y="1852727"/>
              <a:ext cx="2465106" cy="17836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9" name="Google Shape;369;p13"/>
            <p:cNvSpPr txBox="1"/>
            <p:nvPr/>
          </p:nvSpPr>
          <p:spPr bwMode="auto">
            <a:xfrm>
              <a:off x="5971470" y="1852727"/>
              <a:ext cx="2465106" cy="178367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возможность организации крупных предприятий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70" name="Google Shape;370;p13"/>
            <p:cNvSpPr/>
            <p:nvPr/>
          </p:nvSpPr>
          <p:spPr bwMode="auto">
            <a:xfrm>
              <a:off x="8954250" y="1852727"/>
              <a:ext cx="2465106" cy="17836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1" name="Google Shape;371;p13"/>
            <p:cNvSpPr txBox="1"/>
            <p:nvPr/>
          </p:nvSpPr>
          <p:spPr bwMode="auto">
            <a:xfrm>
              <a:off x="8954250" y="1852727"/>
              <a:ext cx="2465106" cy="178367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возвышение Испании, Португалии, Голландии, Англии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372" name="Google Shape;372;p13"/>
          <p:cNvGrpSpPr/>
          <p:nvPr/>
        </p:nvGrpSpPr>
        <p:grpSpPr bwMode="auto">
          <a:xfrm>
            <a:off x="238464" y="1772816"/>
            <a:ext cx="11811082" cy="720080"/>
            <a:chOff x="1772502" y="695854"/>
            <a:chExt cx="7976272" cy="474662"/>
          </a:xfrm>
        </p:grpSpPr>
        <p:sp>
          <p:nvSpPr>
            <p:cNvPr id="373" name="Google Shape;373;p13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4" name="Google Shape;374;p13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XVI в.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начало </a:t>
              </a: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торговой революции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(расширение внешней торговли и начало формирования внешнего рынка)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375" name="Google Shape;375;p13"/>
          <p:cNvSpPr/>
          <p:nvPr/>
        </p:nvSpPr>
        <p:spPr bwMode="auto">
          <a:xfrm>
            <a:off x="2831637" y="4941168"/>
            <a:ext cx="864096" cy="504056"/>
          </a:xfrm>
          <a:prstGeom prst="rightArrow">
            <a:avLst>
              <a:gd name="adj1" fmla="val 50000"/>
              <a:gd name="adj2" fmla="val 6882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6" name="Google Shape;376;p13"/>
          <p:cNvSpPr/>
          <p:nvPr/>
        </p:nvSpPr>
        <p:spPr bwMode="auto">
          <a:xfrm>
            <a:off x="5807968" y="4941168"/>
            <a:ext cx="864096" cy="504056"/>
          </a:xfrm>
          <a:prstGeom prst="rightArrow">
            <a:avLst>
              <a:gd name="adj1" fmla="val 50000"/>
              <a:gd name="adj2" fmla="val 6882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/>
          <p:nvPr>
            <p:ph type="title"/>
          </p:nvPr>
        </p:nvSpPr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>
                <a:solidFill>
                  <a:schemeClr val="accent2"/>
                </a:solidFill>
              </a:rPr>
              <a:t>Торговая революция и революция цен</a:t>
            </a:r>
            <a:endParaRPr sz="4000" b="1">
              <a:solidFill>
                <a:schemeClr val="accent2"/>
              </a:solidFill>
            </a:endParaRPr>
          </a:p>
        </p:txBody>
      </p:sp>
      <p:sp>
        <p:nvSpPr>
          <p:cNvPr id="382" name="Google Shape;382;p14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3" name="Google Shape;383;p14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84" name="Google Shape;384;p14"/>
          <p:cNvGrpSpPr/>
          <p:nvPr/>
        </p:nvGrpSpPr>
        <p:grpSpPr bwMode="auto">
          <a:xfrm>
            <a:off x="227896" y="1700808"/>
            <a:ext cx="11811082" cy="360040"/>
            <a:chOff x="1772502" y="695854"/>
            <a:chExt cx="7976272" cy="474662"/>
          </a:xfrm>
        </p:grpSpPr>
        <p:sp>
          <p:nvSpPr>
            <p:cNvPr id="385" name="Google Shape;385;p14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6" name="Google Shape;386;p14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Первая половина XVI в.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начало </a:t>
              </a: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революции цен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387" name="Google Shape;387;p14"/>
          <p:cNvGrpSpPr/>
          <p:nvPr/>
        </p:nvGrpSpPr>
        <p:grpSpPr bwMode="auto">
          <a:xfrm>
            <a:off x="259609" y="2515987"/>
            <a:ext cx="5135906" cy="792087"/>
            <a:chOff x="1772502" y="695854"/>
            <a:chExt cx="7976272" cy="474662"/>
          </a:xfrm>
        </p:grpSpPr>
        <p:sp>
          <p:nvSpPr>
            <p:cNvPr id="388" name="Google Shape;388;p14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9" name="Google Shape;389;p14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Поток золота из Америки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390" name="Google Shape;390;p14"/>
          <p:cNvGrpSpPr/>
          <p:nvPr/>
        </p:nvGrpSpPr>
        <p:grpSpPr bwMode="auto">
          <a:xfrm>
            <a:off x="6903072" y="2515987"/>
            <a:ext cx="5135906" cy="792087"/>
            <a:chOff x="1772502" y="695854"/>
            <a:chExt cx="7976272" cy="474662"/>
          </a:xfrm>
        </p:grpSpPr>
        <p:sp>
          <p:nvSpPr>
            <p:cNvPr id="391" name="Google Shape;391;p14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2" name="Google Shape;392;p14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Частая порча монет из благородных металлов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393" name="Google Shape;393;p14"/>
          <p:cNvGrpSpPr/>
          <p:nvPr/>
        </p:nvGrpSpPr>
        <p:grpSpPr bwMode="auto">
          <a:xfrm>
            <a:off x="1666550" y="4183690"/>
            <a:ext cx="8933772" cy="792087"/>
            <a:chOff x="1772502" y="695854"/>
            <a:chExt cx="7976272" cy="474662"/>
          </a:xfrm>
        </p:grpSpPr>
        <p:sp>
          <p:nvSpPr>
            <p:cNvPr id="394" name="Google Shape;394;p14"/>
            <p:cNvSpPr/>
            <p:nvPr/>
          </p:nvSpPr>
          <p:spPr bwMode="auto">
            <a:xfrm>
              <a:off x="1772502" y="695854"/>
              <a:ext cx="7976272" cy="47466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 bwMode="auto">
            <a:xfrm>
              <a:off x="1772502" y="695854"/>
              <a:ext cx="7976272" cy="47466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Революция цен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резкий рост стоимости товаров и падение реальной стоимости денег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396" name="Google Shape;396;p14"/>
          <p:cNvGrpSpPr/>
          <p:nvPr/>
        </p:nvGrpSpPr>
        <p:grpSpPr bwMode="auto">
          <a:xfrm>
            <a:off x="207433" y="5853675"/>
            <a:ext cx="3680321" cy="792087"/>
            <a:chOff x="1772502" y="695854"/>
            <a:chExt cx="7976272" cy="474662"/>
          </a:xfrm>
        </p:grpSpPr>
        <p:sp>
          <p:nvSpPr>
            <p:cNvPr id="397" name="Google Shape;397;p14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8" name="Google Shape;398;p14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Предприниматели и капиталисты – накопление капитала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399" name="Google Shape;399;p14"/>
          <p:cNvGrpSpPr/>
          <p:nvPr/>
        </p:nvGrpSpPr>
        <p:grpSpPr bwMode="auto">
          <a:xfrm>
            <a:off x="4283045" y="5852534"/>
            <a:ext cx="3680321" cy="792087"/>
            <a:chOff x="1772502" y="695854"/>
            <a:chExt cx="7976272" cy="474662"/>
          </a:xfrm>
        </p:grpSpPr>
        <p:sp>
          <p:nvSpPr>
            <p:cNvPr id="400" name="Google Shape;400;p14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1" name="Google Shape;401;p14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Падение заработной платы рабочих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02" name="Google Shape;402;p14"/>
          <p:cNvGrpSpPr/>
          <p:nvPr/>
        </p:nvGrpSpPr>
        <p:grpSpPr bwMode="auto">
          <a:xfrm>
            <a:off x="8358657" y="5852534"/>
            <a:ext cx="3680321" cy="792087"/>
            <a:chOff x="1772502" y="695854"/>
            <a:chExt cx="7976272" cy="474662"/>
          </a:xfrm>
        </p:grpSpPr>
        <p:sp>
          <p:nvSpPr>
            <p:cNvPr id="403" name="Google Shape;403;p14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4" name="Google Shape;404;p14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Обогащение зажиточной части крестьянства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405" name="Google Shape;405;p14"/>
          <p:cNvSpPr/>
          <p:nvPr/>
        </p:nvSpPr>
        <p:spPr bwMode="auto">
          <a:xfrm rot="5400000">
            <a:off x="2256024" y="3503008"/>
            <a:ext cx="1143077" cy="504056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6" name="Google Shape;406;p14"/>
          <p:cNvSpPr/>
          <p:nvPr/>
        </p:nvSpPr>
        <p:spPr bwMode="auto">
          <a:xfrm rot="5400000">
            <a:off x="8899486" y="3523708"/>
            <a:ext cx="1143077" cy="504056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7" name="Google Shape;407;p14"/>
          <p:cNvSpPr/>
          <p:nvPr/>
        </p:nvSpPr>
        <p:spPr bwMode="auto">
          <a:xfrm rot="5400000">
            <a:off x="9627278" y="5178889"/>
            <a:ext cx="1143077" cy="504056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8" name="Google Shape;408;p14"/>
          <p:cNvSpPr/>
          <p:nvPr/>
        </p:nvSpPr>
        <p:spPr bwMode="auto">
          <a:xfrm rot="5400000">
            <a:off x="5551666" y="5170711"/>
            <a:ext cx="1143077" cy="504056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9" name="Google Shape;409;p14"/>
          <p:cNvSpPr/>
          <p:nvPr/>
        </p:nvSpPr>
        <p:spPr bwMode="auto">
          <a:xfrm rot="5400000">
            <a:off x="1476054" y="5188653"/>
            <a:ext cx="1143077" cy="504056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8" name="Google Shape;478;p17"/>
          <p:cNvSpPr txBox="1"/>
          <p:nvPr>
            <p:ph type="title"/>
          </p:nvPr>
        </p:nvSpPr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>
                <a:solidFill>
                  <a:schemeClr val="accent2"/>
                </a:solidFill>
              </a:rPr>
              <a:t>Предпринимательство и капиталисты</a:t>
            </a:r>
            <a:endParaRPr sz="4000" b="1">
              <a:solidFill>
                <a:schemeClr val="accent2"/>
              </a:solidFill>
            </a:endParaRPr>
          </a:p>
        </p:txBody>
      </p:sp>
      <p:sp>
        <p:nvSpPr>
          <p:cNvPr id="479" name="Google Shape;479;p17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0" name="Google Shape;480;p17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81" name="Google Shape;481;p17"/>
          <p:cNvGrpSpPr/>
          <p:nvPr/>
        </p:nvGrpSpPr>
        <p:grpSpPr bwMode="auto">
          <a:xfrm>
            <a:off x="179582" y="1700808"/>
            <a:ext cx="2949770" cy="792087"/>
            <a:chOff x="1772502" y="695854"/>
            <a:chExt cx="7976272" cy="474662"/>
          </a:xfrm>
        </p:grpSpPr>
        <p:sp>
          <p:nvSpPr>
            <p:cNvPr id="482" name="Google Shape;482;p17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3" name="Google Shape;483;p17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Расчёт на высокие прибыли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84" name="Google Shape;484;p17"/>
          <p:cNvGrpSpPr/>
          <p:nvPr/>
        </p:nvGrpSpPr>
        <p:grpSpPr bwMode="auto">
          <a:xfrm>
            <a:off x="4621114" y="1699667"/>
            <a:ext cx="2949770" cy="792087"/>
            <a:chOff x="1772502" y="695854"/>
            <a:chExt cx="7976272" cy="474662"/>
          </a:xfrm>
        </p:grpSpPr>
        <p:sp>
          <p:nvSpPr>
            <p:cNvPr id="485" name="Google Shape;485;p17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6" name="Google Shape;486;p17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Международная торговля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87" name="Google Shape;487;p17"/>
          <p:cNvGrpSpPr/>
          <p:nvPr/>
        </p:nvGrpSpPr>
        <p:grpSpPr bwMode="auto">
          <a:xfrm>
            <a:off x="8976320" y="1699667"/>
            <a:ext cx="2949770" cy="792087"/>
            <a:chOff x="1772502" y="695854"/>
            <a:chExt cx="7976272" cy="474662"/>
          </a:xfrm>
        </p:grpSpPr>
        <p:sp>
          <p:nvSpPr>
            <p:cNvPr id="488" name="Google Shape;488;p17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9" name="Google Shape;489;p17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Импорт (сахар, пряности, шёлк)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490" name="Google Shape;490;p17"/>
          <p:cNvSpPr/>
          <p:nvPr/>
        </p:nvSpPr>
        <p:spPr bwMode="auto">
          <a:xfrm>
            <a:off x="3303694" y="1843683"/>
            <a:ext cx="1143077" cy="504056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1" name="Google Shape;491;p17"/>
          <p:cNvSpPr/>
          <p:nvPr/>
        </p:nvSpPr>
        <p:spPr bwMode="auto">
          <a:xfrm>
            <a:off x="7702181" y="1843683"/>
            <a:ext cx="1143077" cy="504056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92" name="Google Shape;492;p17"/>
          <p:cNvGrpSpPr/>
          <p:nvPr/>
        </p:nvGrpSpPr>
        <p:grpSpPr bwMode="auto">
          <a:xfrm>
            <a:off x="4621114" y="3068960"/>
            <a:ext cx="2949770" cy="576064"/>
            <a:chOff x="1772502" y="695854"/>
            <a:chExt cx="7976272" cy="474662"/>
          </a:xfrm>
        </p:grpSpPr>
        <p:sp>
          <p:nvSpPr>
            <p:cNvPr id="493" name="Google Shape;493;p17"/>
            <p:cNvSpPr/>
            <p:nvPr/>
          </p:nvSpPr>
          <p:spPr bwMode="auto">
            <a:xfrm>
              <a:off x="1772502" y="695854"/>
              <a:ext cx="7976272" cy="47466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 bwMode="auto">
            <a:xfrm>
              <a:off x="1772502" y="695854"/>
              <a:ext cx="7976272" cy="47466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Риск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495" name="Google Shape;495;p17"/>
          <p:cNvSpPr/>
          <p:nvPr/>
        </p:nvSpPr>
        <p:spPr bwMode="auto">
          <a:xfrm rot="5400000">
            <a:off x="5745738" y="2644246"/>
            <a:ext cx="700522" cy="324036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96" name="Google Shape;496;p17"/>
          <p:cNvGrpSpPr/>
          <p:nvPr/>
        </p:nvGrpSpPr>
        <p:grpSpPr bwMode="auto">
          <a:xfrm>
            <a:off x="390542" y="3920241"/>
            <a:ext cx="11410913" cy="2773245"/>
            <a:chOff x="7177" y="59193"/>
            <a:chExt cx="11410913" cy="2773245"/>
          </a:xfrm>
        </p:grpSpPr>
        <p:sp>
          <p:nvSpPr>
            <p:cNvPr id="497" name="Google Shape;497;p17"/>
            <p:cNvSpPr/>
            <p:nvPr/>
          </p:nvSpPr>
          <p:spPr bwMode="auto">
            <a:xfrm>
              <a:off x="5712634" y="672795"/>
              <a:ext cx="3975218" cy="38605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98" name="Google Shape;498;p17"/>
            <p:cNvSpPr/>
            <p:nvPr/>
          </p:nvSpPr>
          <p:spPr bwMode="auto">
            <a:xfrm>
              <a:off x="5651674" y="672795"/>
              <a:ext cx="121920" cy="38605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99" name="Google Shape;499;p17"/>
            <p:cNvSpPr/>
            <p:nvPr/>
          </p:nvSpPr>
          <p:spPr bwMode="auto">
            <a:xfrm>
              <a:off x="1737414" y="672795"/>
              <a:ext cx="3975218" cy="38605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00" name="Google Shape;500;p17"/>
            <p:cNvSpPr/>
            <p:nvPr/>
          </p:nvSpPr>
          <p:spPr bwMode="auto">
            <a:xfrm>
              <a:off x="1622001" y="59193"/>
              <a:ext cx="8181264" cy="6136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1" name="Google Shape;501;p17"/>
            <p:cNvSpPr txBox="1"/>
            <p:nvPr/>
          </p:nvSpPr>
          <p:spPr bwMode="auto">
            <a:xfrm>
              <a:off x="1622001" y="59193"/>
              <a:ext cx="8181264" cy="61360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Предприниматели</a:t>
              </a:r>
              <a:r>
                <a:rPr lang="ru-RU" sz="1800" b="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 – торговцы, которые шли на риск в расчёте на высокие доходы</a:t>
              </a:r>
              <a:endParaRPr sz="1800" b="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02" name="Google Shape;502;p17"/>
            <p:cNvSpPr/>
            <p:nvPr/>
          </p:nvSpPr>
          <p:spPr bwMode="auto">
            <a:xfrm>
              <a:off x="7177" y="1058853"/>
              <a:ext cx="3460474" cy="17735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3" name="Google Shape;503;p17"/>
            <p:cNvSpPr txBox="1"/>
            <p:nvPr/>
          </p:nvSpPr>
          <p:spPr bwMode="auto">
            <a:xfrm>
              <a:off x="7177" y="1058853"/>
              <a:ext cx="3460474" cy="177358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развивали экономику государства (вкладывали торговый капитал в производство)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04" name="Google Shape;504;p17"/>
            <p:cNvSpPr/>
            <p:nvPr/>
          </p:nvSpPr>
          <p:spPr bwMode="auto">
            <a:xfrm>
              <a:off x="3982396" y="1058853"/>
              <a:ext cx="3460474" cy="17735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5" name="Google Shape;505;p17"/>
            <p:cNvSpPr txBox="1"/>
            <p:nvPr/>
          </p:nvSpPr>
          <p:spPr bwMode="auto">
            <a:xfrm>
              <a:off x="3982396" y="1058853"/>
              <a:ext cx="3460474" cy="177358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расширяли торговлю с различными регионами мира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06" name="Google Shape;506;p17"/>
            <p:cNvSpPr/>
            <p:nvPr/>
          </p:nvSpPr>
          <p:spPr bwMode="auto">
            <a:xfrm>
              <a:off x="7957616" y="1058853"/>
              <a:ext cx="3460474" cy="17735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7" name="Google Shape;507;p17"/>
            <p:cNvSpPr txBox="1"/>
            <p:nvPr/>
          </p:nvSpPr>
          <p:spPr bwMode="auto">
            <a:xfrm>
              <a:off x="7957616" y="1058853"/>
              <a:ext cx="3460474" cy="177358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превращали европейскую экономику из локальной системы в сложную международную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4" name="Google Shape;544;p19"/>
          <p:cNvSpPr txBox="1"/>
          <p:nvPr>
            <p:ph type="title"/>
          </p:nvPr>
        </p:nvSpPr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>
                <a:solidFill>
                  <a:schemeClr val="accent2"/>
                </a:solidFill>
              </a:rPr>
              <a:t>Захват контроля над внешней торговлей европейцами</a:t>
            </a:r>
            <a:endParaRPr sz="4000" b="1">
              <a:solidFill>
                <a:schemeClr val="accent2"/>
              </a:solidFill>
            </a:endParaRPr>
          </a:p>
        </p:txBody>
      </p:sp>
      <p:sp>
        <p:nvSpPr>
          <p:cNvPr id="545" name="Google Shape;545;p19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6" name="Google Shape;546;p19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47" name="Google Shape;547;p19"/>
          <p:cNvGrpSpPr/>
          <p:nvPr/>
        </p:nvGrpSpPr>
        <p:grpSpPr bwMode="auto">
          <a:xfrm>
            <a:off x="207433" y="1700808"/>
            <a:ext cx="5888566" cy="1584175"/>
            <a:chOff x="2075497" y="458098"/>
            <a:chExt cx="7274273" cy="728287"/>
          </a:xfrm>
        </p:grpSpPr>
        <p:sp>
          <p:nvSpPr>
            <p:cNvPr id="548" name="Google Shape;548;p19"/>
            <p:cNvSpPr/>
            <p:nvPr/>
          </p:nvSpPr>
          <p:spPr bwMode="auto">
            <a:xfrm>
              <a:off x="2075497" y="458098"/>
              <a:ext cx="7274273" cy="7282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9" name="Google Shape;549;p19"/>
            <p:cNvSpPr txBox="1"/>
            <p:nvPr/>
          </p:nvSpPr>
          <p:spPr bwMode="auto">
            <a:xfrm>
              <a:off x="2075497" y="458098"/>
              <a:ext cx="7274273" cy="72828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Британская Ост-Индская компания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акционерное общество, созданное в 1600 г. указом Елизаветы I и получившее обширные привилегии для торговых операций в Индии (исключительное право ввозить в страну перец)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550" name="Google Shape;550;p19" descr="ÐÐ°ÑÑÐ¸Ð½ÐºÐ¸ Ð¿Ð¾ Ð·Ð°Ð¿ÑÐ¾ÑÑ &quot;ÐµÐ»Ð¸Ð·Ð°Ð²ÐµÑÐ° 1&quot;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 flipH="0" flipV="0">
            <a:off x="7232548" y="1698763"/>
            <a:ext cx="4782187" cy="50600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51" name="Google Shape;551;p19"/>
          <p:cNvSpPr txBox="1"/>
          <p:nvPr/>
        </p:nvSpPr>
        <p:spPr bwMode="auto">
          <a:xfrm>
            <a:off x="4607646" y="6420300"/>
            <a:ext cx="1680374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Елизавета I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552" name="Google Shape;552;p19"/>
          <p:cNvGrpSpPr/>
          <p:nvPr/>
        </p:nvGrpSpPr>
        <p:grpSpPr bwMode="auto">
          <a:xfrm>
            <a:off x="209794" y="3511858"/>
            <a:ext cx="5883842" cy="2930626"/>
            <a:chOff x="2361" y="82858"/>
            <a:chExt cx="5883842" cy="2930626"/>
          </a:xfrm>
        </p:grpSpPr>
        <p:sp>
          <p:nvSpPr>
            <p:cNvPr id="553" name="Google Shape;553;p19"/>
            <p:cNvSpPr/>
            <p:nvPr/>
          </p:nvSpPr>
          <p:spPr bwMode="auto">
            <a:xfrm>
              <a:off x="2361" y="82858"/>
              <a:ext cx="5574754" cy="48843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4" name="Google Shape;554;p19"/>
            <p:cNvSpPr txBox="1"/>
            <p:nvPr/>
          </p:nvSpPr>
          <p:spPr bwMode="auto">
            <a:xfrm>
              <a:off x="21436" y="97164"/>
              <a:ext cx="5536605" cy="4598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Британская Ост-Индская компания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55" name="Google Shape;555;p19"/>
            <p:cNvSpPr/>
            <p:nvPr/>
          </p:nvSpPr>
          <p:spPr bwMode="auto">
            <a:xfrm>
              <a:off x="559837" y="571296"/>
              <a:ext cx="557474" cy="36632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6" name="Google Shape;556;p19"/>
            <p:cNvSpPr/>
            <p:nvPr/>
          </p:nvSpPr>
          <p:spPr bwMode="auto">
            <a:xfrm>
              <a:off x="1117312" y="693405"/>
              <a:ext cx="4768892" cy="4884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7" name="Google Shape;557;p19"/>
            <p:cNvSpPr txBox="1"/>
            <p:nvPr/>
          </p:nvSpPr>
          <p:spPr bwMode="auto">
            <a:xfrm>
              <a:off x="1136386" y="707711"/>
              <a:ext cx="4730742" cy="4598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начала колонизацию Индии и ряда стран Востока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58" name="Google Shape;558;p19"/>
            <p:cNvSpPr/>
            <p:nvPr/>
          </p:nvSpPr>
          <p:spPr bwMode="auto">
            <a:xfrm>
              <a:off x="559837" y="571296"/>
              <a:ext cx="557474" cy="97687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9" name="Google Shape;559;p19"/>
            <p:cNvSpPr/>
            <p:nvPr/>
          </p:nvSpPr>
          <p:spPr bwMode="auto">
            <a:xfrm>
              <a:off x="1117312" y="1303953"/>
              <a:ext cx="4768892" cy="4884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0" name="Google Shape;560;p19"/>
            <p:cNvSpPr txBox="1"/>
            <p:nvPr/>
          </p:nvSpPr>
          <p:spPr bwMode="auto">
            <a:xfrm>
              <a:off x="1136386" y="1318259"/>
              <a:ext cx="4730742" cy="4598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создала частную армию и флот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61" name="Google Shape;561;p19"/>
            <p:cNvSpPr/>
            <p:nvPr/>
          </p:nvSpPr>
          <p:spPr bwMode="auto">
            <a:xfrm>
              <a:off x="559837" y="571296"/>
              <a:ext cx="557474" cy="158742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62" name="Google Shape;562;p19"/>
            <p:cNvSpPr/>
            <p:nvPr/>
          </p:nvSpPr>
          <p:spPr bwMode="auto">
            <a:xfrm>
              <a:off x="1117312" y="1914500"/>
              <a:ext cx="4768892" cy="4884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3" name="Google Shape;563;p19"/>
            <p:cNvSpPr txBox="1"/>
            <p:nvPr/>
          </p:nvSpPr>
          <p:spPr bwMode="auto">
            <a:xfrm>
              <a:off x="1136386" y="1928806"/>
              <a:ext cx="4730742" cy="4598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производила сбор налогов с зах- ваченных территорий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64" name="Google Shape;564;p19"/>
            <p:cNvSpPr/>
            <p:nvPr/>
          </p:nvSpPr>
          <p:spPr bwMode="auto">
            <a:xfrm>
              <a:off x="559837" y="571296"/>
              <a:ext cx="557474" cy="219796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65" name="Google Shape;565;p19"/>
            <p:cNvSpPr/>
            <p:nvPr/>
          </p:nvSpPr>
          <p:spPr bwMode="auto">
            <a:xfrm>
              <a:off x="1117312" y="2525047"/>
              <a:ext cx="4768892" cy="4884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6" name="Google Shape;566;p19"/>
            <p:cNvSpPr txBox="1"/>
            <p:nvPr/>
          </p:nvSpPr>
          <p:spPr bwMode="auto">
            <a:xfrm>
              <a:off x="1136386" y="2539353"/>
              <a:ext cx="4730742" cy="4598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основывала фактории – торго- вые поселения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>
            <p:ph type="title"/>
          </p:nvPr>
        </p:nvSpPr>
        <p:spPr bwMode="auto">
          <a:xfrm>
            <a:off x="816864" y="228600"/>
            <a:ext cx="10871198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rgbClr val="555A3B"/>
                </a:solidFill>
              </a:rPr>
              <a:t>План</a:t>
            </a:r>
            <a:endParaRPr b="1">
              <a:solidFill>
                <a:srgbClr val="555A3B"/>
              </a:solidFill>
            </a:endParaRPr>
          </a:p>
        </p:txBody>
      </p:sp>
      <p:sp>
        <p:nvSpPr>
          <p:cNvPr id="112" name="Google Shape;112;p2"/>
          <p:cNvSpPr txBox="1"/>
          <p:nvPr>
            <p:ph type="body" idx="1"/>
          </p:nvPr>
        </p:nvSpPr>
        <p:spPr bwMode="auto">
          <a:xfrm flipH="0" flipV="0">
            <a:off x="476210" y="1578680"/>
            <a:ext cx="11239578" cy="51626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upright="0" compatLnSpc="0">
            <a:normAutofit fontScale="95000" lnSpcReduction="1000"/>
          </a:bodyPr>
          <a:lstStyle/>
          <a:p>
            <a:pPr marL="320040" lvl="0" indent="-320040" algn="l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sz="3600" b="1">
                <a:solidFill>
                  <a:srgbClr val="555A3B"/>
                </a:solidFill>
              </a:rPr>
              <a:t>Особенности экономического развития и социальных отношений в восточных и западных цивилизациях</a:t>
            </a:r>
            <a:endParaRPr sz="3600"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sz="3600" b="1">
                <a:solidFill>
                  <a:srgbClr val="555A3B"/>
                </a:solidFill>
              </a:rPr>
              <a:t>Первоначальное накопление капитала</a:t>
            </a:r>
            <a:endParaRPr lang="ru-RU" sz="3600" b="1">
              <a:solidFill>
                <a:srgbClr val="555A3B"/>
              </a:solidFill>
            </a:endParaRPr>
          </a:p>
          <a:p>
            <a:pPr marL="320040" lvl="0" indent="-320040" algn="l">
              <a:spcBef>
                <a:spcPts val="699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sz="3600" b="1">
                <a:solidFill>
                  <a:srgbClr val="555A3B"/>
                </a:solidFill>
              </a:rPr>
              <a:t>Аграрный переворот</a:t>
            </a:r>
            <a:endParaRPr sz="3600"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sz="3600" b="1">
                <a:solidFill>
                  <a:srgbClr val="555A3B"/>
                </a:solidFill>
              </a:rPr>
              <a:t>Рост мануфактурного производства</a:t>
            </a:r>
            <a:endParaRPr sz="3600"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sz="3600" b="1">
                <a:solidFill>
                  <a:srgbClr val="555A3B"/>
                </a:solidFill>
              </a:rPr>
              <a:t>Начало промышленного переворота</a:t>
            </a:r>
            <a:endParaRPr sz="3600"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sz="3600" b="1">
                <a:solidFill>
                  <a:srgbClr val="555A3B"/>
                </a:solidFill>
              </a:rPr>
              <a:t>Захват контроля над внешней торговлей восточных стран европейцами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6" name="Google Shape;596;p21"/>
          <p:cNvSpPr txBox="1"/>
          <p:nvPr>
            <p:ph type="title"/>
          </p:nvPr>
        </p:nvSpPr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>
                <a:solidFill>
                  <a:schemeClr val="accent2"/>
                </a:solidFill>
              </a:rPr>
              <a:t>Торговые компании и политика меркантилизма</a:t>
            </a:r>
            <a:endParaRPr sz="4000" b="1">
              <a:solidFill>
                <a:schemeClr val="accent2"/>
              </a:solidFill>
            </a:endParaRPr>
          </a:p>
        </p:txBody>
      </p:sp>
      <p:sp>
        <p:nvSpPr>
          <p:cNvPr id="597" name="Google Shape;597;p21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98" name="Google Shape;598;p21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99" name="Google Shape;599;p21"/>
          <p:cNvGrpSpPr/>
          <p:nvPr/>
        </p:nvGrpSpPr>
        <p:grpSpPr bwMode="auto">
          <a:xfrm>
            <a:off x="385633" y="1772815"/>
            <a:ext cx="11420732" cy="3168353"/>
            <a:chOff x="2268" y="792087"/>
            <a:chExt cx="11420732" cy="3168353"/>
          </a:xfrm>
        </p:grpSpPr>
        <p:sp>
          <p:nvSpPr>
            <p:cNvPr id="600" name="Google Shape;600;p21"/>
            <p:cNvSpPr/>
            <p:nvPr/>
          </p:nvSpPr>
          <p:spPr bwMode="auto">
            <a:xfrm>
              <a:off x="8662634" y="2450686"/>
              <a:ext cx="121920" cy="46733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1" name="Google Shape;601;p21"/>
            <p:cNvSpPr/>
            <p:nvPr/>
          </p:nvSpPr>
          <p:spPr bwMode="auto">
            <a:xfrm>
              <a:off x="5712634" y="1396271"/>
              <a:ext cx="3010960" cy="46733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2" name="Google Shape;602;p21"/>
            <p:cNvSpPr/>
            <p:nvPr/>
          </p:nvSpPr>
          <p:spPr bwMode="auto">
            <a:xfrm>
              <a:off x="2640713" y="2450686"/>
              <a:ext cx="121920" cy="46733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3" name="Google Shape;603;p21"/>
            <p:cNvSpPr/>
            <p:nvPr/>
          </p:nvSpPr>
          <p:spPr bwMode="auto">
            <a:xfrm>
              <a:off x="2701673" y="1396271"/>
              <a:ext cx="3010960" cy="46733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4" name="Google Shape;604;p21"/>
            <p:cNvSpPr/>
            <p:nvPr/>
          </p:nvSpPr>
          <p:spPr bwMode="auto">
            <a:xfrm>
              <a:off x="155716" y="792087"/>
              <a:ext cx="11113836" cy="6041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05" name="Google Shape;605;p21"/>
            <p:cNvSpPr txBox="1"/>
            <p:nvPr/>
          </p:nvSpPr>
          <p:spPr bwMode="auto">
            <a:xfrm>
              <a:off x="155716" y="792087"/>
              <a:ext cx="11113836" cy="60418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Экономическая стратегия европейских государств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06" name="Google Shape;606;p21"/>
            <p:cNvSpPr/>
            <p:nvPr/>
          </p:nvSpPr>
          <p:spPr bwMode="auto">
            <a:xfrm>
              <a:off x="2268" y="1863605"/>
              <a:ext cx="5398810" cy="5870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07" name="Google Shape;607;p21"/>
            <p:cNvSpPr txBox="1"/>
            <p:nvPr/>
          </p:nvSpPr>
          <p:spPr bwMode="auto">
            <a:xfrm>
              <a:off x="2268" y="1863605"/>
              <a:ext cx="5398810" cy="58708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XVI в.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08" name="Google Shape;608;p21"/>
            <p:cNvSpPr/>
            <p:nvPr/>
          </p:nvSpPr>
          <p:spPr bwMode="auto">
            <a:xfrm>
              <a:off x="2268" y="2918020"/>
              <a:ext cx="5398810" cy="10424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09" name="Google Shape;609;p21"/>
            <p:cNvSpPr txBox="1"/>
            <p:nvPr/>
          </p:nvSpPr>
          <p:spPr bwMode="auto">
            <a:xfrm>
              <a:off x="2268" y="2918020"/>
              <a:ext cx="5398810" cy="10424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накопление как можно большего количества золота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10" name="Google Shape;610;p21"/>
            <p:cNvSpPr/>
            <p:nvPr/>
          </p:nvSpPr>
          <p:spPr bwMode="auto">
            <a:xfrm>
              <a:off x="6024189" y="1863605"/>
              <a:ext cx="5398810" cy="5870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11" name="Google Shape;611;p21"/>
            <p:cNvSpPr txBox="1"/>
            <p:nvPr/>
          </p:nvSpPr>
          <p:spPr bwMode="auto">
            <a:xfrm>
              <a:off x="6024189" y="1863605"/>
              <a:ext cx="5398810" cy="58708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XVII в.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12" name="Google Shape;612;p21"/>
            <p:cNvSpPr/>
            <p:nvPr/>
          </p:nvSpPr>
          <p:spPr bwMode="auto">
            <a:xfrm>
              <a:off x="6024189" y="2918020"/>
              <a:ext cx="5398810" cy="10424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13" name="Google Shape;613;p21"/>
            <p:cNvSpPr txBox="1"/>
            <p:nvPr/>
          </p:nvSpPr>
          <p:spPr bwMode="auto">
            <a:xfrm>
              <a:off x="6024189" y="2918020"/>
              <a:ext cx="5398810" cy="10424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политика </a:t>
              </a: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меркантилизма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614" name="Google Shape;614;p21"/>
          <p:cNvGrpSpPr/>
          <p:nvPr/>
        </p:nvGrpSpPr>
        <p:grpSpPr bwMode="auto">
          <a:xfrm>
            <a:off x="383365" y="5733256"/>
            <a:ext cx="11425269" cy="980728"/>
            <a:chOff x="2075497" y="458098"/>
            <a:chExt cx="7274273" cy="728287"/>
          </a:xfrm>
        </p:grpSpPr>
        <p:sp>
          <p:nvSpPr>
            <p:cNvPr id="615" name="Google Shape;615;p21"/>
            <p:cNvSpPr/>
            <p:nvPr/>
          </p:nvSpPr>
          <p:spPr bwMode="auto">
            <a:xfrm>
              <a:off x="2075497" y="458098"/>
              <a:ext cx="7274273" cy="7282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16" name="Google Shape;616;p21"/>
            <p:cNvSpPr txBox="1"/>
            <p:nvPr/>
          </p:nvSpPr>
          <p:spPr bwMode="auto">
            <a:xfrm>
              <a:off x="2075497" y="458098"/>
              <a:ext cx="7274273" cy="72828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Меркантилизм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(итал. mercante – торговец, купец) – экономическая политика, направленная на сохранение и увеличение золотого запаса страны посредством преобладания экспорта товаров над их импортом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617" name="Google Shape;617;p21"/>
          <p:cNvSpPr/>
          <p:nvPr/>
        </p:nvSpPr>
        <p:spPr bwMode="auto">
          <a:xfrm rot="5400000">
            <a:off x="8597748" y="5133009"/>
            <a:ext cx="949164" cy="432048"/>
          </a:xfrm>
          <a:prstGeom prst="rightArrow">
            <a:avLst>
              <a:gd name="adj1" fmla="val 50000"/>
              <a:gd name="adj2" fmla="val 92786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2" name="Google Shape;622;p22"/>
          <p:cNvSpPr txBox="1"/>
          <p:nvPr>
            <p:ph type="title"/>
          </p:nvPr>
        </p:nvSpPr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>
                <a:solidFill>
                  <a:schemeClr val="accent2"/>
                </a:solidFill>
              </a:rPr>
              <a:t>меркантилизм</a:t>
            </a:r>
            <a:endParaRPr sz="4000" b="1">
              <a:solidFill>
                <a:schemeClr val="accent2"/>
              </a:solidFill>
            </a:endParaRPr>
          </a:p>
        </p:txBody>
      </p:sp>
      <p:sp>
        <p:nvSpPr>
          <p:cNvPr id="623" name="Google Shape;623;p22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24" name="Google Shape;624;p22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25" name="Google Shape;625;p22"/>
          <p:cNvGrpSpPr/>
          <p:nvPr/>
        </p:nvGrpSpPr>
        <p:grpSpPr bwMode="auto">
          <a:xfrm>
            <a:off x="1029673" y="1775205"/>
            <a:ext cx="10059109" cy="4747748"/>
            <a:chOff x="843053" y="2389"/>
            <a:chExt cx="10059109" cy="4747748"/>
          </a:xfrm>
        </p:grpSpPr>
        <p:sp>
          <p:nvSpPr>
            <p:cNvPr id="626" name="Google Shape;626;p22"/>
            <p:cNvSpPr/>
            <p:nvPr/>
          </p:nvSpPr>
          <p:spPr bwMode="auto">
            <a:xfrm>
              <a:off x="843053" y="2389"/>
              <a:ext cx="7474225" cy="65486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27" name="Google Shape;627;p22"/>
            <p:cNvSpPr txBox="1"/>
            <p:nvPr/>
          </p:nvSpPr>
          <p:spPr bwMode="auto">
            <a:xfrm>
              <a:off x="868626" y="21569"/>
              <a:ext cx="7423078" cy="61650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Политика меркантилизма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28" name="Google Shape;628;p22"/>
            <p:cNvSpPr/>
            <p:nvPr/>
          </p:nvSpPr>
          <p:spPr bwMode="auto">
            <a:xfrm>
              <a:off x="1590474" y="657251"/>
              <a:ext cx="747421" cy="49114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29" name="Google Shape;629;p22"/>
            <p:cNvSpPr/>
            <p:nvPr/>
          </p:nvSpPr>
          <p:spPr bwMode="auto">
            <a:xfrm>
              <a:off x="2337897" y="820967"/>
              <a:ext cx="8564265" cy="6548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30" name="Google Shape;630;p22"/>
            <p:cNvSpPr txBox="1"/>
            <p:nvPr/>
          </p:nvSpPr>
          <p:spPr bwMode="auto">
            <a:xfrm>
              <a:off x="2363470" y="840147"/>
              <a:ext cx="8513118" cy="61650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«много продавать, мало покупать»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31" name="Google Shape;631;p22"/>
            <p:cNvSpPr/>
            <p:nvPr/>
          </p:nvSpPr>
          <p:spPr bwMode="auto">
            <a:xfrm>
              <a:off x="1590474" y="657251"/>
              <a:ext cx="747421" cy="130972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32" name="Google Shape;632;p22"/>
            <p:cNvSpPr/>
            <p:nvPr/>
          </p:nvSpPr>
          <p:spPr bwMode="auto">
            <a:xfrm>
              <a:off x="2337897" y="1639544"/>
              <a:ext cx="8564265" cy="6548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33" name="Google Shape;633;p22"/>
            <p:cNvSpPr txBox="1"/>
            <p:nvPr/>
          </p:nvSpPr>
          <p:spPr bwMode="auto">
            <a:xfrm>
              <a:off x="2363470" y="1658723"/>
              <a:ext cx="8513118" cy="61650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поощрение экспорта и ограничение импорта готовой про- дукции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34" name="Google Shape;634;p22"/>
            <p:cNvSpPr/>
            <p:nvPr/>
          </p:nvSpPr>
          <p:spPr bwMode="auto">
            <a:xfrm>
              <a:off x="1590474" y="657251"/>
              <a:ext cx="747421" cy="21283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35" name="Google Shape;635;p22"/>
            <p:cNvSpPr/>
            <p:nvPr/>
          </p:nvSpPr>
          <p:spPr bwMode="auto">
            <a:xfrm>
              <a:off x="2337897" y="2458121"/>
              <a:ext cx="8564265" cy="6548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36" name="Google Shape;636;p22"/>
            <p:cNvSpPr txBox="1"/>
            <p:nvPr/>
          </p:nvSpPr>
          <p:spPr bwMode="auto">
            <a:xfrm>
              <a:off x="2363470" y="2477301"/>
              <a:ext cx="8513118" cy="61650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всякий вывоз золота и серебра следует запретить, а все оте- чественные деньги надлежит держать в обращении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37" name="Google Shape;637;p22"/>
            <p:cNvSpPr/>
            <p:nvPr/>
          </p:nvSpPr>
          <p:spPr bwMode="auto">
            <a:xfrm>
              <a:off x="1590474" y="657251"/>
              <a:ext cx="747421" cy="29468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38" name="Google Shape;638;p22"/>
            <p:cNvSpPr/>
            <p:nvPr/>
          </p:nvSpPr>
          <p:spPr bwMode="auto">
            <a:xfrm>
              <a:off x="2337897" y="3276699"/>
              <a:ext cx="8564265" cy="6548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39" name="Google Shape;639;p22"/>
            <p:cNvSpPr txBox="1"/>
            <p:nvPr/>
          </p:nvSpPr>
          <p:spPr bwMode="auto">
            <a:xfrm>
              <a:off x="2363470" y="3295879"/>
              <a:ext cx="8513118" cy="61650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активный протекционизм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40" name="Google Shape;640;p22"/>
            <p:cNvSpPr/>
            <p:nvPr/>
          </p:nvSpPr>
          <p:spPr bwMode="auto">
            <a:xfrm>
              <a:off x="1590474" y="657251"/>
              <a:ext cx="747421" cy="376545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41" name="Google Shape;641;p22"/>
            <p:cNvSpPr/>
            <p:nvPr/>
          </p:nvSpPr>
          <p:spPr bwMode="auto">
            <a:xfrm>
              <a:off x="2337897" y="4095276"/>
              <a:ext cx="8564026" cy="6548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42" name="Google Shape;642;p22"/>
            <p:cNvSpPr txBox="1"/>
            <p:nvPr/>
          </p:nvSpPr>
          <p:spPr bwMode="auto">
            <a:xfrm>
              <a:off x="2363470" y="4114456"/>
              <a:ext cx="8512880" cy="61650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захват колоний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15" name="Google Shape;715;p26"/>
          <p:cNvGrpSpPr/>
          <p:nvPr/>
        </p:nvGrpSpPr>
        <p:grpSpPr bwMode="auto">
          <a:xfrm>
            <a:off x="4887412" y="1628800"/>
            <a:ext cx="5442780" cy="3960440"/>
            <a:chOff x="1671732" y="0"/>
            <a:chExt cx="5442780" cy="3960440"/>
          </a:xfrm>
        </p:grpSpPr>
        <p:sp>
          <p:nvSpPr>
            <p:cNvPr id="716" name="Google Shape;716;p26"/>
            <p:cNvSpPr/>
            <p:nvPr/>
          </p:nvSpPr>
          <p:spPr bwMode="auto">
            <a:xfrm>
              <a:off x="3069120" y="0"/>
              <a:ext cx="2640293" cy="1980220"/>
            </a:xfrm>
            <a:prstGeom prst="triangle">
              <a:avLst>
                <a:gd name="adj" fmla="val 50000"/>
              </a:avLst>
            </a:prstGeom>
            <a:solidFill>
              <a:srgbClr val="DC7F45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17" name="Google Shape;717;p26"/>
            <p:cNvSpPr txBox="1"/>
            <p:nvPr/>
          </p:nvSpPr>
          <p:spPr bwMode="auto">
            <a:xfrm>
              <a:off x="3729193" y="990110"/>
              <a:ext cx="1320146" cy="9901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Англия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718" name="Google Shape;718;p26"/>
            <p:cNvSpPr/>
            <p:nvPr/>
          </p:nvSpPr>
          <p:spPr bwMode="auto">
            <a:xfrm>
              <a:off x="1671732" y="1980220"/>
              <a:ext cx="2794776" cy="198022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19" name="Google Shape;719;p26"/>
            <p:cNvSpPr txBox="1"/>
            <p:nvPr/>
          </p:nvSpPr>
          <p:spPr bwMode="auto">
            <a:xfrm>
              <a:off x="2370426" y="2970330"/>
              <a:ext cx="1397388" cy="9901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Америка</a:t>
              </a:r>
              <a:endParaRPr sz="1800" b="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720" name="Google Shape;720;p26"/>
            <p:cNvSpPr/>
            <p:nvPr/>
          </p:nvSpPr>
          <p:spPr bwMode="auto">
            <a:xfrm rot="10800000">
              <a:off x="3069120" y="1980220"/>
              <a:ext cx="2640293" cy="1980220"/>
            </a:xfrm>
            <a:prstGeom prst="triangle">
              <a:avLst>
                <a:gd name="adj" fmla="val 50000"/>
              </a:avLst>
            </a:prstGeom>
            <a:solidFill>
              <a:srgbClr val="D8B25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21" name="Google Shape;721;p26"/>
            <p:cNvSpPr txBox="1"/>
            <p:nvPr/>
          </p:nvSpPr>
          <p:spPr bwMode="auto">
            <a:xfrm>
              <a:off x="3729193" y="1980220"/>
              <a:ext cx="1320146" cy="9901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ПНК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722" name="Google Shape;722;p26"/>
            <p:cNvSpPr/>
            <p:nvPr/>
          </p:nvSpPr>
          <p:spPr bwMode="auto">
            <a:xfrm>
              <a:off x="4304316" y="1980220"/>
              <a:ext cx="2810196" cy="198022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23" name="Google Shape;723;p26"/>
            <p:cNvSpPr txBox="1"/>
            <p:nvPr/>
          </p:nvSpPr>
          <p:spPr bwMode="auto">
            <a:xfrm>
              <a:off x="5006865" y="2970330"/>
              <a:ext cx="1405097" cy="9901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Африка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724" name="Google Shape;724;p26"/>
          <p:cNvSpPr txBox="1"/>
          <p:nvPr>
            <p:ph type="title"/>
          </p:nvPr>
        </p:nvSpPr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chemeClr val="accent2"/>
                </a:solidFill>
              </a:rPr>
              <a:t>Начало промышленной революции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725" name="Google Shape;725;p26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26" name="Google Shape;726;p26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727" name="Google Shape;727;p26"/>
          <p:cNvGrpSpPr/>
          <p:nvPr/>
        </p:nvGrpSpPr>
        <p:grpSpPr bwMode="auto">
          <a:xfrm>
            <a:off x="207433" y="1666475"/>
            <a:ext cx="4209493" cy="2194574"/>
            <a:chOff x="1772502" y="695854"/>
            <a:chExt cx="7976272" cy="474662"/>
          </a:xfrm>
        </p:grpSpPr>
        <p:sp>
          <p:nvSpPr>
            <p:cNvPr id="728" name="Google Shape;728;p26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29" name="Google Shape;729;p26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Самой яркой отличительной чертой экономики Англии XVIII в. являлась торговля. Многие предприимчивые купцы и предприниматели заработали себе состояние благодаря так называемому </a:t>
              </a: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«золотому треугольнику».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730" name="Google Shape;730;p26"/>
          <p:cNvSpPr/>
          <p:nvPr/>
        </p:nvSpPr>
        <p:spPr bwMode="auto">
          <a:xfrm rot="3819933">
            <a:off x="8189566" y="2832509"/>
            <a:ext cx="2976330" cy="10801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31" name="Google Shape;731;p26"/>
          <p:cNvSpPr/>
          <p:nvPr/>
        </p:nvSpPr>
        <p:spPr bwMode="auto">
          <a:xfrm rot="-3721102">
            <a:off x="3925741" y="2975849"/>
            <a:ext cx="2976330" cy="10801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32" name="Google Shape;732;p26"/>
          <p:cNvSpPr/>
          <p:nvPr/>
        </p:nvSpPr>
        <p:spPr bwMode="auto">
          <a:xfrm rot="10800000">
            <a:off x="5839098" y="5639311"/>
            <a:ext cx="2976330" cy="10801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33" name="Google Shape;733;p26"/>
          <p:cNvSpPr txBox="1"/>
          <p:nvPr/>
        </p:nvSpPr>
        <p:spPr bwMode="auto">
          <a:xfrm rot="3752108">
            <a:off x="8127384" y="3192742"/>
            <a:ext cx="2720992" cy="646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промышленные товары</a:t>
            </a:r>
            <a:endParaRPr sz="1800" b="1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734" name="Google Shape;734;p26"/>
          <p:cNvSpPr txBox="1"/>
          <p:nvPr/>
        </p:nvSpPr>
        <p:spPr bwMode="auto">
          <a:xfrm>
            <a:off x="5966766" y="5867980"/>
            <a:ext cx="2720992" cy="3693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рабы</a:t>
            </a:r>
            <a:endParaRPr sz="1800" b="1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735" name="Google Shape;735;p26"/>
          <p:cNvSpPr txBox="1"/>
          <p:nvPr/>
        </p:nvSpPr>
        <p:spPr bwMode="auto">
          <a:xfrm rot="-3778715">
            <a:off x="4221986" y="3532365"/>
            <a:ext cx="2720992" cy="3693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сахар, табак</a:t>
            </a:r>
            <a:endParaRPr sz="1800" b="1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736" name="Google Shape;736;p26"/>
          <p:cNvGrpSpPr/>
          <p:nvPr/>
        </p:nvGrpSpPr>
        <p:grpSpPr bwMode="auto">
          <a:xfrm>
            <a:off x="225589" y="4779986"/>
            <a:ext cx="4209493" cy="585356"/>
            <a:chOff x="1772502" y="695854"/>
            <a:chExt cx="7976272" cy="474662"/>
          </a:xfrm>
        </p:grpSpPr>
        <p:sp>
          <p:nvSpPr>
            <p:cNvPr id="737" name="Google Shape;737;p26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38" name="Google Shape;738;p26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Первоначальное накопление капитала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cxnSp>
        <p:nvCxnSpPr>
          <p:cNvPr id="739" name="Google Shape;739;p26"/>
          <p:cNvCxnSpPr>
            <a:cxnSpLocks/>
          </p:cNvCxnSpPr>
          <p:nvPr/>
        </p:nvCxnSpPr>
        <p:spPr bwMode="auto">
          <a:xfrm flipH="1">
            <a:off x="4435082" y="4212506"/>
            <a:ext cx="3116378" cy="86015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5020988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/>
              <a:t>ИТОГИ И ВЫВОДЫ</a:t>
            </a:r>
            <a:endParaRPr/>
          </a:p>
        </p:txBody>
      </p:sp>
      <p:sp>
        <p:nvSpPr>
          <p:cNvPr id="186121865" name="Google Shape;33;p30"/>
          <p:cNvSpPr txBox="1"/>
          <p:nvPr>
            <p:ph type="body" idx="1"/>
          </p:nvPr>
        </p:nvSpPr>
        <p:spPr bwMode="auto">
          <a:xfrm flipH="0" flipV="0">
            <a:off x="426334" y="1589566"/>
            <a:ext cx="556806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Западная Европа: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Становление капитализма, промышленный переворот, рост городов, формирование новых социальных классов.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Восточная Европа и Россия: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Усиление крепостничества, торможение экономического развития.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37595004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lang="en-US" sz="2600" b="1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Страны Востока:</a:t>
            </a:r>
            <a:r>
              <a:rPr lang="en-US" sz="2600" b="0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Сохранение традиционных экономических и социальных структур, отставание от Запада.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600" b="1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Мировая экономика:</a:t>
            </a:r>
            <a:r>
              <a:rPr lang="en-US" sz="2600" b="0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Установление господства европейских стран над внешней торговлей, начало формирования мирового </a:t>
            </a:r>
            <a:r>
              <a:rPr lang="en-US" sz="2600" b="0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рынка.</a:t>
            </a:r>
            <a:endParaRPr sz="2600"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 bwMode="auto">
          <a:xfrm>
            <a:off x="190458" y="0"/>
            <a:ext cx="1181108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>
                <a:solidFill>
                  <a:schemeClr val="accent2"/>
                </a:solidFill>
              </a:rPr>
              <a:t>Истоки капитализма</a:t>
            </a:r>
            <a:endParaRPr sz="4800" b="1">
              <a:solidFill>
                <a:schemeClr val="accent2"/>
              </a:solidFill>
            </a:endParaRPr>
          </a:p>
        </p:txBody>
      </p:sp>
      <p:sp>
        <p:nvSpPr>
          <p:cNvPr id="118" name="Google Shape;118;p3"/>
          <p:cNvSpPr txBox="1"/>
          <p:nvPr/>
        </p:nvSpPr>
        <p:spPr bwMode="auto">
          <a:xfrm>
            <a:off x="3599722" y="5805264"/>
            <a:ext cx="7858104" cy="4001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Поступательная смена способа производства</a:t>
            </a:r>
            <a:endParaRPr sz="2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119" name="Google Shape;119;p3"/>
          <p:cNvGrpSpPr/>
          <p:nvPr/>
        </p:nvGrpSpPr>
        <p:grpSpPr bwMode="auto">
          <a:xfrm>
            <a:off x="190458" y="1553591"/>
            <a:ext cx="11762191" cy="1083319"/>
            <a:chOff x="0" y="0"/>
            <a:chExt cx="11762191" cy="1083319"/>
          </a:xfrm>
        </p:grpSpPr>
        <p:sp>
          <p:nvSpPr>
            <p:cNvPr id="120" name="Google Shape;120;p3"/>
            <p:cNvSpPr/>
            <p:nvPr/>
          </p:nvSpPr>
          <p:spPr bwMode="auto">
            <a:xfrm flipH="0" flipV="0">
              <a:off x="0" y="0"/>
              <a:ext cx="11762191" cy="10833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 bwMode="auto">
            <a:xfrm flipH="0" flipV="0">
              <a:off x="0" y="0"/>
              <a:ext cx="11675123" cy="108331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Марксисты считали, что развитие любого общества представляет собой поступательную смену способа производства, в основе которого лежит соответствующий тип собственности</a:t>
              </a:r>
              <a:endParaRPr sz="2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 bwMode="auto">
          <a:xfrm>
            <a:off x="2207554" y="2780928"/>
            <a:ext cx="9745094" cy="3168351"/>
            <a:chOff x="528045" y="0"/>
            <a:chExt cx="9745094" cy="3168351"/>
          </a:xfrm>
        </p:grpSpPr>
        <p:sp>
          <p:nvSpPr>
            <p:cNvPr id="123" name="Google Shape;123;p3"/>
            <p:cNvSpPr/>
            <p:nvPr/>
          </p:nvSpPr>
          <p:spPr bwMode="auto">
            <a:xfrm>
              <a:off x="528045" y="0"/>
              <a:ext cx="9217046" cy="316835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120000"/>
                  </a:moveTo>
                  <a:quadBezTo>
                    <a:pt x="20000" y="40000"/>
                    <a:pt x="106250" y="15000"/>
                  </a:quadBezTo>
                  <a:lnTo>
                    <a:pt x="105475" y="0"/>
                  </a:lnTo>
                  <a:lnTo>
                    <a:pt x="120000" y="24000"/>
                  </a:lnTo>
                  <a:lnTo>
                    <a:pt x="108574" y="60000"/>
                  </a:lnTo>
                  <a:lnTo>
                    <a:pt x="107799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 bwMode="auto">
            <a:xfrm>
              <a:off x="1968218" y="2088232"/>
              <a:ext cx="155460" cy="116595"/>
            </a:xfrm>
            <a:prstGeom prst="ellipse">
              <a:avLst/>
            </a:prstGeom>
            <a:solidFill>
              <a:srgbClr val="D8B25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 bwMode="auto">
            <a:xfrm>
              <a:off x="1824205" y="2232252"/>
              <a:ext cx="2580160" cy="3980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 bwMode="auto">
            <a:xfrm>
              <a:off x="1824205" y="2232252"/>
              <a:ext cx="2580160" cy="3980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1775" tIns="0" rIns="0" bIns="0" anchor="t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первобытный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27" name="Google Shape;127;p3"/>
            <p:cNvSpPr/>
            <p:nvPr/>
          </p:nvSpPr>
          <p:spPr bwMode="auto">
            <a:xfrm>
              <a:off x="3408380" y="1512169"/>
              <a:ext cx="270365" cy="202774"/>
            </a:xfrm>
            <a:prstGeom prst="ellipse">
              <a:avLst/>
            </a:prstGeom>
            <a:solidFill>
              <a:srgbClr val="D8B25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 bwMode="auto">
            <a:xfrm>
              <a:off x="3168354" y="1728190"/>
              <a:ext cx="3461301" cy="4242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 bwMode="auto">
            <a:xfrm>
              <a:off x="3168354" y="1728190"/>
              <a:ext cx="3461301" cy="4242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07425" tIns="0" rIns="0" bIns="0" anchor="t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рабовладельческий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30" name="Google Shape;130;p3"/>
            <p:cNvSpPr/>
            <p:nvPr/>
          </p:nvSpPr>
          <p:spPr bwMode="auto">
            <a:xfrm>
              <a:off x="4923657" y="1075972"/>
              <a:ext cx="358234" cy="268676"/>
            </a:xfrm>
            <a:prstGeom prst="ellipse">
              <a:avLst/>
            </a:prstGeom>
            <a:solidFill>
              <a:srgbClr val="D8B25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 bwMode="auto">
            <a:xfrm>
              <a:off x="4800529" y="1368147"/>
              <a:ext cx="2488600" cy="3462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 bwMode="auto">
            <a:xfrm>
              <a:off x="4800529" y="1368147"/>
              <a:ext cx="2488600" cy="3462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235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феодальный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33" name="Google Shape;133;p3"/>
            <p:cNvSpPr/>
            <p:nvPr/>
          </p:nvSpPr>
          <p:spPr bwMode="auto">
            <a:xfrm>
              <a:off x="6576728" y="792089"/>
              <a:ext cx="479898" cy="359924"/>
            </a:xfrm>
            <a:prstGeom prst="ellipse">
              <a:avLst/>
            </a:prstGeom>
            <a:solidFill>
              <a:srgbClr val="D8B25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 bwMode="auto">
            <a:xfrm>
              <a:off x="6352825" y="1152119"/>
              <a:ext cx="3920314" cy="2554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 bwMode="auto">
            <a:xfrm>
              <a:off x="6352825" y="1152119"/>
              <a:ext cx="3920314" cy="2554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9070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капиталистический</a:t>
              </a:r>
              <a:endPara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136" name="Google Shape;136;p3"/>
          <p:cNvSpPr txBox="1"/>
          <p:nvPr/>
        </p:nvSpPr>
        <p:spPr bwMode="auto">
          <a:xfrm>
            <a:off x="3215680" y="3140968"/>
            <a:ext cx="4320480" cy="3693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ручной крестьянский труд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37" name="Google Shape;137;p3"/>
          <p:cNvSpPr txBox="1"/>
          <p:nvPr/>
        </p:nvSpPr>
        <p:spPr bwMode="auto">
          <a:xfrm>
            <a:off x="7344138" y="2924944"/>
            <a:ext cx="3744416" cy="3693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машинное производство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cxnSp>
        <p:nvCxnSpPr>
          <p:cNvPr id="138" name="Google Shape;138;p3"/>
          <p:cNvCxnSpPr>
            <a:cxnSpLocks/>
          </p:cNvCxnSpPr>
          <p:nvPr/>
        </p:nvCxnSpPr>
        <p:spPr bwMode="auto">
          <a:xfrm>
            <a:off x="5711957" y="3501008"/>
            <a:ext cx="960106" cy="288032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139" name="Google Shape;139;p3"/>
          <p:cNvCxnSpPr>
            <a:cxnSpLocks/>
          </p:cNvCxnSpPr>
          <p:nvPr/>
        </p:nvCxnSpPr>
        <p:spPr bwMode="auto">
          <a:xfrm flipH="1">
            <a:off x="8688288" y="3284984"/>
            <a:ext cx="960106" cy="288032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pic>
        <p:nvPicPr>
          <p:cNvPr id="140" name="Google Shape;140;p3" descr="Картинки по запросу &quot;маркс&quot;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 flipH="0" flipV="0">
            <a:off x="239349" y="2780928"/>
            <a:ext cx="2304255" cy="27583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1" name="Google Shape;141;p3"/>
          <p:cNvSpPr txBox="1"/>
          <p:nvPr/>
        </p:nvSpPr>
        <p:spPr bwMode="auto">
          <a:xfrm flipH="0" flipV="0">
            <a:off x="137625" y="5637625"/>
            <a:ext cx="2304399" cy="335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4" tIns="45699" rIns="91424" bIns="45699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Карл Маркс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0212189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КАПИТАЛИЗМ</a:t>
            </a:r>
            <a:endParaRPr/>
          </a:p>
        </p:txBody>
      </p:sp>
      <p:sp>
        <p:nvSpPr>
          <p:cNvPr id="558900532" name="Google Shape;33;p30"/>
          <p:cNvSpPr txBox="1"/>
          <p:nvPr>
            <p:ph type="body" idx="1"/>
          </p:nvPr>
        </p:nvSpPr>
        <p:spPr bwMode="auto">
          <a:xfrm flipH="0" flipV="0">
            <a:off x="102669" y="1589566"/>
            <a:ext cx="5733495" cy="35150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b="1">
                <a:latin typeface="Arial"/>
                <a:cs typeface="Arial"/>
              </a:rPr>
              <a:t>Капитализм-общественный строй основанный </a:t>
            </a:r>
            <a:endParaRPr lang="ru-RU" b="1">
              <a:latin typeface="Arial"/>
              <a:cs typeface="Arial"/>
            </a:endParaRPr>
          </a:p>
          <a:p>
            <a:pPr marL="160019" indent="0" algn="l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b="1">
                <a:latin typeface="Arial"/>
                <a:cs typeface="Arial"/>
              </a:rPr>
              <a:t>на частной собственности, </a:t>
            </a:r>
            <a:endParaRPr lang="ru-RU" b="1">
              <a:latin typeface="Arial"/>
              <a:cs typeface="Arial"/>
            </a:endParaRPr>
          </a:p>
          <a:p>
            <a:pPr marL="160019" indent="0" algn="l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b="1">
                <a:latin typeface="Arial"/>
                <a:cs typeface="Arial"/>
              </a:rPr>
              <a:t>наемном труде </a:t>
            </a:r>
            <a:endParaRPr lang="ru-RU" b="1">
              <a:latin typeface="Arial"/>
              <a:cs typeface="Arial"/>
            </a:endParaRPr>
          </a:p>
          <a:p>
            <a:pPr marL="160019" indent="0" algn="l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b="1">
                <a:latin typeface="Arial"/>
                <a:cs typeface="Arial"/>
              </a:rPr>
              <a:t>и товарно-денежных отношениях</a:t>
            </a:r>
            <a:endParaRPr b="1">
              <a:latin typeface="Arial"/>
              <a:cs typeface="Arial"/>
            </a:endParaRPr>
          </a:p>
        </p:txBody>
      </p:sp>
      <p:sp>
        <p:nvSpPr>
          <p:cNvPr id="1581589355" name="Google Shape;34;p30"/>
          <p:cNvSpPr txBox="1"/>
          <p:nvPr>
            <p:ph type="body" idx="2"/>
          </p:nvPr>
        </p:nvSpPr>
        <p:spPr bwMode="auto">
          <a:xfrm flipH="0" flipV="0">
            <a:off x="6122839" y="1589566"/>
            <a:ext cx="5518627" cy="486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lang="ru-RU"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Черты капитализма</a:t>
            </a:r>
            <a:endParaRPr lang="ru-RU" sz="2400" b="1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-частная собственность на средства производства</a:t>
            </a:r>
            <a:endParaRPr lang="ru-RU" sz="2200" b="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-превращение рабочей силы в товар</a:t>
            </a:r>
            <a:endParaRPr lang="ru-RU" sz="2200" b="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-широкое общественное разделение труда</a:t>
            </a:r>
            <a:endParaRPr lang="ru-RU" sz="2200" b="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-основа экономики-промышленность</a:t>
            </a:r>
            <a:endParaRPr lang="ru-RU" sz="2200" b="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-внедрение технических новшеств</a:t>
            </a:r>
            <a:endParaRPr lang="ru-RU" sz="2200" b="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-господство товарного хозяйства</a:t>
            </a:r>
            <a:endParaRPr lang="ru-RU" sz="2200" b="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-стремление к прибыли</a:t>
            </a:r>
            <a:endParaRPr lang="ru-RU" sz="2200" b="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-основные группы-пролетариат и буржуазия</a:t>
            </a:r>
            <a:endParaRPr sz="9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862621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7752890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08043205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27878" y="1589566"/>
            <a:ext cx="11413588" cy="4253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61" name="Google Shape;161;p5"/>
          <p:cNvCxnSpPr>
            <a:cxnSpLocks/>
          </p:cNvCxnSpPr>
          <p:nvPr/>
        </p:nvCxnSpPr>
        <p:spPr bwMode="auto">
          <a:xfrm>
            <a:off x="8880309" y="5589240"/>
            <a:ext cx="0" cy="288032"/>
          </a:xfrm>
          <a:prstGeom prst="straightConnector1">
            <a:avLst/>
          </a:prstGeom>
          <a:noFill/>
          <a:ln w="57150" cap="flat" cmpd="sng">
            <a:solidFill>
              <a:srgbClr val="B85B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" name="Google Shape;162;p5"/>
          <p:cNvCxnSpPr>
            <a:cxnSpLocks/>
          </p:cNvCxnSpPr>
          <p:nvPr/>
        </p:nvCxnSpPr>
        <p:spPr bwMode="auto">
          <a:xfrm>
            <a:off x="8880309" y="4509120"/>
            <a:ext cx="0" cy="288032"/>
          </a:xfrm>
          <a:prstGeom prst="straightConnector1">
            <a:avLst/>
          </a:prstGeom>
          <a:noFill/>
          <a:ln w="57150" cap="flat" cmpd="sng">
            <a:solidFill>
              <a:srgbClr val="B85B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3" name="Google Shape;163;p5"/>
          <p:cNvCxnSpPr>
            <a:cxnSpLocks/>
          </p:cNvCxnSpPr>
          <p:nvPr/>
        </p:nvCxnSpPr>
        <p:spPr bwMode="auto">
          <a:xfrm>
            <a:off x="8880309" y="3501008"/>
            <a:ext cx="0" cy="288032"/>
          </a:xfrm>
          <a:prstGeom prst="straightConnector1">
            <a:avLst/>
          </a:prstGeom>
          <a:noFill/>
          <a:ln w="57150" cap="flat" cmpd="sng">
            <a:solidFill>
              <a:srgbClr val="B85B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4" name="Google Shape;164;p5"/>
          <p:cNvCxnSpPr>
            <a:cxnSpLocks/>
          </p:cNvCxnSpPr>
          <p:nvPr/>
        </p:nvCxnSpPr>
        <p:spPr bwMode="auto">
          <a:xfrm>
            <a:off x="3407701" y="3429000"/>
            <a:ext cx="0" cy="360040"/>
          </a:xfrm>
          <a:prstGeom prst="straightConnector1">
            <a:avLst/>
          </a:prstGeom>
          <a:noFill/>
          <a:ln w="57150" cap="flat" cmpd="sng">
            <a:solidFill>
              <a:srgbClr val="B85B2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5" name="Google Shape;165;p5"/>
          <p:cNvSpPr txBox="1"/>
          <p:nvPr>
            <p:ph type="title"/>
          </p:nvPr>
        </p:nvSpPr>
        <p:spPr bwMode="auto">
          <a:xfrm>
            <a:off x="190458" y="0"/>
            <a:ext cx="1181108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>
                <a:solidFill>
                  <a:schemeClr val="accent2"/>
                </a:solidFill>
              </a:rPr>
              <a:t>Истоки капитализма</a:t>
            </a:r>
            <a:endParaRPr sz="4800" b="1">
              <a:solidFill>
                <a:schemeClr val="accent2"/>
              </a:solidFill>
            </a:endParaRPr>
          </a:p>
        </p:txBody>
      </p:sp>
      <p:sp>
        <p:nvSpPr>
          <p:cNvPr id="166" name="Google Shape;166;p5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7" name="Google Shape;167;p5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68" name="Google Shape;168;p5"/>
          <p:cNvGrpSpPr/>
          <p:nvPr/>
        </p:nvGrpSpPr>
        <p:grpSpPr bwMode="auto">
          <a:xfrm flipH="0" flipV="0">
            <a:off x="866085" y="1535096"/>
            <a:ext cx="10459827" cy="5197121"/>
            <a:chOff x="0" y="0"/>
            <a:chExt cx="10459827" cy="5197121"/>
          </a:xfrm>
        </p:grpSpPr>
        <p:sp>
          <p:nvSpPr>
            <p:cNvPr id="169" name="Google Shape;169;p5"/>
            <p:cNvSpPr/>
            <p:nvPr/>
          </p:nvSpPr>
          <p:spPr bwMode="auto">
            <a:xfrm>
              <a:off x="7886419" y="4092344"/>
              <a:ext cx="121919" cy="32676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70" name="Google Shape;170;p5"/>
            <p:cNvSpPr/>
            <p:nvPr/>
          </p:nvSpPr>
          <p:spPr bwMode="auto">
            <a:xfrm>
              <a:off x="7886419" y="2987568"/>
              <a:ext cx="121919" cy="32676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71" name="Google Shape;171;p5"/>
            <p:cNvSpPr/>
            <p:nvPr/>
          </p:nvSpPr>
          <p:spPr bwMode="auto">
            <a:xfrm>
              <a:off x="7886419" y="1882789"/>
              <a:ext cx="121919" cy="32676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72" name="Google Shape;172;p5"/>
            <p:cNvSpPr/>
            <p:nvPr/>
          </p:nvSpPr>
          <p:spPr bwMode="auto">
            <a:xfrm>
              <a:off x="5229914" y="778012"/>
              <a:ext cx="2717465" cy="32676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3" name="Google Shape;173;p5"/>
            <p:cNvSpPr/>
            <p:nvPr/>
          </p:nvSpPr>
          <p:spPr bwMode="auto">
            <a:xfrm>
              <a:off x="2451487" y="1882789"/>
              <a:ext cx="121919" cy="32676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74" name="Google Shape;174;p5"/>
            <p:cNvSpPr/>
            <p:nvPr/>
          </p:nvSpPr>
          <p:spPr bwMode="auto">
            <a:xfrm>
              <a:off x="2512447" y="778012"/>
              <a:ext cx="2717465" cy="32676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5" name="Google Shape;175;p5"/>
            <p:cNvSpPr/>
            <p:nvPr/>
          </p:nvSpPr>
          <p:spPr bwMode="auto">
            <a:xfrm>
              <a:off x="1053445" y="0"/>
              <a:ext cx="8352937" cy="7780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 bwMode="auto">
            <a:xfrm>
              <a:off x="1053445" y="0"/>
              <a:ext cx="8352937" cy="77801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699" tIns="12699" rIns="12699" bIns="126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Внешние факторы, способствовавшие формированию капиталистических отношений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77" name="Google Shape;177;p5"/>
            <p:cNvSpPr/>
            <p:nvPr/>
          </p:nvSpPr>
          <p:spPr bwMode="auto">
            <a:xfrm>
              <a:off x="0" y="1104777"/>
              <a:ext cx="5024894" cy="7780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 bwMode="auto">
            <a:xfrm>
              <a:off x="0" y="1104777"/>
              <a:ext cx="5024894" cy="77801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«чёрная смерть»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79" name="Google Shape;179;p5"/>
            <p:cNvSpPr/>
            <p:nvPr/>
          </p:nvSpPr>
          <p:spPr bwMode="auto">
            <a:xfrm>
              <a:off x="0" y="2209554"/>
              <a:ext cx="5024894" cy="7780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" name="Google Shape;180;p5"/>
            <p:cNvSpPr txBox="1"/>
            <p:nvPr/>
          </p:nvSpPr>
          <p:spPr bwMode="auto">
            <a:xfrm>
              <a:off x="0" y="2209554"/>
              <a:ext cx="5024894" cy="77801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спрос на наёмную рабочую силу в деревне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1" name="Google Shape;181;p5"/>
            <p:cNvSpPr/>
            <p:nvPr/>
          </p:nvSpPr>
          <p:spPr bwMode="auto">
            <a:xfrm>
              <a:off x="5434933" y="1104777"/>
              <a:ext cx="5024894" cy="7780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 bwMode="auto">
            <a:xfrm>
              <a:off x="5434933" y="1104777"/>
              <a:ext cx="5024894" cy="77801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падение Константинополя в 1453 г.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3" name="Google Shape;183;p5"/>
            <p:cNvSpPr/>
            <p:nvPr/>
          </p:nvSpPr>
          <p:spPr bwMode="auto">
            <a:xfrm>
              <a:off x="5434933" y="2209554"/>
              <a:ext cx="5024894" cy="7780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 bwMode="auto">
            <a:xfrm>
              <a:off x="5434933" y="2209554"/>
              <a:ext cx="5024894" cy="77801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образование Османской империи и установление турками контроля над Восточным Средиземноморьем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5" name="Google Shape;185;p5"/>
            <p:cNvSpPr/>
            <p:nvPr/>
          </p:nvSpPr>
          <p:spPr bwMode="auto">
            <a:xfrm>
              <a:off x="5434933" y="3314332"/>
              <a:ext cx="5024894" cy="7780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 bwMode="auto">
            <a:xfrm>
              <a:off x="5434933" y="3314332"/>
              <a:ext cx="5024894" cy="77801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торговый кризис итальянских городов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7" name="Google Shape;187;p5"/>
            <p:cNvSpPr/>
            <p:nvPr/>
          </p:nvSpPr>
          <p:spPr bwMode="auto">
            <a:xfrm>
              <a:off x="5434933" y="4419109"/>
              <a:ext cx="5024894" cy="7780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 bwMode="auto">
            <a:xfrm>
              <a:off x="5434933" y="4419109"/>
              <a:ext cx="5024894" cy="77801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Великие географические открытия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 bwMode="auto">
          <a:xfrm>
            <a:off x="190458" y="0"/>
            <a:ext cx="1181108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>
                <a:solidFill>
                  <a:schemeClr val="accent2"/>
                </a:solidFill>
              </a:rPr>
              <a:t>Истоки капитализма</a:t>
            </a:r>
            <a:endParaRPr sz="4800" b="1">
              <a:solidFill>
                <a:schemeClr val="accent2"/>
              </a:solidFill>
            </a:endParaRPr>
          </a:p>
        </p:txBody>
      </p:sp>
      <p:sp>
        <p:nvSpPr>
          <p:cNvPr id="194" name="Google Shape;194;p6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5" name="Google Shape;195;p6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96" name="Google Shape;196;p6"/>
          <p:cNvGrpSpPr/>
          <p:nvPr/>
        </p:nvGrpSpPr>
        <p:grpSpPr bwMode="auto">
          <a:xfrm>
            <a:off x="241708" y="1735093"/>
            <a:ext cx="11612572" cy="4899981"/>
            <a:chOff x="2358" y="34285"/>
            <a:chExt cx="11612572" cy="4899981"/>
          </a:xfrm>
        </p:grpSpPr>
        <p:sp>
          <p:nvSpPr>
            <p:cNvPr id="197" name="Google Shape;197;p6"/>
            <p:cNvSpPr/>
            <p:nvPr/>
          </p:nvSpPr>
          <p:spPr bwMode="auto">
            <a:xfrm>
              <a:off x="2358" y="34285"/>
              <a:ext cx="7941410" cy="57646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8" name="Google Shape;198;p6"/>
            <p:cNvSpPr txBox="1"/>
            <p:nvPr/>
          </p:nvSpPr>
          <p:spPr bwMode="auto">
            <a:xfrm>
              <a:off x="24870" y="51169"/>
              <a:ext cx="7896388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Факторы, способствовавшие формированию капиталистических отношений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99" name="Google Shape;199;p6"/>
            <p:cNvSpPr/>
            <p:nvPr/>
          </p:nvSpPr>
          <p:spPr bwMode="auto">
            <a:xfrm>
              <a:off x="796500" y="610753"/>
              <a:ext cx="794140" cy="43235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0" name="Google Shape;200;p6"/>
            <p:cNvSpPr/>
            <p:nvPr/>
          </p:nvSpPr>
          <p:spPr bwMode="auto">
            <a:xfrm>
              <a:off x="1590641" y="754870"/>
              <a:ext cx="10024289" cy="5764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 bwMode="auto">
            <a:xfrm>
              <a:off x="1613153" y="771754"/>
              <a:ext cx="9979265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0" i="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переход от ручного труда к машинному</a:t>
              </a:r>
              <a:endParaRPr sz="24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02" name="Google Shape;202;p6"/>
            <p:cNvSpPr/>
            <p:nvPr/>
          </p:nvSpPr>
          <p:spPr bwMode="auto">
            <a:xfrm>
              <a:off x="796500" y="610753"/>
              <a:ext cx="794140" cy="115293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3" name="Google Shape;203;p6"/>
            <p:cNvSpPr/>
            <p:nvPr/>
          </p:nvSpPr>
          <p:spPr bwMode="auto">
            <a:xfrm>
              <a:off x="1590641" y="1475456"/>
              <a:ext cx="10024289" cy="5764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 bwMode="auto">
            <a:xfrm>
              <a:off x="1613153" y="1492340"/>
              <a:ext cx="9979265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технические изобретения</a:t>
              </a:r>
              <a:endParaRPr sz="24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05" name="Google Shape;205;p6"/>
            <p:cNvSpPr/>
            <p:nvPr/>
          </p:nvSpPr>
          <p:spPr bwMode="auto">
            <a:xfrm>
              <a:off x="796500" y="610753"/>
              <a:ext cx="794140" cy="187352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6" name="Google Shape;206;p6"/>
            <p:cNvSpPr/>
            <p:nvPr/>
          </p:nvSpPr>
          <p:spPr bwMode="auto">
            <a:xfrm>
              <a:off x="1590641" y="2196041"/>
              <a:ext cx="10024289" cy="5764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 bwMode="auto">
            <a:xfrm>
              <a:off x="1613153" y="2212925"/>
              <a:ext cx="9979265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0" i="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усовершенствование орудий труда</a:t>
              </a:r>
              <a:endParaRPr sz="24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08" name="Google Shape;208;p6"/>
            <p:cNvSpPr/>
            <p:nvPr/>
          </p:nvSpPr>
          <p:spPr bwMode="auto">
            <a:xfrm>
              <a:off x="796500" y="610753"/>
              <a:ext cx="794140" cy="259410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9" name="Google Shape;209;p6"/>
            <p:cNvSpPr/>
            <p:nvPr/>
          </p:nvSpPr>
          <p:spPr bwMode="auto">
            <a:xfrm>
              <a:off x="1590641" y="2916627"/>
              <a:ext cx="10024289" cy="5764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0" name="Google Shape;210;p6"/>
            <p:cNvSpPr txBox="1"/>
            <p:nvPr/>
          </p:nvSpPr>
          <p:spPr bwMode="auto">
            <a:xfrm>
              <a:off x="1613153" y="2933511"/>
              <a:ext cx="9979265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революция цен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1" name="Google Shape;211;p6"/>
            <p:cNvSpPr/>
            <p:nvPr/>
          </p:nvSpPr>
          <p:spPr bwMode="auto">
            <a:xfrm>
              <a:off x="796500" y="610753"/>
              <a:ext cx="794140" cy="33146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2" name="Google Shape;212;p6"/>
            <p:cNvSpPr/>
            <p:nvPr/>
          </p:nvSpPr>
          <p:spPr bwMode="auto">
            <a:xfrm>
              <a:off x="1590641" y="3637212"/>
              <a:ext cx="10024289" cy="5764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3" name="Google Shape;213;p6"/>
            <p:cNvSpPr txBox="1"/>
            <p:nvPr/>
          </p:nvSpPr>
          <p:spPr bwMode="auto">
            <a:xfrm>
              <a:off x="1613153" y="3654096"/>
              <a:ext cx="9979265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0" i="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рост внутреннего рынка</a:t>
              </a:r>
              <a:endParaRPr sz="24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4" name="Google Shape;214;p6"/>
            <p:cNvSpPr/>
            <p:nvPr/>
          </p:nvSpPr>
          <p:spPr bwMode="auto">
            <a:xfrm>
              <a:off x="796500" y="610753"/>
              <a:ext cx="794140" cy="40352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5" name="Google Shape;215;p6"/>
            <p:cNvSpPr/>
            <p:nvPr/>
          </p:nvSpPr>
          <p:spPr bwMode="auto">
            <a:xfrm>
              <a:off x="1590641" y="4357798"/>
              <a:ext cx="10024289" cy="5764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 bwMode="auto">
            <a:xfrm>
              <a:off x="1613153" y="4374682"/>
              <a:ext cx="9979265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0" i="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изменение сознания европейцев в связи с Реформацией</a:t>
              </a:r>
              <a:endParaRPr sz="24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/>
          <p:nvPr>
            <p:ph type="title"/>
          </p:nvPr>
        </p:nvSpPr>
        <p:spPr bwMode="auto">
          <a:xfrm>
            <a:off x="190458" y="0"/>
            <a:ext cx="1181108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222" name="Google Shape;222;p7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3" name="Google Shape;223;p7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24" name="Google Shape;224;p7"/>
          <p:cNvGrpSpPr/>
          <p:nvPr/>
        </p:nvGrpSpPr>
        <p:grpSpPr bwMode="auto">
          <a:xfrm flipH="0" flipV="0">
            <a:off x="913991" y="1590582"/>
            <a:ext cx="10652045" cy="4538719"/>
            <a:chOff x="0" y="0"/>
            <a:chExt cx="10652045" cy="4538719"/>
          </a:xfrm>
        </p:grpSpPr>
        <p:sp>
          <p:nvSpPr>
            <p:cNvPr id="225" name="Google Shape;225;p7"/>
            <p:cNvSpPr/>
            <p:nvPr/>
          </p:nvSpPr>
          <p:spPr bwMode="auto">
            <a:xfrm>
              <a:off x="5326023" y="1750590"/>
              <a:ext cx="2916057" cy="106331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6" name="Google Shape;226;p7"/>
            <p:cNvSpPr/>
            <p:nvPr/>
          </p:nvSpPr>
          <p:spPr bwMode="auto">
            <a:xfrm>
              <a:off x="2409965" y="1750590"/>
              <a:ext cx="2916057" cy="106331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7" name="Google Shape;227;p7"/>
            <p:cNvSpPr/>
            <p:nvPr/>
          </p:nvSpPr>
          <p:spPr bwMode="auto">
            <a:xfrm>
              <a:off x="2916058" y="0"/>
              <a:ext cx="4819929" cy="175058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8" name="Google Shape;228;p7"/>
            <p:cNvSpPr txBox="1"/>
            <p:nvPr/>
          </p:nvSpPr>
          <p:spPr bwMode="auto">
            <a:xfrm>
              <a:off x="2916058" y="0"/>
              <a:ext cx="4819929" cy="17505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699" tIns="12699" rIns="12699" bIns="126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6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Условия развития капитализма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29" name="Google Shape;229;p7"/>
            <p:cNvSpPr/>
            <p:nvPr/>
          </p:nvSpPr>
          <p:spPr bwMode="auto">
            <a:xfrm>
              <a:off x="0" y="2813902"/>
              <a:ext cx="4819929" cy="172481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0" name="Google Shape;230;p7"/>
            <p:cNvSpPr txBox="1"/>
            <p:nvPr/>
          </p:nvSpPr>
          <p:spPr bwMode="auto">
            <a:xfrm>
              <a:off x="0" y="2813902"/>
              <a:ext cx="4819929" cy="17248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6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возможность накопления капитала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31" name="Google Shape;231;p7"/>
            <p:cNvSpPr/>
            <p:nvPr/>
          </p:nvSpPr>
          <p:spPr bwMode="auto">
            <a:xfrm>
              <a:off x="5832115" y="2813902"/>
              <a:ext cx="4819929" cy="172481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 bwMode="auto">
            <a:xfrm>
              <a:off x="5832115" y="2813902"/>
              <a:ext cx="4819929" cy="17248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наличие свободных рабочих рук</a:t>
              </a:r>
              <a:endParaRPr sz="2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542100504" name=""/>
          <p:cNvSpPr/>
          <p:nvPr/>
        </p:nvSpPr>
        <p:spPr bwMode="auto">
          <a:xfrm flipH="0" flipV="0">
            <a:off x="207433" y="1784781"/>
            <a:ext cx="2937687" cy="2089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1327851" name=""/>
          <p:cNvSpPr/>
          <p:nvPr/>
        </p:nvSpPr>
        <p:spPr bwMode="auto">
          <a:xfrm flipH="0" flipV="0">
            <a:off x="8983379" y="1590582"/>
            <a:ext cx="2937687" cy="2089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292862" name=""/>
          <p:cNvSpPr txBox="1"/>
          <p:nvPr/>
        </p:nvSpPr>
        <p:spPr bwMode="auto">
          <a:xfrm flipH="0" flipV="0">
            <a:off x="639028" y="2348883"/>
            <a:ext cx="2145976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400" b="1"/>
              <a:t>БУРЖУАЗИЯ</a:t>
            </a:r>
            <a:endParaRPr sz="2400" b="1"/>
          </a:p>
        </p:txBody>
      </p:sp>
      <p:sp>
        <p:nvSpPr>
          <p:cNvPr id="617986869" name=""/>
          <p:cNvSpPr txBox="1"/>
          <p:nvPr/>
        </p:nvSpPr>
        <p:spPr bwMode="auto">
          <a:xfrm flipH="0" flipV="0">
            <a:off x="9054320" y="2210169"/>
            <a:ext cx="2691727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400" b="1"/>
              <a:t>ПРОЛЕТАРИАТ</a:t>
            </a:r>
            <a:endParaRPr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(4:3)</PresentationFormat>
  <Paragraphs>0</Paragraphs>
  <Slides>33</Slides>
  <Notes>33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Ситник П.В.</dc:creator>
  <cp:keywords/>
  <dc:description/>
  <dc:identifier/>
  <dc:language/>
  <cp:lastModifiedBy/>
  <cp:revision>2</cp:revision>
  <dcterms:created xsi:type="dcterms:W3CDTF">2007-05-01T17:03:23Z</dcterms:created>
  <dcterms:modified xsi:type="dcterms:W3CDTF">2025-11-14T19:40:03Z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filetime>2021-02-17T10:00:00Z</vt:filetime>
  </property>
</Properties>
</file>