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removePersonalInfoOnSave="1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defPPr>
      <a:defRPr lang="ru-RU"/>
    </a:defPPr>
    <a:lvl1pPr marL="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1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таблица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Полилиния 13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7" name="Полилиния 15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457200" indent="0">
              <a:spcBef>
                <a:spcPts val="1800"/>
              </a:spcBef>
              <a:buNone/>
              <a:defRPr lang="ru-RU" sz="2000"/>
            </a:lvl2pPr>
            <a:lvl3pPr marL="914400" indent="0">
              <a:spcBef>
                <a:spcPts val="1800"/>
              </a:spcBef>
              <a:buNone/>
              <a:defRPr lang="ru-RU" sz="2000"/>
            </a:lvl3pPr>
            <a:lvl4pPr marL="1371600" indent="0">
              <a:spcBef>
                <a:spcPts val="1800"/>
              </a:spcBef>
              <a:buNone/>
              <a:defRPr lang="ru-RU" sz="2000"/>
            </a:lvl4pPr>
            <a:lvl5pPr marL="1828800" indent="0">
              <a:spcBef>
                <a:spcPts val="1800"/>
              </a:spcBef>
              <a:buNone/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два объекта содержимого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ru-RU" sz="2000"/>
            </a:lvl1pPr>
            <a:lvl2pPr>
              <a:spcBef>
                <a:spcPts val="6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/>
              <a:buChar char="•"/>
              <a:defRPr lang="ru-RU" sz="2000"/>
            </a:lvl1pPr>
            <a:lvl2pPr>
              <a:spcBef>
                <a:spcPts val="1800"/>
              </a:spcBef>
              <a:defRPr lang="ru-RU" sz="2000"/>
            </a:lvl2pPr>
            <a:lvl3pPr>
              <a:spcBef>
                <a:spcPts val="1800"/>
              </a:spcBef>
              <a:defRPr lang="ru-RU" sz="2000"/>
            </a:lvl3pPr>
            <a:lvl4pPr>
              <a:spcBef>
                <a:spcPts val="1800"/>
              </a:spcBef>
              <a:defRPr lang="ru-RU" sz="2000"/>
            </a:lvl4pPr>
            <a:lvl5pPr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аблица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02399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9" name="Местозаполнитель таблицы 2"/>
          <p:cNvSpPr>
            <a:spLocks noGrp="1"/>
          </p:cNvSpPr>
          <p:nvPr>
            <p:ph type="tbl" sz="quarter" idx="10"/>
          </p:nvPr>
        </p:nvSpPr>
        <p:spPr bwMode="auto"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3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овестка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 bwMode="auto"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 fill="norm" stroke="1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 fill="norm" stroke="1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 bwMode="auto">
            <a:xfrm>
              <a:off x="7076886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 fill="norm" stroke="1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89572"/>
            <a:ext cx="6787746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50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4358" y="2281918"/>
            <a:ext cx="6787746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Номер слайда 42"/>
          <p:cNvSpPr>
            <a:spLocks noGrp="1"/>
          </p:cNvSpPr>
          <p:nvPr>
            <p:ph type="sldNum" sz="quarter" idx="26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42" name="Дата 41"/>
          <p:cNvSpPr>
            <a:spLocks noGrp="1"/>
          </p:cNvSpPr>
          <p:nvPr>
            <p:ph type="dt" sz="half" idx="25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раздела">
    <p:bg>
      <p:bgPr shadeToTitle="0">
        <a:solidFill>
          <a:schemeClr val="accent3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 fill="norm" stroke="1" extrusionOk="0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6000" b="1" i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 bwMode="auto"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водка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Полилиния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3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ru-RU" sz="6000" b="1" i="0" spc="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09904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ru-RU" sz="4000"/>
            </a:lvl2pPr>
            <a:lvl3pPr>
              <a:defRPr lang="ru-RU" sz="4000"/>
            </a:lvl3pPr>
            <a:lvl4pPr>
              <a:defRPr lang="ru-RU" sz="4000"/>
            </a:lvl4pPr>
            <a:lvl5pPr>
              <a:defRPr lang="ru-RU" sz="4000"/>
            </a:lvl5pPr>
          </a:lstStyle>
          <a:p>
            <a:pPr lvl="0">
              <a:defRPr/>
            </a:pPr>
            <a:r>
              <a:rPr lang="ru-RU"/>
              <a:t>Текст слайда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два объекта содержимого 2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Полилиния 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2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9436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объект 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 bwMode="auto"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Автофигура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 fill="norm" stroke="1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 fill="norm" stroke="1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8" name="Полилиния 9"/>
            <p:cNvSpPr/>
            <p:nvPr/>
          </p:nvSpPr>
          <p:spPr bwMode="auto">
            <a:xfrm>
              <a:off x="7076886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 fill="norm" stroke="1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9" name="Полилиния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 fill="norm" stroke="1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Объект 5"/>
          <p:cNvSpPr>
            <a:spLocks noGrp="1"/>
          </p:cNvSpPr>
          <p:nvPr>
            <p:ph sz="quarter" idx="14" hasCustomPrompt="1"/>
          </p:nvPr>
        </p:nvSpPr>
        <p:spPr bwMode="auto"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ru-RU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ru-RU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ru-RU" sz="2000"/>
            </a:lvl3pPr>
            <a:lvl4pPr marL="1371600" indent="0">
              <a:spcBef>
                <a:spcPts val="1800"/>
              </a:spcBef>
              <a:buFont typeface="+mj-lt"/>
              <a:buNone/>
              <a:defRPr lang="ru-RU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endParaRPr lang="ru-RU"/>
          </a:p>
        </p:txBody>
      </p:sp>
      <p:sp>
        <p:nvSpPr>
          <p:cNvPr id="2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800"/>
              </a:spcBef>
              <a:defRPr lang="ru-RU" sz="2000"/>
            </a:lvl2pPr>
            <a:lvl3pPr marL="548640" indent="-283464">
              <a:spcBef>
                <a:spcPts val="1800"/>
              </a:spcBef>
              <a:defRPr lang="ru-RU" sz="2000"/>
            </a:lvl3pPr>
            <a:lvl4pPr marL="822960" indent="-283464">
              <a:spcBef>
                <a:spcPts val="1800"/>
              </a:spcBef>
              <a:defRPr lang="ru-RU" sz="2000"/>
            </a:lvl4pPr>
            <a:lvl5pPr marL="1005840"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рисунок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Заголовок слайда </a:t>
            </a:r>
            <a:endParaRPr/>
          </a:p>
        </p:txBody>
      </p:sp>
      <p:sp>
        <p:nvSpPr>
          <p:cNvPr id="3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/>
              <a:buNone/>
              <a:defRPr lang="ru-RU" sz="2000"/>
            </a:lvl1pPr>
            <a:lvl2pPr indent="-283464">
              <a:spcBef>
                <a:spcPts val="1800"/>
              </a:spcBef>
              <a:defRPr lang="ru-RU" sz="2000"/>
            </a:lvl2pPr>
            <a:lvl3pPr indent="-283464">
              <a:spcBef>
                <a:spcPts val="1800"/>
              </a:spcBef>
              <a:defRPr lang="ru-RU" sz="2000"/>
            </a:lvl3pPr>
            <a:lvl4pPr indent="-283464">
              <a:spcBef>
                <a:spcPts val="1800"/>
              </a:spcBef>
              <a:defRPr lang="ru-RU" sz="2000"/>
            </a:lvl4pPr>
            <a:lvl5pPr indent="-283464">
              <a:spcBef>
                <a:spcPts val="1800"/>
              </a:spcBef>
              <a:defRPr lang="ru-RU" sz="20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Рисунок 11"/>
          <p:cNvSpPr>
            <a:spLocks noGrp="1"/>
          </p:cNvSpPr>
          <p:nvPr>
            <p:ph type="pic" sz="quarter" idx="15"/>
          </p:nvPr>
        </p:nvSpPr>
        <p:spPr bwMode="auto"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 bwMode="auto"/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tx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 bwMode="auto"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latin typeface="+mn-lt"/>
            </a:endParaRPr>
          </a:p>
        </p:txBody>
      </p:sp>
      <p:sp>
        <p:nvSpPr>
          <p:cNvPr id="3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ru-RU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80000"/>
        </a:lnSpc>
        <a:spcBef>
          <a:spcPts val="0"/>
        </a:spcBef>
        <a:buNone/>
        <a:defRPr lang="ru-RU" sz="4400" b="1" i="0" spc="100">
          <a:solidFill>
            <a:schemeClr val="bg1"/>
          </a:solidFill>
          <a:latin typeface="+mj-lt"/>
          <a:ea typeface="+mj-ea"/>
          <a:cs typeface="+mj-cs"/>
        </a:defRPr>
      </a:lvl1pPr>
      <a:lvl2pPr>
        <a:defRPr lang="ru-RU">
          <a:solidFill>
            <a:schemeClr val="tx2"/>
          </a:solidFill>
        </a:defRPr>
      </a:lvl2pPr>
      <a:lvl3pPr>
        <a:defRPr lang="ru-RU">
          <a:solidFill>
            <a:schemeClr val="tx2"/>
          </a:solidFill>
        </a:defRPr>
      </a:lvl3pPr>
      <a:lvl4pPr>
        <a:defRPr lang="ru-RU">
          <a:solidFill>
            <a:schemeClr val="tx2"/>
          </a:solidFill>
        </a:defRPr>
      </a:lvl4pPr>
      <a:lvl5pPr>
        <a:defRPr lang="ru-RU">
          <a:solidFill>
            <a:schemeClr val="tx2"/>
          </a:solidFill>
        </a:defRPr>
      </a:lvl5pPr>
      <a:lvl6pPr>
        <a:defRPr lang="ru-RU">
          <a:solidFill>
            <a:schemeClr val="tx2"/>
          </a:solidFill>
        </a:defRPr>
      </a:lvl6pPr>
      <a:lvl7pPr>
        <a:defRPr lang="ru-RU">
          <a:solidFill>
            <a:schemeClr val="tx2"/>
          </a:solidFill>
        </a:defRPr>
      </a:lvl7pPr>
      <a:lvl8pPr>
        <a:defRPr lang="ru-RU">
          <a:solidFill>
            <a:schemeClr val="tx2"/>
          </a:solidFill>
        </a:defRPr>
      </a:lvl8pPr>
      <a:lvl9pPr>
        <a:defRPr lang="ru-RU">
          <a:solidFill>
            <a:schemeClr val="tx2"/>
          </a:solidFill>
        </a:defRPr>
      </a:lvl9pPr>
    </p:titleStyle>
    <p:bodyStyle>
      <a:lvl1pPr marL="228600" indent="-283464" algn="l" defTabSz="914400">
        <a:lnSpc>
          <a:spcPct val="90000"/>
        </a:lnSpc>
        <a:spcBef>
          <a:spcPts val="1000"/>
        </a:spcBef>
        <a:buFont typeface="Arial"/>
        <a:buChar char="•"/>
        <a:defRPr lang="ru-RU" sz="2800" b="0" i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2400" b="0" i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2000" b="0" i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 b="0" i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 b="0" i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lang="ru-RU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3801699" y="411478"/>
            <a:ext cx="7994604" cy="3389273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Первые государства на территории Беларуси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454987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60" y="278128"/>
            <a:ext cx="5657945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sz="3600"/>
              <a:t>Причины конфликтов между Полоцком и Киевом</a:t>
            </a:r>
            <a:endParaRPr/>
          </a:p>
        </p:txBody>
      </p:sp>
      <p:sp>
        <p:nvSpPr>
          <p:cNvPr id="1717878505" name="Объект 5"/>
          <p:cNvSpPr>
            <a:spLocks noGrp="1"/>
          </p:cNvSpPr>
          <p:nvPr>
            <p:ph sz="quarter" idx="15" hasCustomPrompt="1"/>
          </p:nvPr>
        </p:nvSpPr>
        <p:spPr bwMode="auto">
          <a:xfrm flipH="0" flipV="0">
            <a:off x="594359" y="2099198"/>
            <a:ext cx="5278795" cy="4174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0" tIns="45720" rIns="0" bIns="0" numCol="1" spcCol="0" rtlCol="0" fromWordArt="0" anchor="t" anchorCtr="0" forceAA="0" upright="0" compatLnSpc="0">
            <a:normAutofit fontScale="95000" lnSpcReduction="1000"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/>
              <a:t>-</a:t>
            </a:r>
            <a:r>
              <a:rPr sz="3600"/>
              <a:t>Стремление Киева контролировать все восточнославянские земли</a:t>
            </a:r>
            <a:endParaRPr sz="3600"/>
          </a:p>
          <a:p>
            <a:pPr>
              <a:defRPr/>
            </a:pPr>
            <a:r>
              <a:rPr sz="3600"/>
              <a:t>-Борьба за влияние на торговых путях «Из варяг в греки»</a:t>
            </a:r>
            <a:endParaRPr sz="3600"/>
          </a:p>
          <a:p>
            <a:pPr>
              <a:defRPr/>
            </a:pPr>
            <a:r>
              <a:rPr sz="3600"/>
              <a:t>-Борьба за влияние в Новгородских землях</a:t>
            </a:r>
            <a:endParaRPr/>
          </a:p>
        </p:txBody>
      </p:sp>
      <p:sp>
        <p:nvSpPr>
          <p:cNvPr id="620779092" name="Объект 5"/>
          <p:cNvSpPr>
            <a:spLocks noGrp="1"/>
          </p:cNvSpPr>
          <p:nvPr>
            <p:ph sz="quarter" idx="16" hasCustomPrompt="1"/>
          </p:nvPr>
        </p:nvSpPr>
        <p:spPr bwMode="auto">
          <a:xfrm flipH="0" flipV="0">
            <a:off x="6326286" y="342159"/>
            <a:ext cx="5493058" cy="5931834"/>
          </a:xfrm>
        </p:spPr>
        <p:txBody>
          <a:bodyPr vertOverflow="overflow" horzOverflow="overflow" vert="horz" wrap="square" lIns="0" tIns="45720" rIns="0" bIns="0" numCol="1" spcCol="0" rtlCol="0" fromWordArt="0" anchor="t" anchorCtr="0" forceAA="0" upright="0" compatLnSpc="0">
            <a:normAutofit fontScale="90000" lnSpcReduction="2000"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>
                <a:highlight>
                  <a:srgbClr val="FFFF00"/>
                </a:highlight>
              </a:rPr>
              <a:t>ТУРОВСКАЯ ЗЕМЛЯ</a:t>
            </a:r>
            <a:endParaRPr>
              <a:highlight>
                <a:srgbClr val="FFFF00"/>
              </a:highlight>
            </a:endParaRPr>
          </a:p>
          <a:p>
            <a:pPr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-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 980 г. – первое упоминание Турова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, Тур –легендарный правитель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 с 988 г. здесь обосновались представители киевской династии 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Рюриковичей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После смерти Владимира Святополк стал великим князем киевским. 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Одновременно он сохранил за собой Туровское княжество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С 1054 г. Туровским княжеством владели князь Изяслав (сын Ярослава 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Мудрого) и его сыновья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Некоторое время Туров принадлежал потомкам Владимира Мономаха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Таким образом, туровские князья в XI в. занимали великокняжеский 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престол в Киеве, что свидетельствует о тесных отношениях Турова </a:t>
            </a:r>
            <a:r>
              <a:rPr lang="ru-RU" sz="22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с Киевом</a:t>
            </a:r>
            <a:endParaRPr lang="ru-RU" sz="22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271115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278128"/>
            <a:ext cx="9778364" cy="1127502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/>
              <a:t>Туровская земля</a:t>
            </a:r>
            <a:endParaRPr/>
          </a:p>
        </p:txBody>
      </p:sp>
      <p:sp>
        <p:nvSpPr>
          <p:cNvPr id="1432819298" name="Объект 5"/>
          <p:cNvSpPr>
            <a:spLocks noGrp="1"/>
          </p:cNvSpPr>
          <p:nvPr>
            <p:ph sz="quarter" idx="15" hasCustomPrompt="1"/>
          </p:nvPr>
        </p:nvSpPr>
        <p:spPr bwMode="auto">
          <a:xfrm flipH="0" flipV="0">
            <a:off x="594359" y="2117693"/>
            <a:ext cx="4490826" cy="4156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- </a:t>
            </a: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Юрий Ярославович – князь Пинский около 1142—1148 и 1154—1157 годов,</a:t>
            </a:r>
            <a:endParaRPr lang="ru-RU" sz="26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Туровский в 1148/1149—1150, 1151—1154 и 1157—1168 годах, сын Ярослава </a:t>
            </a: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Святополковича, старшего сына Святополка Изяславича.</a:t>
            </a:r>
            <a:r>
              <a:rPr sz="2600"/>
              <a:t> Обеспечил Турову независимость от Киева</a:t>
            </a:r>
            <a:endParaRPr lang="ru-RU" sz="26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84241079" name="Объект 5"/>
          <p:cNvSpPr>
            <a:spLocks noGrp="1"/>
          </p:cNvSpPr>
          <p:nvPr>
            <p:ph sz="quarter" idx="16" hasCustomPrompt="1"/>
          </p:nvPr>
        </p:nvSpPr>
        <p:spPr bwMode="auto">
          <a:xfrm flipH="0" flipV="0">
            <a:off x="5881897" y="369902"/>
            <a:ext cx="4490826" cy="59040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sz="2800"/>
              <a:t>Дружинное государство –государство у восточных славян, в котором органы власти формируются из состава княжеской дружины. При этом сохраняется влияние вече (черты военной демократии)</a:t>
            </a:r>
            <a:endParaRPr sz="2800"/>
          </a:p>
          <a:p>
            <a:pPr>
              <a:defRPr/>
            </a:pPr>
            <a:endParaRPr sz="2800"/>
          </a:p>
          <a:p>
            <a:pPr>
              <a:defRPr/>
            </a:pPr>
            <a:r>
              <a:rPr sz="2800"/>
              <a:t>Особенность Туровского княжества-наличие должности посадника, при главной роли князя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805131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95522891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sp>
        <p:nvSpPr>
          <p:cNvPr id="1308657872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881897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21426945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355703" cy="674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29003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56313575" name="Объект 5"/>
          <p:cNvSpPr>
            <a:spLocks noGrp="1"/>
          </p:cNvSpPr>
          <p:nvPr>
            <p:ph sz="quarter" idx="15" hasCustomPrompt="1"/>
          </p:nvPr>
        </p:nvSpPr>
        <p:spPr bwMode="auto">
          <a:xfrm flipH="0" flipV="0">
            <a:off x="594359" y="4475259"/>
            <a:ext cx="4490826" cy="1798734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sz="2600">
                <a:solidFill>
                  <a:schemeClr val="tx2">
                    <a:lumMod val="50000"/>
                  </a:schemeClr>
                </a:solidFill>
              </a:rPr>
              <a:t>УЗНАЙТЕ, О КАКОМ СОБЫТИИ РАССКАЗЫВАЕТ МИНИАТЮРА РАДЗИВИЛЛОВСКОЙ ЛЕТОПИСИ? С.163</a:t>
            </a:r>
            <a:endParaRPr sz="26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59190182" name="Объект 5"/>
          <p:cNvSpPr>
            <a:spLocks noGrp="1"/>
          </p:cNvSpPr>
          <p:nvPr>
            <p:ph sz="quarter" idx="16" hasCustomPrompt="1"/>
          </p:nvPr>
        </p:nvSpPr>
        <p:spPr bwMode="auto">
          <a:xfrm flipH="0" flipV="0">
            <a:off x="5567985" y="4614538"/>
            <a:ext cx="6288349" cy="1960485"/>
          </a:xfrm>
        </p:spPr>
        <p:txBody>
          <a:bodyPr vertOverflow="overflow" horzOverflow="overflow" vert="horz" wrap="square" lIns="0" tIns="45720" rIns="0" bIns="0" numCol="1" spcCol="0" rtlCol="0" fromWordArt="0" anchor="t" anchorCtr="0" forceAA="0" upright="0" compatLnSpc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- 1101 г. – начало раздробленности в Полоцке.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Князь оставил после себя шестерых сыновей. Все они должны были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получить в управление волости .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Старший сын Всеслава Брячиславича занимал полоцкий престол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и непосредственно владел Полоцкой волостью (собирал с нее дань)</a:t>
            </a:r>
            <a:endParaRPr lang="ru-RU" sz="20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7726202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7961" y="102009"/>
            <a:ext cx="8730655" cy="437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598792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/>
              <a:t>Раздробленность в 12-13 веках</a:t>
            </a:r>
            <a:endParaRPr/>
          </a:p>
        </p:txBody>
      </p:sp>
      <p:sp>
        <p:nvSpPr>
          <p:cNvPr id="25647893" name="Объект 5"/>
          <p:cNvSpPr>
            <a:spLocks noGrp="1"/>
          </p:cNvSpPr>
          <p:nvPr>
            <p:ph sz="quarter" idx="15" hasCustomPrompt="1"/>
          </p:nvPr>
        </p:nvSpPr>
        <p:spPr bwMode="auto">
          <a:xfrm flipH="0" flipV="0">
            <a:off x="444830" y="2154684"/>
            <a:ext cx="4640356" cy="411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lang="ru-RU" sz="3600" b="0" i="0" u="none" strike="noStrike" cap="none" spc="0">
                <a:solidFill>
                  <a:schemeClr val="bg1"/>
                </a:solidFill>
                <a:highlight>
                  <a:srgbClr val="FFFF00"/>
                </a:highlight>
                <a:latin typeface="Franklin Gothic Book"/>
                <a:cs typeface="Franklin Gothic Book"/>
              </a:rPr>
              <a:t>Туровское княжество</a:t>
            </a:r>
            <a:endParaRPr sz="3600" b="0" i="0" u="none" strike="noStrike" cap="none" spc="0">
              <a:solidFill>
                <a:schemeClr val="bg1"/>
              </a:solidFill>
              <a:highlight>
                <a:srgbClr val="FFFF00"/>
              </a:highlight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</a:t>
            </a: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Как и в других землях, после смерти Юрия Ярославича в составе </a:t>
            </a: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Туровской земли выделились волости</a:t>
            </a:r>
            <a:endParaRPr lang="ru-RU" sz="26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В конце XII в. на первое место среди городов Туровской земли вышел </a:t>
            </a:r>
            <a:r>
              <a:rPr lang="ru-RU" sz="26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Пинск.</a:t>
            </a:r>
            <a:endParaRPr lang="ru-RU" sz="26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38541670" name="Объект 5"/>
          <p:cNvSpPr>
            <a:spLocks noGrp="1"/>
          </p:cNvSpPr>
          <p:nvPr>
            <p:ph sz="quarter" idx="16" hasCustomPrompt="1"/>
          </p:nvPr>
        </p:nvSpPr>
        <p:spPr bwMode="auto">
          <a:xfrm flipH="0" flipV="0">
            <a:off x="5881897" y="2154684"/>
            <a:ext cx="5613781" cy="411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0" tIns="45720" rIns="0" bIns="0" numCol="1" spcCol="0" rtlCol="0" fromWordArt="0" anchor="t" anchorCtr="0" forceAA="0" upright="0" compatLnSpc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highlight>
                  <a:srgbClr val="FFFF00"/>
                </a:highlight>
                <a:latin typeface="Franklin Gothic Book"/>
                <a:cs typeface="Franklin Gothic Book"/>
              </a:rPr>
              <a:t>Гродненское княжество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 – удельное княжество с центром в Городне (Гродно), 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существовавшее в XII веке. В XIII веке распалось на уделы (Новогрудский и 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Волковыйский), которые при неизвестных обстоятельствах в 1240-х годах 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попали под контроль литовских князей</a:t>
            </a:r>
            <a:endParaRPr lang="ru-RU" sz="24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• Древнейшим городом Понеманья была Городня (современный Гродно), 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Franklin Gothic Book"/>
                <a:cs typeface="Franklin Gothic Book"/>
              </a:rPr>
              <a:t>впервые упомянутая в 1127 г.</a:t>
            </a:r>
            <a:endParaRPr lang="ru-RU" sz="2400" b="0" i="0" u="none" strike="noStrike" cap="none" spc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7068419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189571"/>
            <a:ext cx="9902581" cy="707442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49">
                <a:latin typeface="+mj-lt"/>
              </a:defRPr>
            </a:lvl1pPr>
          </a:lstStyle>
          <a:p>
            <a:pPr>
              <a:defRPr/>
            </a:pPr>
            <a:r>
              <a:rPr/>
              <a:t>Раздробленность</a:t>
            </a:r>
            <a:endParaRPr/>
          </a:p>
        </p:txBody>
      </p:sp>
      <p:sp>
        <p:nvSpPr>
          <p:cNvPr id="1287622841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94357" y="897014"/>
            <a:ext cx="11123263" cy="55392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 fontScale="25000" lnSpcReduction="15000"/>
          </a:bodyPr>
          <a:lstStyle>
            <a:lvl1pPr marL="283464" indent="-283464">
              <a:lnSpc>
                <a:spcPct val="80000"/>
              </a:lnSpc>
              <a:spcBef>
                <a:spcPts val="2199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5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 marL="104400" indent="-140400" algn="l">
              <a:lnSpc>
                <a:spcPct val="100000"/>
              </a:lnSpc>
              <a:spcBef>
                <a:spcPts val="1814"/>
              </a:spcBef>
              <a:spcAft>
                <a:spcPts val="198"/>
              </a:spcAft>
              <a:defRPr/>
            </a:pP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Часть современных белорусских земель в XII в. — п.п.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XIII в. входила в состав Черниговского, 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Смоленского, Владимиро-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Волынского (с 1199 г. — Галицко-Волынского) и Киевского княжеств</a:t>
            </a:r>
            <a:endParaRPr sz="9000" b="1" i="0" u="none" strike="noStrike" cap="none" spc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04400" indent="-140400" algn="l">
              <a:lnSpc>
                <a:spcPct val="100000"/>
              </a:lnSpc>
              <a:spcBef>
                <a:spcPts val="1814"/>
              </a:spcBef>
              <a:spcAft>
                <a:spcPts val="198"/>
              </a:spcAft>
              <a:buFont typeface="Arial"/>
              <a:buNone/>
              <a:defRPr/>
            </a:pP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• На территории белорусского Посожья размещался г. Гомель, впервые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- 1142 г. Во второй половине XII в. он был столицей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княжества-волости Черниговской земли.</a:t>
            </a:r>
            <a:endParaRPr sz="9000" b="1" i="0" u="none" strike="noStrike" cap="none" spc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04400" indent="-140400" algn="l">
              <a:lnSpc>
                <a:spcPct val="100000"/>
              </a:lnSpc>
              <a:spcBef>
                <a:spcPts val="1814"/>
              </a:spcBef>
              <a:spcAft>
                <a:spcPts val="198"/>
              </a:spcAft>
              <a:buFont typeface="Arial"/>
              <a:buNone/>
              <a:defRPr/>
            </a:pP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• К черниговским городам на юго-востоке современной Беларуси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относились также Речица и Чечерск.</a:t>
            </a:r>
            <a:endParaRPr sz="9000" b="1" i="0" u="none" strike="noStrike" cap="none" spc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04400" indent="-140400" algn="l">
              <a:lnSpc>
                <a:spcPct val="100000"/>
              </a:lnSpc>
              <a:spcBef>
                <a:spcPts val="1814"/>
              </a:spcBef>
              <a:spcAft>
                <a:spcPts val="198"/>
              </a:spcAft>
              <a:defRPr/>
            </a:pP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Особое место на территории южной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Беларуси отводилось Берестью (современный Брест). Впервые город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упоминается под 1019 г.: потерпевший поражение в борьбе с Ярославом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князь Святополк Окаянный бежал на запад именно через Берестье</a:t>
            </a:r>
            <a:endParaRPr sz="9000" b="1" i="0" u="none" strike="noStrike" cap="none" spc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04400" indent="-140400" algn="l">
              <a:lnSpc>
                <a:spcPct val="100000"/>
              </a:lnSpc>
              <a:spcBef>
                <a:spcPts val="1814"/>
              </a:spcBef>
              <a:spcAft>
                <a:spcPts val="198"/>
              </a:spcAft>
              <a:buFont typeface="Arial"/>
              <a:buNone/>
              <a:defRPr/>
            </a:pP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• Второй раз о Берестье  упоминается в связи с походом на </a:t>
            </a:r>
            <a:r>
              <a:rPr lang="ru-RU" sz="9000" b="1" i="0" u="none" strike="noStrike" cap="none" spc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город в 1022 г. Ярослава Мудрого</a:t>
            </a:r>
            <a:endParaRPr sz="9000" b="1" i="0" u="none" strike="noStrike" cap="none" spc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04033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89571"/>
            <a:ext cx="6787746" cy="159350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49"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18880020" name="Объект 5"/>
          <p:cNvSpPr>
            <a:spLocks noGrp="1"/>
          </p:cNvSpPr>
          <p:nvPr>
            <p:ph sz="quarter" idx="13" hasCustomPrompt="1"/>
          </p:nvPr>
        </p:nvSpPr>
        <p:spPr bwMode="auto">
          <a:xfrm>
            <a:off x="594357" y="2281917"/>
            <a:ext cx="6787746" cy="3708516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199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5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26943393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7208" y="64732"/>
            <a:ext cx="5910145" cy="6745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00723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102874"/>
            <a:ext cx="10873739" cy="1680204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latin typeface="+mj-lt"/>
              </a:defRPr>
            </a:lvl1pPr>
          </a:lstStyle>
          <a:p>
            <a:pPr>
              <a:defRPr/>
            </a:pPr>
            <a:r>
              <a:rPr/>
              <a:t>Вывод</a:t>
            </a:r>
            <a:endParaRPr/>
          </a:p>
        </p:txBody>
      </p:sp>
      <p:sp>
        <p:nvSpPr>
          <p:cNvPr id="1504171710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1517548" y="2089951"/>
            <a:ext cx="10311043" cy="3891384"/>
          </a:xfrm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/>
          </a:bodyPr>
          <a:lstStyle>
            <a:lvl1pPr marL="283464" indent="-283464">
              <a:spcBef>
                <a:spcPts val="1799"/>
              </a:spcBef>
              <a:buFont typeface="Arial"/>
              <a:buChar char="•"/>
              <a:defRPr lang="ru-RU" sz="2000"/>
            </a:lvl1pPr>
            <a:lvl2pPr indent="-283464">
              <a:spcBef>
                <a:spcPts val="17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 marL="0" indent="0">
              <a:buFont typeface="Arial"/>
              <a:buNone/>
              <a:defRPr/>
            </a:pP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Во второй половине X в. в истории Беларуси отмечалось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важное явление: сформировалось первое собственное государ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ство — Полоцкое княжество. Благодаря активной внешней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политике полоцких князей территория княжества значи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тельно расширилась. Другое государство на территории Бе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ларуси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Туровское княжество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— обрело независимость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только с 1157 г., до этого на туровском престоле сидели бу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дущие киевские князья. В Полоцкой земле раньше, чем в дру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гих древнерусских княжествах наступила политическая 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раздроб</a:t>
            </a:r>
            <a:r>
              <a:rPr sz="2600" b="1" i="1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ленность.</a:t>
            </a:r>
            <a:endParaRPr sz="3600" b="1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4360" y="189572"/>
            <a:ext cx="6787746" cy="159350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Проверка домашнего задания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sz="quarter" idx="13"/>
          </p:nvPr>
        </p:nvSpPr>
        <p:spPr bwMode="auto">
          <a:xfrm flipH="0" flipV="0">
            <a:off x="593723" y="2281236"/>
            <a:ext cx="10162149" cy="4423250"/>
          </a:xfrm>
        </p:spPr>
        <p:txBody>
          <a:bodyPr vertOverflow="overflow" horzOverflow="overflow" vert="horz" wrap="square" lIns="0" tIns="457200" rIns="0" bIns="0" numCol="1" spcCol="0" rtlCol="0" fromWordArt="0" anchor="t" anchorCtr="0" forceAA="0" upright="0" compatLnSpc="0">
            <a:normAutofit fontScale="45000" lnSpcReduction="11000"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sz="8000"/>
              <a:t>Охарактеризуйте деятельность первых князей Древней Руси</a:t>
            </a:r>
            <a:endParaRPr sz="8000"/>
          </a:p>
          <a:p>
            <a:pPr>
              <a:defRPr/>
            </a:pPr>
            <a:r>
              <a:rPr sz="8000"/>
              <a:t>Какую роль играли белорусские земли в создании Древнерусского государства</a:t>
            </a:r>
            <a:endParaRPr sz="8000"/>
          </a:p>
          <a:p>
            <a:pPr>
              <a:defRPr/>
            </a:pPr>
            <a:r>
              <a:rPr sz="8000"/>
              <a:t>Дайте оценку процессу политической раздробленности Руси</a:t>
            </a:r>
            <a:endParaRPr sz="8000"/>
          </a:p>
          <a:p>
            <a:pPr>
              <a:defRPr/>
            </a:pPr>
            <a:endParaRPr sz="8000"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125862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189571"/>
            <a:ext cx="10429693" cy="89239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 spc="49">
                <a:latin typeface="+mj-lt"/>
              </a:defRPr>
            </a:lvl1pPr>
          </a:lstStyle>
          <a:p>
            <a:pPr>
              <a:defRPr/>
            </a:pPr>
            <a:r>
              <a:rPr/>
              <a:t>Определите событие по картине</a:t>
            </a:r>
            <a:endParaRPr/>
          </a:p>
        </p:txBody>
      </p:sp>
      <p:sp>
        <p:nvSpPr>
          <p:cNvPr id="960556893" name="Объект 5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94357" y="4886114"/>
            <a:ext cx="9135034" cy="1485462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199"/>
              </a:spcBef>
              <a:buFont typeface="Arial"/>
              <a:buChar char="•"/>
              <a:defRPr lang="ru-RU" sz="2400" b="1" i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599"/>
              </a:spcBef>
              <a:defRPr lang="ru-RU" sz="2000"/>
            </a:lvl2pPr>
            <a:lvl3pPr indent="-283464">
              <a:spcBef>
                <a:spcPts val="1799"/>
              </a:spcBef>
              <a:defRPr lang="ru-RU" sz="2000"/>
            </a:lvl3pPr>
            <a:lvl4pPr indent="-283464">
              <a:spcBef>
                <a:spcPts val="1799"/>
              </a:spcBef>
              <a:defRPr lang="ru-RU" sz="2000"/>
            </a:lvl4pPr>
            <a:lvl5pPr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sz="3600"/>
              <a:t>Какое значение имели эти события для Руси?</a:t>
            </a:r>
            <a:endParaRPr sz="3600"/>
          </a:p>
        </p:txBody>
      </p:sp>
      <p:pic>
        <p:nvPicPr>
          <p:cNvPr id="143989203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27742" y="1239174"/>
            <a:ext cx="2765970" cy="3537781"/>
          </a:xfrm>
          <a:prstGeom prst="rect">
            <a:avLst/>
          </a:prstGeom>
        </p:spPr>
      </p:pic>
      <p:pic>
        <p:nvPicPr>
          <p:cNvPr id="4061052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931480" y="1214907"/>
            <a:ext cx="3098883" cy="3671206"/>
          </a:xfrm>
          <a:prstGeom prst="rect">
            <a:avLst/>
          </a:prstGeom>
        </p:spPr>
      </p:pic>
      <p:pic>
        <p:nvPicPr>
          <p:cNvPr id="173112252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169077" y="1181518"/>
            <a:ext cx="3236650" cy="3704595"/>
          </a:xfrm>
          <a:prstGeom prst="rect">
            <a:avLst/>
          </a:prstGeom>
        </p:spPr>
      </p:pic>
      <p:pic>
        <p:nvPicPr>
          <p:cNvPr id="14614165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9469987" y="1346421"/>
            <a:ext cx="3108130" cy="3539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 flipH="0" flipV="0">
            <a:off x="594360" y="102874"/>
            <a:ext cx="5056852" cy="186685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Задача на урок:</a:t>
            </a:r>
            <a:endParaRPr/>
          </a:p>
        </p:txBody>
      </p:sp>
      <p:sp>
        <p:nvSpPr>
          <p:cNvPr id="7" name="Текст 6"/>
          <p:cNvSpPr>
            <a:spLocks noGrp="1"/>
          </p:cNvSpPr>
          <p:nvPr>
            <p:ph sz="quarter" idx="13"/>
          </p:nvPr>
        </p:nvSpPr>
        <p:spPr bwMode="auto">
          <a:xfrm flipH="0" flipV="0">
            <a:off x="2053907" y="2034465"/>
            <a:ext cx="9303058" cy="4374101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0" tIns="228600" rIns="0" bIns="0" numCol="1" spcCol="0" rtlCol="0" fromWordArt="0" anchor="t" anchorCtr="0" forceAA="0" upright="0" compatLnSpc="0">
            <a:normAutofit fontScale="90000" lnSpcReduction="2000"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sz="3600"/>
              <a:t>УЗНАТЬ О ПЕРВЫХ ГОСУДАРСТВАХ В БЕЛОРУССКИХ ЗЕМЛЯХ</a:t>
            </a:r>
            <a:endParaRPr sz="3600"/>
          </a:p>
          <a:p>
            <a:pPr>
              <a:defRPr/>
            </a:pPr>
            <a:r>
              <a:rPr sz="3600"/>
              <a:t>УМЕТЬ ХАРАКТЕРИЗОВАТЬ ДЕЯТЕЛЬНОСТЬ ПОЛОЦКИХ ПРАВИТЕЛЕЙ</a:t>
            </a:r>
            <a:endParaRPr sz="3600"/>
          </a:p>
          <a:p>
            <a:pPr>
              <a:defRPr/>
            </a:pPr>
            <a:r>
              <a:rPr sz="3600"/>
              <a:t>ОБЪЯСНЯТЬ ОСОБЕННОСТИ ПОЛИТИЧЕСКОГО УСТРОЙСТВА ПЕРВЫХ ГОСУДАРСТВ</a:t>
            </a:r>
            <a:endParaRPr sz="3600"/>
          </a:p>
          <a:p>
            <a:pPr>
              <a:defRPr/>
            </a:pPr>
            <a:r>
              <a:rPr sz="3600"/>
              <a:t>РАСКРЫВАТЬ ПРИЧИННО-СЛЕДСТВЕННЫЕ СВЯЗИ</a:t>
            </a:r>
            <a:endParaRPr sz="3600"/>
          </a:p>
        </p:txBody>
      </p:sp>
      <p:grpSp>
        <p:nvGrpSpPr>
          <p:cNvPr id="19" name="Группа 18"/>
          <p:cNvGrpSpPr/>
          <p:nvPr/>
        </p:nvGrpSpPr>
        <p:grpSpPr bwMode="auto">
          <a:xfrm rot="16199998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 fill="norm" stroke="1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 fill="norm" stroke="1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 fill="norm" stroke="1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787873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94359" y="278128"/>
            <a:ext cx="9778364" cy="72985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/>
              <a:t>ЗАПОМНИМ:</a:t>
            </a:r>
            <a:endParaRPr/>
          </a:p>
        </p:txBody>
      </p:sp>
      <p:sp>
        <p:nvSpPr>
          <p:cNvPr id="1932074488" name="Объект 5"/>
          <p:cNvSpPr>
            <a:spLocks noGrp="1"/>
          </p:cNvSpPr>
          <p:nvPr>
            <p:ph sz="quarter" idx="15" hasCustomPrompt="1"/>
          </p:nvPr>
        </p:nvSpPr>
        <p:spPr bwMode="auto">
          <a:xfrm flipH="0" flipV="0">
            <a:off x="594359" y="1054223"/>
            <a:ext cx="3401537" cy="5219771"/>
          </a:xfrm>
          <a:prstGeom prst="rect">
            <a:avLst/>
          </a:prstGeom>
          <a:solidFill>
            <a:schemeClr val="accent1"/>
          </a:solidFill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/>
              <a:t>ВЕЧЕ</a:t>
            </a:r>
            <a:endParaRPr/>
          </a:p>
          <a:p>
            <a:pPr>
              <a:defRPr/>
            </a:pPr>
            <a:r>
              <a:rPr/>
              <a:t>ПЛЕМЕННОЕ КНЯЖЕНИЕ</a:t>
            </a:r>
            <a:endParaRPr/>
          </a:p>
          <a:p>
            <a:pPr>
              <a:defRPr/>
            </a:pPr>
            <a:br>
              <a:rPr/>
            </a:br>
            <a:r>
              <a:rPr/>
              <a:t>ДРУЖИННОЕ ГОСУДАРСТВО</a:t>
            </a:r>
            <a:endParaRPr/>
          </a:p>
          <a:p>
            <a:pPr>
              <a:defRPr/>
            </a:pPr>
            <a:r>
              <a:rPr/>
              <a:t>ДАНЬ</a:t>
            </a:r>
            <a:endParaRPr/>
          </a:p>
          <a:p>
            <a:pPr>
              <a:defRPr/>
            </a:pPr>
            <a:r>
              <a:rPr/>
              <a:t>ПОЛИТИЧЕСКАЯ РАЗДРОБЛЕННОСТЬ</a:t>
            </a:r>
            <a:endParaRPr/>
          </a:p>
          <a:p>
            <a:pPr>
              <a:defRPr/>
            </a:pPr>
            <a:r>
              <a:rPr/>
              <a:t>ПОГОСТ</a:t>
            </a:r>
            <a:endParaRPr/>
          </a:p>
          <a:p>
            <a:pPr>
              <a:defRPr/>
            </a:pPr>
            <a:r>
              <a:rPr/>
              <a:t>ПОЛЮДЬЕ</a:t>
            </a:r>
            <a:endParaRPr/>
          </a:p>
        </p:txBody>
      </p:sp>
      <p:sp>
        <p:nvSpPr>
          <p:cNvPr id="1550363264" name="Объект 5"/>
          <p:cNvSpPr>
            <a:spLocks noGrp="1"/>
          </p:cNvSpPr>
          <p:nvPr>
            <p:ph sz="quarter" idx="16" hasCustomPrompt="1"/>
          </p:nvPr>
        </p:nvSpPr>
        <p:spPr bwMode="auto">
          <a:xfrm rot="0" flipH="0" flipV="0">
            <a:off x="4532400" y="92475"/>
            <a:ext cx="7582866" cy="62698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0" tIns="28800" rIns="0" bIns="0" numCol="1" spcCol="0" rtlCol="0" fromWordArt="0" anchor="t" anchorCtr="0" forceAA="0" upright="0" compatLnSpc="0">
            <a:normAutofit fontScale="25000" lnSpcReduction="15000"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9</a:t>
            </a: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60-е – 980-е гг.</a:t>
            </a: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- княжение в Полоцке Рогволода.</a:t>
            </a:r>
            <a:endParaRPr sz="7200" b="0" i="0" u="none">
              <a:solidFill>
                <a:srgbClr val="212121"/>
              </a:solidFill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980 г.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- первое упоминание Турова.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988–1001 гг.</a:t>
            </a: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- княжение в Полоцке Изяслава Владимировича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988 г.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- обоснование в Турове представителей киевской династии </a:t>
            </a:r>
            <a:r>
              <a:rPr sz="7200" b="0" i="0" u="none">
                <a:solidFill>
                  <a:srgbClr val="212121"/>
                </a:solidFill>
                <a:latin typeface="Times New Roman"/>
                <a:ea typeface="Arial"/>
                <a:cs typeface="Times New Roman"/>
              </a:rPr>
              <a:t>Рюриковичей и  начало правления Святополка 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1003–1044 гг.</a:t>
            </a: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княжение в Полоцке Брячислава Изяславича.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1021 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поход полоцкого князя Брячислава на Новгород и его поражение от Ярослава Мудрого на реке Судомири.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1022 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поход киевского князя Ярослава Мудрого на Берестье.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1044-1101 гг.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княжение в Полоцке Всеслава Брячиславича.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3 марта 1067 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битва на Немиге.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1101 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начало раздробленности Полоцкого княжества.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1127-1129 гг.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поход киевского князя Мстислава Великого на Полоцк и высылка полоцких князей с семьями в Византию.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1157–1167 гг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. - княжение в Турове Юрия Ярославича.</a:t>
            </a:r>
            <a:endParaRPr sz="7200">
              <a:latin typeface="Times New Roman"/>
              <a:cs typeface="Times New Roman"/>
            </a:endParaRPr>
          </a:p>
          <a:p>
            <a:pPr marL="0" algn="l">
              <a:lnSpc>
                <a:spcPct val="70000"/>
              </a:lnSpc>
              <a:spcBef>
                <a:spcPts val="1417"/>
              </a:spcBef>
              <a:spcAft>
                <a:spcPts val="0"/>
              </a:spcAft>
              <a:defRPr/>
            </a:pPr>
            <a:r>
              <a:rPr sz="7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1157 г.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7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поход на Туров киевского князя Изяслава Давыдовича и приобретение Туровским княжеством независимости.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57232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36416776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sp>
        <p:nvSpPr>
          <p:cNvPr id="639079979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881897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20904040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95922" y="110970"/>
            <a:ext cx="3653737" cy="5623650"/>
          </a:xfrm>
          <a:prstGeom prst="rect">
            <a:avLst/>
          </a:prstGeom>
        </p:spPr>
      </p:pic>
      <p:pic>
        <p:nvPicPr>
          <p:cNvPr id="115374367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27087" y="100716"/>
            <a:ext cx="3971163" cy="5644158"/>
          </a:xfrm>
          <a:prstGeom prst="rect">
            <a:avLst/>
          </a:prstGeom>
        </p:spPr>
      </p:pic>
      <p:pic>
        <p:nvPicPr>
          <p:cNvPr id="133977649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554004" y="100716"/>
            <a:ext cx="3441143" cy="4097128"/>
          </a:xfrm>
          <a:prstGeom prst="rect">
            <a:avLst/>
          </a:prstGeom>
        </p:spPr>
      </p:pic>
      <p:sp>
        <p:nvSpPr>
          <p:cNvPr id="1822849742" name=""/>
          <p:cNvSpPr txBox="1"/>
          <p:nvPr/>
        </p:nvSpPr>
        <p:spPr bwMode="auto">
          <a:xfrm flipH="0" flipV="0">
            <a:off x="8342256" y="4420339"/>
            <a:ext cx="3536820" cy="2225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chemeClr val="tx2">
                    <a:lumMod val="50000"/>
                  </a:schemeClr>
                </a:solidFill>
              </a:rPr>
              <a:t>Читаем материал параграфа, вспоминаем экзаменационный материал</a:t>
            </a:r>
            <a:endParaRPr sz="280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073404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80131273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sp>
        <p:nvSpPr>
          <p:cNvPr id="391089220" name="Объект 5"/>
          <p:cNvSpPr>
            <a:spLocks noGrp="1"/>
          </p:cNvSpPr>
          <p:nvPr>
            <p:ph sz="quarter" idx="16" hasCustomPrompt="1"/>
          </p:nvPr>
        </p:nvSpPr>
        <p:spPr bwMode="auto">
          <a:xfrm>
            <a:off x="5881897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48273568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3446" y="221941"/>
            <a:ext cx="4938573" cy="6251358"/>
          </a:xfrm>
          <a:prstGeom prst="rect">
            <a:avLst/>
          </a:prstGeom>
        </p:spPr>
      </p:pic>
      <p:pic>
        <p:nvPicPr>
          <p:cNvPr id="209437570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483542" y="278128"/>
            <a:ext cx="2895560" cy="3576868"/>
          </a:xfrm>
          <a:prstGeom prst="rect">
            <a:avLst/>
          </a:prstGeom>
        </p:spPr>
      </p:pic>
      <p:pic>
        <p:nvPicPr>
          <p:cNvPr id="71409752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723898" y="1772724"/>
            <a:ext cx="3297652" cy="4451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586886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18594969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pic>
        <p:nvPicPr>
          <p:cNvPr id="49230928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94359" y="184951"/>
            <a:ext cx="3267000" cy="4581689"/>
          </a:xfrm>
          <a:prstGeom prst="rect">
            <a:avLst/>
          </a:prstGeom>
        </p:spPr>
      </p:pic>
      <p:pic>
        <p:nvPicPr>
          <p:cNvPr id="4044895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1795" y="-64732"/>
            <a:ext cx="5715000" cy="3790949"/>
          </a:xfrm>
          <a:prstGeom prst="rect">
            <a:avLst/>
          </a:prstGeom>
        </p:spPr>
      </p:pic>
      <p:pic>
        <p:nvPicPr>
          <p:cNvPr id="195264509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203391" y="453130"/>
            <a:ext cx="2560302" cy="2521630"/>
          </a:xfrm>
          <a:prstGeom prst="rect">
            <a:avLst/>
          </a:prstGeom>
        </p:spPr>
      </p:pic>
      <p:pic>
        <p:nvPicPr>
          <p:cNvPr id="42216778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474902" y="3366116"/>
            <a:ext cx="2813990" cy="3162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1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742693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94360" y="278128"/>
            <a:ext cx="9778364" cy="149459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ru-RU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23750987" name="Объект 5"/>
          <p:cNvSpPr>
            <a:spLocks noGrp="1"/>
          </p:cNvSpPr>
          <p:nvPr>
            <p:ph sz="quarter" idx="15" hasCustomPrompt="1"/>
          </p:nvPr>
        </p:nvSpPr>
        <p:spPr bwMode="auto">
          <a:xfrm>
            <a:off x="594360" y="2676524"/>
            <a:ext cx="4490826" cy="3597469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9436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endParaRPr/>
          </a:p>
        </p:txBody>
      </p:sp>
      <p:sp>
        <p:nvSpPr>
          <p:cNvPr id="1987403646" name="Объект 5"/>
          <p:cNvSpPr>
            <a:spLocks noGrp="1"/>
          </p:cNvSpPr>
          <p:nvPr>
            <p:ph sz="quarter" idx="16" hasCustomPrompt="1"/>
          </p:nvPr>
        </p:nvSpPr>
        <p:spPr bwMode="auto">
          <a:xfrm flipH="0" flipV="0">
            <a:off x="8536456" y="1128203"/>
            <a:ext cx="3449344" cy="5145791"/>
          </a:xfrm>
        </p:spPr>
        <p:txBody>
          <a:bodyPr vertOverflow="overflow" horzOverflow="overflow" vert="horz" wrap="square" lIns="0" tIns="45720" rIns="0" bIns="0" numCol="1" spcCol="0" rtlCol="0" fromWordArt="0" anchor="t" anchorCtr="0" forceAA="0" upright="0" compatLnSpc="0">
            <a:normAutofit fontScale="85000" lnSpcReduction="3000"/>
          </a:bodyPr>
          <a:lstStyle>
            <a:lvl1pPr marL="0" indent="0">
              <a:spcBef>
                <a:spcPts val="1799"/>
              </a:spcBef>
              <a:buFont typeface="Arial"/>
              <a:buNone/>
              <a:defRPr lang="ru-RU" sz="2000"/>
            </a:lvl1pPr>
            <a:lvl2pPr marL="283464" indent="-283464">
              <a:spcBef>
                <a:spcPts val="1799"/>
              </a:spcBef>
              <a:defRPr lang="ru-RU" sz="2000"/>
            </a:lvl2pPr>
            <a:lvl3pPr marL="548640" indent="-283464">
              <a:spcBef>
                <a:spcPts val="1799"/>
              </a:spcBef>
              <a:defRPr lang="ru-RU" sz="2000"/>
            </a:lvl3pPr>
            <a:lvl4pPr marL="822960" indent="-283464">
              <a:spcBef>
                <a:spcPts val="1799"/>
              </a:spcBef>
              <a:defRPr lang="ru-RU" sz="2000"/>
            </a:lvl4pPr>
            <a:lvl5pPr marL="1005840" indent="-283464">
              <a:spcBef>
                <a:spcPts val="1799"/>
              </a:spcBef>
              <a:defRPr lang="ru-RU" sz="2000"/>
            </a:lvl5pPr>
          </a:lstStyle>
          <a:p>
            <a:pPr>
              <a:defRPr/>
            </a:pPr>
            <a:r>
              <a:rPr sz="4800"/>
              <a:t>Составьте в тетради таблицу о деятельности князей первых государств на белорусских землях</a:t>
            </a:r>
            <a:endParaRPr sz="4800"/>
          </a:p>
        </p:txBody>
      </p:sp>
      <p:pic>
        <p:nvPicPr>
          <p:cNvPr id="4896780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42159" y="231189"/>
            <a:ext cx="7891120" cy="6325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Пользовательская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Arial"/>
        <a:cs typeface="Arial"/>
      </a:majorFont>
      <a:minorFont>
        <a:latin typeface="Franklin Gothic Book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/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3</cp:revision>
  <dcterms:created xsi:type="dcterms:W3CDTF">2023-12-20T08:12:12Z</dcterms:created>
  <dcterms:modified xsi:type="dcterms:W3CDTF">2025-08-18T21:06:07Z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