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s/slide18.xml" ContentType="application/vnd.openxmlformats-officedocument.presentationml.slide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12192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371F1293-E780-A270-98D2-BF7BF98BED8F}">
  <a:tblStyle styleId="{371F1293-E780-A270-98D2-BF7BF98BED8F}" styleName="Middle Style 2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dk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dk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 /><Relationship Id="rId26" Type="http://schemas.openxmlformats.org/officeDocument/2006/relationships/tableStyles" Target="tableStyles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6" hidden="0"/>
          <p:cNvGrpSpPr/>
          <p:nvPr isPhoto="0" userDrawn="0"/>
        </p:nvGrpSpPr>
        <p:grpSpPr bwMode="auto">
          <a:xfrm>
            <a:off x="0" y="-8466"/>
            <a:ext cx="12191999" cy="6866466"/>
            <a:chOff x="0" y="-8466"/>
            <a:chExt cx="12191999" cy="6866466"/>
          </a:xfrm>
        </p:grpSpPr>
        <p:cxnSp>
          <p:nvCxnSpPr>
            <p:cNvPr id="5" name="Straight Connector 31" hidden="0"/>
            <p:cNvCxnSpPr>
              <a:cxnSpLocks/>
            </p:cNvCxnSpPr>
            <p:nvPr isPhoto="0" userDrawn="0"/>
          </p:nvCxnSpPr>
          <p:spPr bwMode="auto">
            <a:xfrm>
              <a:off x="9371011" y="0"/>
              <a:ext cx="1219199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 hidden="0"/>
            <p:cNvCxnSpPr>
              <a:cxnSpLocks/>
            </p:cNvCxnSpPr>
            <p:nvPr isPhoto="0" userDrawn="0"/>
          </p:nvCxnSpPr>
          <p:spPr bwMode="auto">
            <a:xfrm flipH="1">
              <a:off x="7425266" y="3681412"/>
              <a:ext cx="4763557" cy="317658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 hidden="0"/>
            <p:cNvSpPr/>
            <p:nvPr isPhoto="0" userDrawn="0"/>
          </p:nvSpPr>
          <p:spPr bwMode="auto">
            <a:xfrm>
              <a:off x="9181476" y="-8466"/>
              <a:ext cx="3007348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fill="norm" stroke="1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 hidden="0"/>
            <p:cNvSpPr/>
            <p:nvPr isPhoto="0" userDrawn="0"/>
          </p:nvSpPr>
          <p:spPr bwMode="auto">
            <a:xfrm>
              <a:off x="9603441" y="-8466"/>
              <a:ext cx="2588557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fill="norm" stroke="1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 hidden="0"/>
            <p:cNvSpPr/>
            <p:nvPr isPhoto="0" userDrawn="0"/>
          </p:nvSpPr>
          <p:spPr bwMode="auto">
            <a:xfrm>
              <a:off x="8932332" y="3047999"/>
              <a:ext cx="3259666" cy="3809999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 hidden="0"/>
            <p:cNvSpPr/>
            <p:nvPr isPhoto="0" userDrawn="0"/>
          </p:nvSpPr>
          <p:spPr bwMode="auto">
            <a:xfrm>
              <a:off x="9334499" y="-8466"/>
              <a:ext cx="2854325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fill="norm" stroke="1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 hidden="0"/>
            <p:cNvSpPr/>
            <p:nvPr isPhoto="0" userDrawn="0"/>
          </p:nvSpPr>
          <p:spPr bwMode="auto">
            <a:xfrm>
              <a:off x="10898730" y="-8466"/>
              <a:ext cx="1290093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fill="norm" stroke="1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 hidden="0"/>
            <p:cNvSpPr/>
            <p:nvPr isPhoto="0" userDrawn="0"/>
          </p:nvSpPr>
          <p:spPr bwMode="auto">
            <a:xfrm>
              <a:off x="10938998" y="-8466"/>
              <a:ext cx="1249824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fill="norm" stroke="1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 hidden="0"/>
            <p:cNvSpPr/>
            <p:nvPr isPhoto="0" userDrawn="0"/>
          </p:nvSpPr>
          <p:spPr bwMode="auto">
            <a:xfrm>
              <a:off x="10371665" y="3589866"/>
              <a:ext cx="1817158" cy="3268132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 hidden="0"/>
            <p:cNvSpPr/>
            <p:nvPr isPhoto="0" userDrawn="0"/>
          </p:nvSpPr>
          <p:spPr bwMode="auto">
            <a:xfrm rot="10800000">
              <a:off x="0" y="0"/>
              <a:ext cx="842595" cy="566615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07066" y="2404533"/>
            <a:ext cx="7766935" cy="1646301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07066" y="4050832"/>
            <a:ext cx="7766935" cy="1096898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1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4" y="2700866"/>
            <a:ext cx="8596667" cy="18265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4" y="4527447"/>
            <a:ext cx="8596667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677333" y="2160588"/>
            <a:ext cx="4184034" cy="388077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5089969" y="2160588"/>
            <a:ext cx="4184033" cy="388077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5744" y="2160982"/>
            <a:ext cx="4185622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75744" y="2737244"/>
            <a:ext cx="4185622" cy="330411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5088382" y="2160982"/>
            <a:ext cx="4185617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5088384" y="2737244"/>
            <a:ext cx="4185616" cy="330411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3" y="609599"/>
            <a:ext cx="8596667" cy="132079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3" y="1498603"/>
            <a:ext cx="3854527" cy="1278465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760460" y="514923"/>
            <a:ext cx="4513540" cy="552643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677333" y="2777068"/>
            <a:ext cx="3854527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3" y="4800600"/>
            <a:ext cx="8596666" cy="566737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677333" y="609599"/>
            <a:ext cx="8596667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677333" y="5367337"/>
            <a:ext cx="8596666" cy="67402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подпись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4" y="609599"/>
            <a:ext cx="8596667" cy="3403599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4" y="4470399"/>
            <a:ext cx="8596667" cy="1570961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31333" y="609599"/>
            <a:ext cx="8094133" cy="3022599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 hidden="0"/>
          <p:cNvSpPr>
            <a:spLocks noGrp="1"/>
          </p:cNvSpPr>
          <p:nvPr isPhoto="0" userDrawn="0">
            <p:ph type="body" sz="quarter" idx="13" hasCustomPrompt="0"/>
          </p:nvPr>
        </p:nvSpPr>
        <p:spPr bwMode="auto">
          <a:xfrm>
            <a:off x="1366138" y="3632199"/>
            <a:ext cx="7224523" cy="380999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4" y="4470399"/>
            <a:ext cx="8596667" cy="1570961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  <p:sp>
        <p:nvSpPr>
          <p:cNvPr id="10" name="TextBox 19" hidden="0"/>
          <p:cNvSpPr>
            <a:spLocks noAdjustHandles="0" noChangeArrowheads="0"/>
          </p:cNvSpPr>
          <p:nvPr isPhoto="0" userDrawn="0"/>
        </p:nvSpPr>
        <p:spPr bwMode="auto">
          <a:xfrm>
            <a:off x="541869" y="790377"/>
            <a:ext cx="609599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11" name="TextBox 21" hidden="0"/>
          <p:cNvSpPr>
            <a:spLocks noAdjustHandles="0" noChangeArrowheads="0"/>
          </p:cNvSpPr>
          <p:nvPr isPhoto="0" userDrawn="0"/>
        </p:nvSpPr>
        <p:spPr bwMode="auto">
          <a:xfrm>
            <a:off x="8893010" y="2886555"/>
            <a:ext cx="609599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hf dt="1" ftr="1" hdr="1" sldNum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арточка имен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4" y="1931987"/>
            <a:ext cx="8596667" cy="2595459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4" y="4527447"/>
            <a:ext cx="8596667" cy="1513913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карточки имен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31333" y="609599"/>
            <a:ext cx="8094133" cy="3022599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 hidden="0"/>
          <p:cNvSpPr>
            <a:spLocks noGrp="1"/>
          </p:cNvSpPr>
          <p:nvPr isPhoto="0" userDrawn="0">
            <p:ph type="body" sz="quarter" idx="13" hasCustomPrompt="0"/>
          </p:nvPr>
        </p:nvSpPr>
        <p:spPr bwMode="auto">
          <a:xfrm>
            <a:off x="677331" y="4013199"/>
            <a:ext cx="8596668" cy="5142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4" y="4527447"/>
            <a:ext cx="8596667" cy="1513913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  <p:sp>
        <p:nvSpPr>
          <p:cNvPr id="10" name="TextBox 23" hidden="0"/>
          <p:cNvSpPr>
            <a:spLocks noAdjustHandles="0" noChangeArrowheads="0"/>
          </p:cNvSpPr>
          <p:nvPr isPhoto="0" userDrawn="0"/>
        </p:nvSpPr>
        <p:spPr bwMode="auto">
          <a:xfrm>
            <a:off x="541869" y="790377"/>
            <a:ext cx="609599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11" name="TextBox 24" hidden="0"/>
          <p:cNvSpPr>
            <a:spLocks noAdjustHandles="0" noChangeArrowheads="0"/>
          </p:cNvSpPr>
          <p:nvPr isPhoto="0" userDrawn="0"/>
        </p:nvSpPr>
        <p:spPr bwMode="auto">
          <a:xfrm>
            <a:off x="8893010" y="2886555"/>
            <a:ext cx="609599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/>
          </a:p>
        </p:txBody>
      </p:sp>
    </p:spTree>
  </p:cSld>
  <p:clrMapOvr>
    <a:masterClrMapping/>
  </p:clrMapOvr>
  <p:hf dt="1" ftr="1" hdr="1" sldNum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Истина или ложь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85798" y="609599"/>
            <a:ext cx="8588202" cy="3022599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9" hidden="0"/>
          <p:cNvSpPr>
            <a:spLocks noGrp="1"/>
          </p:cNvSpPr>
          <p:nvPr isPhoto="0" userDrawn="0">
            <p:ph type="body" sz="quarter" idx="13" hasCustomPrompt="0"/>
          </p:nvPr>
        </p:nvSpPr>
        <p:spPr bwMode="auto">
          <a:xfrm>
            <a:off x="677331" y="4013199"/>
            <a:ext cx="8596668" cy="5142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4" y="4527447"/>
            <a:ext cx="8596667" cy="1513913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7967673" y="609598"/>
            <a:ext cx="1304742" cy="5251450"/>
          </a:xfrm>
        </p:spPr>
        <p:txBody>
          <a:bodyPr vert="eaVert" anchor="ctr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677334" y="609599"/>
            <a:ext cx="7060149" cy="525144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3999" y="3602037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Click to edit Master subtitle style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49" y="1709737"/>
            <a:ext cx="10515600" cy="2852736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49" y="4589462"/>
            <a:ext cx="10515600" cy="150018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199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4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7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7" y="1681162"/>
            <a:ext cx="5157786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7" y="2505073"/>
            <a:ext cx="5157786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3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7" y="987424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7" y="987424"/>
            <a:ext cx="6172200" cy="487362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899" y="365124"/>
            <a:ext cx="2628900" cy="5811837"/>
          </a:xfrm>
        </p:spPr>
        <p:txBody>
          <a:bodyPr vert="eaVert"/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199" y="365124"/>
            <a:ext cx="7734299" cy="581183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6" hidden="0"/>
          <p:cNvGrpSpPr/>
          <p:nvPr isPhoto="0" userDrawn="0"/>
        </p:nvGrpSpPr>
        <p:grpSpPr bwMode="auto">
          <a:xfrm>
            <a:off x="0" y="-8466"/>
            <a:ext cx="12191999" cy="6866466"/>
            <a:chOff x="0" y="-8466"/>
            <a:chExt cx="12191999" cy="6866466"/>
          </a:xfrm>
        </p:grpSpPr>
        <p:cxnSp>
          <p:nvCxnSpPr>
            <p:cNvPr id="5" name="Straight Connector 19" hidden="0"/>
            <p:cNvCxnSpPr>
              <a:cxnSpLocks/>
            </p:cNvCxnSpPr>
            <p:nvPr isPhoto="0" userDrawn="0"/>
          </p:nvCxnSpPr>
          <p:spPr bwMode="auto">
            <a:xfrm>
              <a:off x="9371011" y="0"/>
              <a:ext cx="1219199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 hidden="0"/>
            <p:cNvCxnSpPr>
              <a:cxnSpLocks/>
            </p:cNvCxnSpPr>
            <p:nvPr isPhoto="0" userDrawn="0"/>
          </p:nvCxnSpPr>
          <p:spPr bwMode="auto">
            <a:xfrm flipH="1">
              <a:off x="7425266" y="3681412"/>
              <a:ext cx="4763557" cy="317658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 hidden="0"/>
            <p:cNvSpPr/>
            <p:nvPr isPhoto="0" userDrawn="0"/>
          </p:nvSpPr>
          <p:spPr bwMode="auto">
            <a:xfrm>
              <a:off x="9181476" y="-8466"/>
              <a:ext cx="3007348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fill="norm" stroke="1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 hidden="0"/>
            <p:cNvSpPr/>
            <p:nvPr isPhoto="0" userDrawn="0"/>
          </p:nvSpPr>
          <p:spPr bwMode="auto">
            <a:xfrm>
              <a:off x="9603441" y="-8466"/>
              <a:ext cx="2588557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fill="norm" stroke="1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3" hidden="0"/>
            <p:cNvSpPr/>
            <p:nvPr isPhoto="0" userDrawn="0"/>
          </p:nvSpPr>
          <p:spPr bwMode="auto">
            <a:xfrm>
              <a:off x="8932332" y="3047999"/>
              <a:ext cx="3259666" cy="3809999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 hidden="0"/>
            <p:cNvSpPr/>
            <p:nvPr isPhoto="0" userDrawn="0"/>
          </p:nvSpPr>
          <p:spPr bwMode="auto">
            <a:xfrm>
              <a:off x="9334499" y="-8466"/>
              <a:ext cx="2854325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fill="norm" stroke="1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 hidden="0"/>
            <p:cNvSpPr/>
            <p:nvPr isPhoto="0" userDrawn="0"/>
          </p:nvSpPr>
          <p:spPr bwMode="auto">
            <a:xfrm>
              <a:off x="10898730" y="-8466"/>
              <a:ext cx="1290093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fill="norm" stroke="1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 hidden="0"/>
            <p:cNvSpPr/>
            <p:nvPr isPhoto="0" userDrawn="0"/>
          </p:nvSpPr>
          <p:spPr bwMode="auto">
            <a:xfrm>
              <a:off x="10938998" y="-8466"/>
              <a:ext cx="1249824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fill="norm" stroke="1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27" hidden="0"/>
            <p:cNvSpPr/>
            <p:nvPr isPhoto="0" userDrawn="0"/>
          </p:nvSpPr>
          <p:spPr bwMode="auto">
            <a:xfrm>
              <a:off x="10371665" y="3589866"/>
              <a:ext cx="1817158" cy="3268132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28" hidden="0"/>
            <p:cNvSpPr/>
            <p:nvPr isPhoto="0" userDrawn="0"/>
          </p:nvSpPr>
          <p:spPr bwMode="auto">
            <a:xfrm>
              <a:off x="0" y="4013199"/>
              <a:ext cx="448732" cy="284479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3" y="609599"/>
            <a:ext cx="8596667" cy="1320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77333" y="2160588"/>
            <a:ext cx="859666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7205132" y="6041361"/>
            <a:ext cx="911938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t>16.09.2022</a:t>
            </a:fld>
            <a:endParaRPr lang="ru-RU"/>
          </a:p>
        </p:txBody>
      </p:sp>
      <p:sp>
        <p:nvSpPr>
          <p:cNvPr id="18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677333" y="6041361"/>
            <a:ext cx="6297611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590662" y="6041361"/>
            <a:ext cx="683338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dt="1" ftr="1" hdr="1" sldNum="1"/>
  <p:txStyles>
    <p:titleStyle>
      <a:lvl1pPr algn="l" defTabSz="457200">
        <a:spcBef>
          <a:spcPts val="0"/>
        </a:spcBef>
        <a:buNone/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342900" indent="-3429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839416" y="1196752"/>
            <a:ext cx="9144000" cy="3566867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ea typeface="Times New Roman"/>
                <a:cs typeface="Times New Roman"/>
              </a:rPr>
              <a:t>Международные отношения в 1930 </a:t>
            </a:r>
            <a:r>
              <a:rPr lang="ru-RU">
                <a:latin typeface="Times New Roman"/>
                <a:ea typeface="Times New Roman"/>
                <a:cs typeface="Times New Roman"/>
              </a:rPr>
              <a:t>–х годах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267557" y="5018576"/>
            <a:ext cx="9144000" cy="165576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198" y="365124"/>
            <a:ext cx="10515600" cy="1014778"/>
          </a:xfrm>
        </p:spPr>
        <p:txBody>
          <a:bodyPr/>
          <a:lstStyle/>
          <a:p>
            <a:pPr>
              <a:defRPr/>
            </a:pPr>
            <a:r>
              <a:rPr sz="5600">
                <a:latin typeface="Times New Roman"/>
                <a:ea typeface="Times New Roman"/>
                <a:cs typeface="Times New Roman"/>
              </a:rPr>
              <a:t>Задача</a:t>
            </a:r>
            <a:r>
              <a:rPr sz="5600">
                <a:latin typeface="Times New Roman"/>
                <a:ea typeface="Times New Roman"/>
                <a:cs typeface="Times New Roman"/>
              </a:rPr>
              <a:t>: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91344" y="1379902"/>
            <a:ext cx="10515600" cy="4577251"/>
          </a:xfrm>
        </p:spPr>
        <p:txBody>
          <a:bodyPr/>
          <a:lstStyle/>
          <a:p>
            <a:pPr marL="0" indent="0">
              <a:buNone/>
              <a:defRPr/>
            </a:pPr>
            <a:r>
              <a:rPr sz="3200">
                <a:latin typeface="Times New Roman"/>
                <a:ea typeface="Times New Roman"/>
                <a:cs typeface="Times New Roman"/>
              </a:rPr>
              <a:t>1. </a:t>
            </a:r>
            <a:r>
              <a:rPr sz="3200">
                <a:latin typeface="Times New Roman"/>
                <a:ea typeface="Times New Roman"/>
                <a:cs typeface="Times New Roman"/>
              </a:rPr>
              <a:t>Познакомиться</a:t>
            </a:r>
            <a:r>
              <a:rPr sz="3200">
                <a:latin typeface="Times New Roman"/>
                <a:ea typeface="Times New Roman"/>
                <a:cs typeface="Times New Roman"/>
              </a:rPr>
              <a:t> с </a:t>
            </a:r>
            <a:r>
              <a:rPr sz="3200">
                <a:latin typeface="Times New Roman"/>
                <a:ea typeface="Times New Roman"/>
                <a:cs typeface="Times New Roman"/>
              </a:rPr>
              <a:t>международной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обстановкой</a:t>
            </a:r>
            <a:r>
              <a:rPr sz="3200">
                <a:latin typeface="Times New Roman"/>
                <a:ea typeface="Times New Roman"/>
                <a:cs typeface="Times New Roman"/>
              </a:rPr>
              <a:t> в </a:t>
            </a:r>
            <a:endParaRPr lang="ru-RU" sz="32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200">
                <a:latin typeface="Times New Roman"/>
                <a:ea typeface="Times New Roman"/>
                <a:cs typeface="Times New Roman"/>
              </a:rPr>
              <a:t>1930-е </a:t>
            </a:r>
            <a:r>
              <a:rPr sz="3200">
                <a:latin typeface="Times New Roman"/>
                <a:ea typeface="Times New Roman"/>
                <a:cs typeface="Times New Roman"/>
              </a:rPr>
              <a:t>гг</a:t>
            </a:r>
            <a:r>
              <a:rPr sz="3200">
                <a:latin typeface="Times New Roman"/>
                <a:ea typeface="Times New Roman"/>
                <a:cs typeface="Times New Roman"/>
              </a:rPr>
              <a:t> и </a:t>
            </a:r>
            <a:r>
              <a:rPr sz="3200">
                <a:latin typeface="Times New Roman"/>
                <a:ea typeface="Times New Roman"/>
                <a:cs typeface="Times New Roman"/>
              </a:rPr>
              <a:t>определить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очаги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военной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напряжённости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;</a:t>
            </a:r>
            <a:endParaRPr sz="32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200">
                <a:latin typeface="Times New Roman"/>
                <a:ea typeface="Times New Roman"/>
                <a:cs typeface="Times New Roman"/>
              </a:rPr>
              <a:t>2.Уметь </a:t>
            </a:r>
            <a:r>
              <a:rPr sz="3200">
                <a:latin typeface="Times New Roman"/>
                <a:ea typeface="Times New Roman"/>
                <a:cs typeface="Times New Roman"/>
              </a:rPr>
              <a:t>объяснять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исторические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понятия</a:t>
            </a:r>
            <a:r>
              <a:rPr sz="3200">
                <a:latin typeface="Times New Roman"/>
                <a:ea typeface="Times New Roman"/>
                <a:cs typeface="Times New Roman"/>
              </a:rPr>
              <a:t>, </a:t>
            </a:r>
            <a:r>
              <a:rPr sz="3200">
                <a:latin typeface="Times New Roman"/>
                <a:ea typeface="Times New Roman"/>
                <a:cs typeface="Times New Roman"/>
              </a:rPr>
              <a:t>явления</a:t>
            </a:r>
            <a:r>
              <a:rPr sz="3200">
                <a:latin typeface="Times New Roman"/>
                <a:ea typeface="Times New Roman"/>
                <a:cs typeface="Times New Roman"/>
              </a:rPr>
              <a:t> и </a:t>
            </a:r>
            <a:r>
              <a:rPr sz="3200">
                <a:latin typeface="Times New Roman"/>
                <a:ea typeface="Times New Roman"/>
                <a:cs typeface="Times New Roman"/>
              </a:rPr>
              <a:t>события</a:t>
            </a:r>
            <a:r>
              <a:rPr sz="3200">
                <a:latin typeface="Times New Roman"/>
                <a:ea typeface="Times New Roman"/>
                <a:cs typeface="Times New Roman"/>
              </a:rPr>
              <a:t>. </a:t>
            </a:r>
            <a:r>
              <a:rPr sz="3200">
                <a:latin typeface="Times New Roman"/>
                <a:ea typeface="Times New Roman"/>
                <a:cs typeface="Times New Roman"/>
              </a:rPr>
              <a:t>Характеризовать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международные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отношения</a:t>
            </a:r>
            <a:r>
              <a:rPr lang="en-US" sz="3200">
                <a:latin typeface="Times New Roman"/>
                <a:ea typeface="Times New Roman"/>
                <a:cs typeface="Times New Roman"/>
              </a:rPr>
              <a:t>;</a:t>
            </a:r>
            <a:endParaRPr sz="32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200">
                <a:latin typeface="Times New Roman"/>
                <a:ea typeface="Times New Roman"/>
                <a:cs typeface="Times New Roman"/>
              </a:rPr>
              <a:t>3.</a:t>
            </a:r>
            <a:r>
              <a:rPr lang="ru-RU" sz="3200">
                <a:latin typeface="Times New Roman"/>
                <a:ea typeface="Times New Roman"/>
                <a:cs typeface="Times New Roman"/>
              </a:rPr>
              <a:t>Научиться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определять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свое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отношение</a:t>
            </a:r>
            <a:r>
              <a:rPr sz="3200">
                <a:latin typeface="Times New Roman"/>
                <a:ea typeface="Times New Roman"/>
                <a:cs typeface="Times New Roman"/>
              </a:rPr>
              <a:t> к </a:t>
            </a:r>
            <a:r>
              <a:rPr sz="3200">
                <a:latin typeface="Times New Roman"/>
                <a:ea typeface="Times New Roman"/>
                <a:cs typeface="Times New Roman"/>
              </a:rPr>
              <a:t>рассматриваемым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событиям</a:t>
            </a:r>
            <a:r>
              <a:rPr sz="3200">
                <a:latin typeface="Times New Roman"/>
                <a:ea typeface="Times New Roman"/>
                <a:cs typeface="Times New Roman"/>
              </a:rPr>
              <a:t> с </a:t>
            </a:r>
            <a:r>
              <a:rPr sz="3200">
                <a:latin typeface="Times New Roman"/>
                <a:ea typeface="Times New Roman"/>
                <a:cs typeface="Times New Roman"/>
              </a:rPr>
              <a:t>точки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зрения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sz="3200">
                <a:latin typeface="Times New Roman"/>
                <a:ea typeface="Times New Roman"/>
                <a:cs typeface="Times New Roman"/>
              </a:rPr>
            </a:br>
            <a:r>
              <a:rPr sz="3200">
                <a:latin typeface="Times New Roman"/>
                <a:ea typeface="Times New Roman"/>
                <a:cs typeface="Times New Roman"/>
              </a:rPr>
              <a:t>обще</a:t>
            </a:r>
            <a:r>
              <a:rPr lang="ru-RU" sz="3200">
                <a:latin typeface="Times New Roman"/>
                <a:ea typeface="Times New Roman"/>
                <a:cs typeface="Times New Roman"/>
              </a:rPr>
              <a:t>принятых моральных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ценностей</a:t>
            </a:r>
            <a:r>
              <a:rPr sz="3200">
                <a:latin typeface="Times New Roman"/>
                <a:ea typeface="Times New Roman"/>
                <a:cs typeface="Times New Roman"/>
              </a:rPr>
              <a:t>.</a:t>
            </a:r>
            <a:endParaRPr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4" y="609599"/>
            <a:ext cx="8596668" cy="181128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>
                <a:latin typeface="Times New Roman"/>
                <a:ea typeface="Times New Roman"/>
                <a:cs typeface="Times New Roman"/>
              </a:rPr>
              <a:t>Основные понятия нового материала, с которыми нам сегодня предстоит разобраться: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77334" y="2420888"/>
            <a:ext cx="8596668" cy="3880773"/>
          </a:xfrm>
        </p:spPr>
        <p:txBody>
          <a:bodyPr/>
          <a:lstStyle/>
          <a:p>
            <a:pPr marL="0" indent="0">
              <a:lnSpc>
                <a:spcPct val="104999"/>
              </a:lnSpc>
              <a:buNone/>
              <a:defRPr/>
            </a:pPr>
            <a:r>
              <a:rPr lang="ru-RU" sz="3700">
                <a:latin typeface="Times New Roman"/>
                <a:ea typeface="Times New Roman"/>
                <a:cs typeface="Times New Roman"/>
              </a:rPr>
              <a:t>-М</a:t>
            </a:r>
            <a:r>
              <a:rPr sz="3700">
                <a:latin typeface="Times New Roman"/>
                <a:ea typeface="Times New Roman"/>
                <a:cs typeface="Times New Roman"/>
              </a:rPr>
              <a:t>илитаризация</a:t>
            </a:r>
            <a:endParaRPr sz="370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ru-RU" sz="3700">
                <a:latin typeface="Times New Roman"/>
                <a:ea typeface="Times New Roman"/>
                <a:cs typeface="Times New Roman"/>
              </a:rPr>
              <a:t>-И</a:t>
            </a:r>
            <a:r>
              <a:rPr sz="3700">
                <a:latin typeface="Times New Roman"/>
                <a:ea typeface="Times New Roman"/>
                <a:cs typeface="Times New Roman"/>
              </a:rPr>
              <a:t>деология</a:t>
            </a:r>
            <a:r>
              <a:rPr sz="3700">
                <a:latin typeface="Times New Roman"/>
                <a:ea typeface="Times New Roman"/>
                <a:cs typeface="Times New Roman"/>
              </a:rPr>
              <a:t> </a:t>
            </a:r>
            <a:r>
              <a:rPr sz="3700">
                <a:latin typeface="Times New Roman"/>
                <a:ea typeface="Times New Roman"/>
                <a:cs typeface="Times New Roman"/>
              </a:rPr>
              <a:t>пангерманизма</a:t>
            </a:r>
            <a:endParaRPr sz="370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ru-RU" sz="3700">
                <a:latin typeface="Times New Roman"/>
                <a:ea typeface="Times New Roman"/>
                <a:cs typeface="Times New Roman"/>
              </a:rPr>
              <a:t>-А</a:t>
            </a:r>
            <a:r>
              <a:rPr sz="3700">
                <a:latin typeface="Times New Roman"/>
                <a:ea typeface="Times New Roman"/>
                <a:cs typeface="Times New Roman"/>
              </a:rPr>
              <a:t>ншлюс</a:t>
            </a:r>
            <a:endParaRPr sz="370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ru-RU" sz="3700">
                <a:latin typeface="Times New Roman"/>
                <a:ea typeface="Times New Roman"/>
                <a:cs typeface="Times New Roman"/>
              </a:rPr>
              <a:t>-П</a:t>
            </a:r>
            <a:r>
              <a:rPr sz="3700">
                <a:latin typeface="Times New Roman"/>
                <a:ea typeface="Times New Roman"/>
                <a:cs typeface="Times New Roman"/>
              </a:rPr>
              <a:t>олитика</a:t>
            </a:r>
            <a:r>
              <a:rPr sz="3700">
                <a:latin typeface="Times New Roman"/>
                <a:ea typeface="Times New Roman"/>
                <a:cs typeface="Times New Roman"/>
              </a:rPr>
              <a:t> </a:t>
            </a:r>
            <a:r>
              <a:rPr sz="3700">
                <a:latin typeface="Times New Roman"/>
                <a:ea typeface="Times New Roman"/>
                <a:cs typeface="Times New Roman"/>
              </a:rPr>
              <a:t>"</a:t>
            </a:r>
            <a:r>
              <a:rPr sz="3700">
                <a:latin typeface="Times New Roman"/>
                <a:ea typeface="Times New Roman"/>
                <a:cs typeface="Times New Roman"/>
              </a:rPr>
              <a:t>умиротворения</a:t>
            </a:r>
            <a:r>
              <a:rPr sz="3700">
                <a:latin typeface="Times New Roman"/>
                <a:ea typeface="Times New Roman"/>
                <a:cs typeface="Times New Roman"/>
              </a:rPr>
              <a:t>" </a:t>
            </a:r>
            <a:r>
              <a:rPr sz="3700">
                <a:latin typeface="Times New Roman"/>
                <a:ea typeface="Times New Roman"/>
                <a:cs typeface="Times New Roman"/>
              </a:rPr>
              <a:t>агрессора</a:t>
            </a:r>
            <a:endParaRPr sz="370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ru-RU" sz="3700">
                <a:latin typeface="Times New Roman"/>
                <a:ea typeface="Times New Roman"/>
                <a:cs typeface="Times New Roman"/>
              </a:rPr>
              <a:t>-</a:t>
            </a:r>
            <a:r>
              <a:rPr sz="3700">
                <a:latin typeface="Times New Roman"/>
                <a:ea typeface="Times New Roman"/>
                <a:cs typeface="Times New Roman"/>
              </a:rPr>
              <a:t>"</a:t>
            </a:r>
            <a:r>
              <a:rPr sz="3700">
                <a:latin typeface="Times New Roman"/>
                <a:ea typeface="Times New Roman"/>
                <a:cs typeface="Times New Roman"/>
              </a:rPr>
              <a:t>Мюнхенский</a:t>
            </a:r>
            <a:r>
              <a:rPr sz="3700">
                <a:latin typeface="Times New Roman"/>
                <a:ea typeface="Times New Roman"/>
                <a:cs typeface="Times New Roman"/>
              </a:rPr>
              <a:t> </a:t>
            </a:r>
            <a:r>
              <a:rPr sz="3700">
                <a:latin typeface="Times New Roman"/>
                <a:ea typeface="Times New Roman"/>
                <a:cs typeface="Times New Roman"/>
              </a:rPr>
              <a:t>сговор</a:t>
            </a:r>
            <a:r>
              <a:rPr sz="3700">
                <a:latin typeface="Times New Roman"/>
                <a:ea typeface="Times New Roman"/>
                <a:cs typeface="Times New Roman"/>
              </a:rPr>
              <a:t>"</a:t>
            </a:r>
            <a:endParaRPr sz="170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ru-RU" sz="3700">
                <a:latin typeface="Times New Roman"/>
                <a:ea typeface="Times New Roman"/>
                <a:cs typeface="Times New Roman"/>
              </a:rPr>
              <a:t>-С</a:t>
            </a:r>
            <a:r>
              <a:rPr sz="3700">
                <a:latin typeface="Times New Roman"/>
                <a:ea typeface="Times New Roman"/>
                <a:cs typeface="Times New Roman"/>
              </a:rPr>
              <a:t>истема</a:t>
            </a:r>
            <a:r>
              <a:rPr sz="3700">
                <a:latin typeface="Times New Roman"/>
                <a:ea typeface="Times New Roman"/>
                <a:cs typeface="Times New Roman"/>
              </a:rPr>
              <a:t> </a:t>
            </a:r>
            <a:r>
              <a:rPr sz="3700">
                <a:latin typeface="Times New Roman"/>
                <a:ea typeface="Times New Roman"/>
                <a:cs typeface="Times New Roman"/>
              </a:rPr>
              <a:t>коллективной</a:t>
            </a:r>
            <a:r>
              <a:rPr sz="3700">
                <a:latin typeface="Times New Roman"/>
                <a:ea typeface="Times New Roman"/>
                <a:cs typeface="Times New Roman"/>
              </a:rPr>
              <a:t> </a:t>
            </a:r>
            <a:r>
              <a:rPr sz="3700">
                <a:latin typeface="Times New Roman"/>
                <a:ea typeface="Times New Roman"/>
                <a:cs typeface="Times New Roman"/>
              </a:rPr>
              <a:t>безопасности</a:t>
            </a:r>
            <a:endParaRPr sz="37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14633" y="1628800"/>
            <a:ext cx="10515600" cy="5018942"/>
          </a:xfrm>
        </p:spPr>
        <p:txBody>
          <a:bodyPr/>
          <a:lstStyle/>
          <a:p>
            <a:pPr>
              <a:defRPr/>
            </a:pPr>
            <a:r>
              <a:rPr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Вспомните</a:t>
            </a:r>
            <a:r>
              <a:rPr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br>
              <a:rPr lang="ru-RU">
                <a:latin typeface="Times New Roman"/>
                <a:ea typeface="Times New Roman"/>
                <a:cs typeface="Times New Roman"/>
              </a:rPr>
            </a:br>
            <a:r>
              <a:rPr lang="ru-RU" sz="3200">
                <a:latin typeface="Times New Roman"/>
                <a:ea typeface="Times New Roman"/>
                <a:cs typeface="Times New Roman"/>
              </a:rPr>
              <a:t>Ч</a:t>
            </a:r>
            <a:r>
              <a:rPr sz="3200">
                <a:latin typeface="Times New Roman"/>
                <a:ea typeface="Times New Roman"/>
                <a:cs typeface="Times New Roman"/>
              </a:rPr>
              <a:t>то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такое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война</a:t>
            </a:r>
            <a:r>
              <a:rPr sz="3200">
                <a:latin typeface="Times New Roman"/>
                <a:ea typeface="Times New Roman"/>
                <a:cs typeface="Times New Roman"/>
              </a:rPr>
              <a:t>?</a:t>
            </a:r>
            <a:br>
              <a:rPr sz="3200">
                <a:latin typeface="Times New Roman"/>
                <a:ea typeface="Times New Roman"/>
                <a:cs typeface="Times New Roman"/>
              </a:rPr>
            </a:br>
            <a:r>
              <a:rPr sz="3200">
                <a:latin typeface="Times New Roman"/>
                <a:ea typeface="Times New Roman"/>
                <a:cs typeface="Times New Roman"/>
              </a:rPr>
              <a:t>Какие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войны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называют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гражданскими</a:t>
            </a:r>
            <a:r>
              <a:rPr sz="3200">
                <a:latin typeface="Times New Roman"/>
                <a:ea typeface="Times New Roman"/>
                <a:cs typeface="Times New Roman"/>
              </a:rPr>
              <a:t>?</a:t>
            </a:r>
            <a:br>
              <a:rPr sz="3200">
                <a:latin typeface="Times New Roman"/>
                <a:ea typeface="Times New Roman"/>
                <a:cs typeface="Times New Roman"/>
              </a:rPr>
            </a:br>
            <a:r>
              <a:rPr lang="ru-RU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Поразмышляйте:</a:t>
            </a:r>
            <a:br>
              <a:rPr>
                <a:latin typeface="Times New Roman"/>
                <a:ea typeface="Times New Roman"/>
                <a:cs typeface="Times New Roman"/>
              </a:rPr>
            </a:br>
            <a:r>
              <a:rPr sz="3200">
                <a:latin typeface="Times New Roman"/>
                <a:ea typeface="Times New Roman"/>
                <a:cs typeface="Times New Roman"/>
              </a:rPr>
              <a:t>Какие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войны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называют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мировыми</a:t>
            </a:r>
            <a:r>
              <a:rPr sz="3200">
                <a:latin typeface="Times New Roman"/>
                <a:ea typeface="Times New Roman"/>
                <a:cs typeface="Times New Roman"/>
              </a:rPr>
              <a:t>?</a:t>
            </a:r>
            <a:br>
              <a:rPr sz="3200">
                <a:latin typeface="Times New Roman"/>
                <a:ea typeface="Times New Roman"/>
                <a:cs typeface="Times New Roman"/>
              </a:rPr>
            </a:br>
            <a:r>
              <a:rPr sz="3200">
                <a:latin typeface="Times New Roman"/>
                <a:ea typeface="Times New Roman"/>
                <a:cs typeface="Times New Roman"/>
              </a:rPr>
              <a:t>В </a:t>
            </a:r>
            <a:r>
              <a:rPr sz="3200">
                <a:latin typeface="Times New Roman"/>
                <a:ea typeface="Times New Roman"/>
                <a:cs typeface="Times New Roman"/>
              </a:rPr>
              <a:t>чем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вы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видите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опасность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мировой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войны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sz="3200">
                <a:latin typeface="Times New Roman"/>
                <a:ea typeface="Times New Roman"/>
                <a:cs typeface="Times New Roman"/>
              </a:rPr>
            </a:br>
            <a:r>
              <a:rPr sz="3200">
                <a:latin typeface="Times New Roman"/>
                <a:ea typeface="Times New Roman"/>
                <a:cs typeface="Times New Roman"/>
              </a:rPr>
              <a:t>в </a:t>
            </a:r>
            <a:r>
              <a:rPr sz="3200">
                <a:latin typeface="Times New Roman"/>
                <a:ea typeface="Times New Roman"/>
                <a:cs typeface="Times New Roman"/>
              </a:rPr>
              <a:t>наше</a:t>
            </a:r>
            <a:r>
              <a:rPr sz="3200">
                <a:latin typeface="Times New Roman"/>
                <a:ea typeface="Times New Roman"/>
                <a:cs typeface="Times New Roman"/>
              </a:rPr>
              <a:t> </a:t>
            </a:r>
            <a:r>
              <a:rPr sz="3200">
                <a:latin typeface="Times New Roman"/>
                <a:ea typeface="Times New Roman"/>
                <a:cs typeface="Times New Roman"/>
              </a:rPr>
              <a:t>время</a:t>
            </a:r>
            <a:r>
              <a:rPr sz="3200">
                <a:latin typeface="Times New Roman"/>
                <a:ea typeface="Times New Roman"/>
                <a:cs typeface="Times New Roman"/>
              </a:rPr>
              <a:t>?</a:t>
            </a:r>
            <a:br>
              <a:rPr sz="3200">
                <a:latin typeface="Times New Roman"/>
                <a:ea typeface="Times New Roman"/>
                <a:cs typeface="Times New Roman"/>
              </a:rPr>
            </a:br>
            <a:endParaRPr sz="32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198" y="6008076"/>
            <a:ext cx="10515600" cy="168885"/>
          </a:xfrm>
        </p:spPr>
        <p:txBody>
          <a:bodyPr/>
          <a:lstStyle/>
          <a:p>
            <a:pPr>
              <a:lnSpc>
                <a:spcPct val="95000"/>
              </a:lnSpc>
              <a:defRPr/>
            </a:pPr>
            <a:endParaRPr sz="600"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472264" y="648049"/>
            <a:ext cx="3248269" cy="2166154"/>
          </a:xfrm>
          <a:prstGeom prst="rect">
            <a:avLst/>
          </a:prstGeom>
        </p:spPr>
      </p:pic>
      <p:sp>
        <p:nvSpPr>
          <p:cNvPr id="7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414632" y="710625"/>
            <a:ext cx="8713039" cy="762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>
                <a:solidFill>
                  <a:schemeClr val="accent1"/>
                </a:solidFill>
                <a:latin typeface="Times New Roman"/>
                <a:cs typeface="Times New Roman"/>
              </a:rPr>
              <a:t>Проверка знаний и умений</a:t>
            </a:r>
            <a:endParaRPr lang="ru-RU" sz="4400">
              <a:solidFill>
                <a:schemeClr val="accent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Рисунок 6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8472264" y="3284984"/>
            <a:ext cx="3313583" cy="18638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77334" y="260648"/>
            <a:ext cx="8596668" cy="1320800"/>
          </a:xfrm>
        </p:spPr>
        <p:txBody>
          <a:bodyPr/>
          <a:lstStyle/>
          <a:p>
            <a:pPr>
              <a:defRPr/>
            </a:pPr>
            <a:r>
              <a:rPr/>
              <a:t>Как</a:t>
            </a:r>
            <a:r>
              <a:rPr/>
              <a:t> </a:t>
            </a:r>
            <a:r>
              <a:rPr/>
              <a:t>вы</a:t>
            </a:r>
            <a:r>
              <a:rPr/>
              <a:t> </a:t>
            </a:r>
            <a:r>
              <a:rPr/>
              <a:t>думаете</a:t>
            </a:r>
            <a:r>
              <a:rPr/>
              <a:t>, </a:t>
            </a:r>
            <a:r>
              <a:rPr/>
              <a:t>какой</a:t>
            </a:r>
            <a:r>
              <a:rPr/>
              <a:t> </a:t>
            </a:r>
            <a:r>
              <a:rPr/>
              <a:t>смысл</a:t>
            </a:r>
            <a:r>
              <a:rPr/>
              <a:t> </a:t>
            </a:r>
            <a:r>
              <a:rPr/>
              <a:t>вкладывал</a:t>
            </a:r>
            <a:r>
              <a:rPr/>
              <a:t> </a:t>
            </a:r>
            <a:r>
              <a:rPr/>
              <a:t>Гитлер</a:t>
            </a:r>
            <a:r>
              <a:rPr/>
              <a:t> в </a:t>
            </a:r>
            <a:r>
              <a:rPr/>
              <a:t>данные</a:t>
            </a:r>
            <a:r>
              <a:rPr/>
              <a:t> </a:t>
            </a:r>
            <a:r>
              <a:rPr/>
              <a:t>слова</a:t>
            </a:r>
            <a:r>
              <a:rPr/>
              <a:t>?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495600" y="3933056"/>
            <a:ext cx="6052741" cy="4039943"/>
          </a:xfrm>
        </p:spPr>
        <p:txBody>
          <a:bodyPr/>
          <a:lstStyle/>
          <a:p>
            <a:pPr marL="0" indent="0">
              <a:buNone/>
              <a:defRPr/>
            </a:pPr>
            <a:endParaRPr/>
          </a:p>
        </p:txBody>
      </p:sp>
      <p:sp>
        <p:nvSpPr>
          <p:cNvPr id="6" name="Прямоугольник 1" hidden="0"/>
          <p:cNvSpPr/>
          <p:nvPr isPhoto="0" userDrawn="0"/>
        </p:nvSpPr>
        <p:spPr bwMode="auto">
          <a:xfrm>
            <a:off x="3935760" y="3068960"/>
            <a:ext cx="568863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"Окончательное решение проблемы заключается в расширении жизненного пространства, сырьевой и продовольственной базы нашего народа..."</a:t>
            </a:r>
            <a:endParaRPr lang="ru-RU"/>
          </a:p>
        </p:txBody>
      </p:sp>
      <p:pic>
        <p:nvPicPr>
          <p:cNvPr id="7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677334" y="1740024"/>
            <a:ext cx="2657176" cy="4026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5600" b="1">
                <a:latin typeface="Times New Roman"/>
                <a:ea typeface="Times New Roman"/>
                <a:cs typeface="Times New Roman"/>
              </a:rPr>
              <a:t>Нацизм</a:t>
            </a:r>
            <a:endParaRPr sz="56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77334" y="1484784"/>
            <a:ext cx="8794626" cy="3393896"/>
          </a:xfrm>
        </p:spPr>
        <p:txBody>
          <a:bodyPr/>
          <a:lstStyle/>
          <a:p>
            <a:pPr marL="0" indent="0">
              <a:lnSpc>
                <a:spcPct val="104999"/>
              </a:lnSpc>
              <a:buNone/>
              <a:defRPr/>
            </a:pPr>
            <a:r>
              <a:rPr sz="2200">
                <a:latin typeface="Times New Roman"/>
                <a:ea typeface="Times New Roman"/>
                <a:cs typeface="Times New Roman"/>
              </a:rPr>
              <a:t>- </a:t>
            </a:r>
            <a:r>
              <a:rPr sz="2200">
                <a:latin typeface="Times New Roman"/>
                <a:ea typeface="Times New Roman"/>
                <a:cs typeface="Times New Roman"/>
              </a:rPr>
              <a:t>пропаганда</a:t>
            </a:r>
            <a:r>
              <a:rPr sz="2200">
                <a:latin typeface="Times New Roman"/>
                <a:ea typeface="Times New Roman"/>
                <a:cs typeface="Times New Roman"/>
              </a:rPr>
              <a:t> </a:t>
            </a:r>
            <a:r>
              <a:rPr sz="2200">
                <a:latin typeface="Times New Roman"/>
                <a:ea typeface="Times New Roman"/>
                <a:cs typeface="Times New Roman"/>
              </a:rPr>
              <a:t>идей</a:t>
            </a:r>
            <a:r>
              <a:rPr sz="2200">
                <a:latin typeface="Times New Roman"/>
                <a:ea typeface="Times New Roman"/>
                <a:cs typeface="Times New Roman"/>
              </a:rPr>
              <a:t> </a:t>
            </a:r>
            <a:r>
              <a:rPr sz="2200">
                <a:latin typeface="Times New Roman"/>
                <a:ea typeface="Times New Roman"/>
                <a:cs typeface="Times New Roman"/>
              </a:rPr>
              <a:t>национальной</a:t>
            </a:r>
            <a:r>
              <a:rPr sz="2200">
                <a:latin typeface="Times New Roman"/>
                <a:ea typeface="Times New Roman"/>
                <a:cs typeface="Times New Roman"/>
              </a:rPr>
              <a:t> и </a:t>
            </a:r>
            <a:r>
              <a:rPr sz="2200">
                <a:latin typeface="Times New Roman"/>
                <a:ea typeface="Times New Roman"/>
                <a:cs typeface="Times New Roman"/>
              </a:rPr>
              <a:t>расовой</a:t>
            </a:r>
            <a:r>
              <a:rPr sz="2200">
                <a:latin typeface="Times New Roman"/>
                <a:ea typeface="Times New Roman"/>
                <a:cs typeface="Times New Roman"/>
              </a:rPr>
              <a:t> </a:t>
            </a:r>
            <a:r>
              <a:rPr sz="2200">
                <a:latin typeface="Times New Roman"/>
                <a:ea typeface="Times New Roman"/>
                <a:cs typeface="Times New Roman"/>
              </a:rPr>
              <a:t>исключительности</a:t>
            </a:r>
            <a:r>
              <a:rPr sz="2200">
                <a:latin typeface="Times New Roman"/>
                <a:ea typeface="Times New Roman"/>
                <a:cs typeface="Times New Roman"/>
              </a:rPr>
              <a:t>, </a:t>
            </a:r>
            <a:r>
              <a:rPr sz="2200">
                <a:latin typeface="Times New Roman"/>
                <a:ea typeface="Times New Roman"/>
                <a:cs typeface="Times New Roman"/>
              </a:rPr>
              <a:t>нетерпимост</a:t>
            </a:r>
            <a:r>
              <a:rPr lang="ru-RU" sz="2200">
                <a:latin typeface="Times New Roman"/>
                <a:ea typeface="Times New Roman"/>
                <a:cs typeface="Times New Roman"/>
              </a:rPr>
              <a:t>и</a:t>
            </a:r>
            <a:r>
              <a:rPr sz="2200">
                <a:latin typeface="Times New Roman"/>
                <a:ea typeface="Times New Roman"/>
                <a:cs typeface="Times New Roman"/>
              </a:rPr>
              <a:t>,</a:t>
            </a:r>
            <a:r>
              <a:rPr lang="ru-RU" sz="2200">
                <a:latin typeface="Times New Roman"/>
                <a:ea typeface="Times New Roman"/>
                <a:cs typeface="Times New Roman"/>
              </a:rPr>
              <a:t>и </a:t>
            </a:r>
            <a:r>
              <a:rPr sz="2200">
                <a:latin typeface="Times New Roman"/>
                <a:ea typeface="Times New Roman"/>
                <a:cs typeface="Times New Roman"/>
              </a:rPr>
              <a:t>враждебност</a:t>
            </a:r>
            <a:r>
              <a:rPr lang="ru-RU" sz="2200">
                <a:latin typeface="Times New Roman"/>
                <a:ea typeface="Times New Roman"/>
                <a:cs typeface="Times New Roman"/>
              </a:rPr>
              <a:t>и</a:t>
            </a:r>
            <a:r>
              <a:rPr sz="2200">
                <a:latin typeface="Times New Roman"/>
                <a:ea typeface="Times New Roman"/>
                <a:cs typeface="Times New Roman"/>
              </a:rPr>
              <a:t> </a:t>
            </a:r>
            <a:r>
              <a:rPr sz="2200">
                <a:latin typeface="Times New Roman"/>
                <a:ea typeface="Times New Roman"/>
                <a:cs typeface="Times New Roman"/>
              </a:rPr>
              <a:t>к </a:t>
            </a:r>
            <a:r>
              <a:rPr sz="2200">
                <a:latin typeface="Times New Roman"/>
                <a:ea typeface="Times New Roman"/>
                <a:cs typeface="Times New Roman"/>
              </a:rPr>
              <a:t>другим</a:t>
            </a:r>
            <a:r>
              <a:rPr sz="220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200">
                <a:latin typeface="Times New Roman"/>
                <a:ea typeface="Times New Roman"/>
                <a:cs typeface="Times New Roman"/>
              </a:rPr>
              <a:t>этносам.</a:t>
            </a:r>
            <a:endParaRPr sz="2200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ru-RU" sz="3100" b="1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ru-RU" sz="3100" b="1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ru-RU" sz="3100" b="1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ru-RU" sz="3100" b="1"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2200">
                <a:latin typeface="Times New Roman"/>
                <a:ea typeface="Times New Roman"/>
                <a:cs typeface="Times New Roman"/>
              </a:rPr>
              <a:t>                            </a:t>
            </a:r>
            <a:endParaRPr sz="1700"/>
          </a:p>
        </p:txBody>
      </p:sp>
      <p:pic>
        <p:nvPicPr>
          <p:cNvPr id="6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464152" y="2060848"/>
            <a:ext cx="4274840" cy="2817832"/>
          </a:xfrm>
          <a:prstGeom prst="rect">
            <a:avLst/>
          </a:prstGeom>
        </p:spPr>
      </p:pic>
      <p:pic>
        <p:nvPicPr>
          <p:cNvPr id="7" name="Рисунок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1055440" y="2420888"/>
            <a:ext cx="2237835" cy="2685402"/>
          </a:xfrm>
          <a:prstGeom prst="rect">
            <a:avLst/>
          </a:prstGeom>
        </p:spPr>
      </p:pic>
      <p:pic>
        <p:nvPicPr>
          <p:cNvPr id="8" name="Рисунок 5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3359696" y="2434455"/>
            <a:ext cx="3964668" cy="2490307"/>
          </a:xfrm>
          <a:prstGeom prst="rect">
            <a:avLst/>
          </a:prstGeom>
        </p:spPr>
      </p:pic>
      <p:sp>
        <p:nvSpPr>
          <p:cNvPr id="9" name="Прямоугольник 6" hidden="0"/>
          <p:cNvSpPr/>
          <p:nvPr isPhoto="0" userDrawn="0"/>
        </p:nvSpPr>
        <p:spPr bwMode="auto">
          <a:xfrm>
            <a:off x="839415" y="5369167"/>
            <a:ext cx="6096071" cy="6401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Чем объясняется поддержка населением нацистской партии?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0" y="332656"/>
            <a:ext cx="10790818" cy="3577980"/>
          </a:xfrm>
        </p:spPr>
        <p:txBody>
          <a:bodyPr/>
          <a:lstStyle/>
          <a:p>
            <a:pPr>
              <a:defRPr/>
            </a:pPr>
            <a:r>
              <a:rPr sz="4400">
                <a:latin typeface="Times New Roman"/>
                <a:ea typeface="Times New Roman"/>
                <a:cs typeface="Times New Roman"/>
              </a:rPr>
              <a:t>Выпишите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из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учебного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пособия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факты</a:t>
            </a:r>
            <a:r>
              <a:rPr sz="4400">
                <a:latin typeface="Times New Roman"/>
                <a:ea typeface="Times New Roman"/>
                <a:cs typeface="Times New Roman"/>
              </a:rPr>
              <a:t>, </a:t>
            </a:r>
            <a:r>
              <a:rPr sz="4400">
                <a:latin typeface="Times New Roman"/>
                <a:ea typeface="Times New Roman"/>
                <a:cs typeface="Times New Roman"/>
              </a:rPr>
              <a:t>которые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говорят</a:t>
            </a:r>
            <a:r>
              <a:rPr sz="4400">
                <a:latin typeface="Times New Roman"/>
                <a:ea typeface="Times New Roman"/>
                <a:cs typeface="Times New Roman"/>
              </a:rPr>
              <a:t> о </a:t>
            </a:r>
            <a:r>
              <a:rPr sz="4400">
                <a:latin typeface="Times New Roman"/>
                <a:ea typeface="Times New Roman"/>
                <a:cs typeface="Times New Roman"/>
              </a:rPr>
              <a:t>нарастании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угрозы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со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стороны</a:t>
            </a:r>
            <a:r>
              <a:rPr sz="4400">
                <a:latin typeface="Times New Roman"/>
                <a:ea typeface="Times New Roman"/>
                <a:cs typeface="Times New Roman"/>
              </a:rPr>
              <a:t> </a:t>
            </a:r>
            <a:r>
              <a:rPr sz="4400">
                <a:latin typeface="Times New Roman"/>
                <a:ea typeface="Times New Roman"/>
                <a:cs typeface="Times New Roman"/>
              </a:rPr>
              <a:t>Германии</a:t>
            </a:r>
            <a:endParaRPr sz="44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198" y="4286249"/>
            <a:ext cx="10515600" cy="1890712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5663952" y="1988840"/>
            <a:ext cx="5054858" cy="3032915"/>
          </a:xfrm>
          <a:prstGeom prst="rect">
            <a:avLst/>
          </a:prstGeom>
        </p:spPr>
      </p:pic>
      <p:pic>
        <p:nvPicPr>
          <p:cNvPr id="7" name="Рисунок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1628687" y="2600176"/>
            <a:ext cx="2406576" cy="36298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51384" y="24838"/>
            <a:ext cx="10515600" cy="880451"/>
          </a:xfrm>
        </p:spPr>
        <p:txBody>
          <a:bodyPr/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Рост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военной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агрессии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Германии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/>
          </a:p>
        </p:txBody>
      </p:sp>
      <p:graphicFrame>
        <p:nvGraphicFramePr>
          <p:cNvPr id="6" name="Таблица 5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331897" y="764704"/>
          <a:ext cx="10954573" cy="59436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{371F1293-E780-A270-98D2-BF7BF98BED8F}</a:tableStyleId>
              </a:tblPr>
              <a:tblGrid>
                <a:gridCol w="1660932"/>
                <a:gridCol w="9293641"/>
              </a:tblGrid>
              <a:tr h="49351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sz="3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Событие</a:t>
                      </a:r>
                      <a:endParaRPr sz="3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808685">
                <a:tc>
                  <a:txBody>
                    <a:bodyPr/>
                    <a:p>
                      <a:pPr>
                        <a:defRPr/>
                      </a:pPr>
                      <a:r>
                        <a:rPr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Подписание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Германией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договора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сотрудничестве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Великобританией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Францией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Италией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484191">
                <a:tc>
                  <a:txBody>
                    <a:bodyPr/>
                    <a:p>
                      <a:pPr>
                        <a:defRPr/>
                      </a:pPr>
                      <a:r>
                        <a:rPr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Германии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Японии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Лиги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аций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808685">
                <a:tc>
                  <a:txBody>
                    <a:bodyPr/>
                    <a:p>
                      <a:pPr>
                        <a:defRPr/>
                      </a:pPr>
                      <a:r>
                        <a:rPr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1935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Перевод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военные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нужды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Оккупация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Рейнской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зоны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Саара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808685">
                <a:tc>
                  <a:txBody>
                    <a:bodyPr/>
                    <a:p>
                      <a:pPr>
                        <a:defRPr/>
                      </a:pPr>
                      <a:r>
                        <a:rPr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1936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Договора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Германии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Италией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Японией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Антикоминтерновский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пакт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808685">
                <a:tc>
                  <a:txBody>
                    <a:bodyPr/>
                    <a:p>
                      <a:pPr>
                        <a:defRPr/>
                      </a:pPr>
                      <a:r>
                        <a:rPr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1931-32, 1937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Действия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Японии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против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Китая</a:t>
                      </a:r>
                      <a:r>
                        <a:rPr lang="ru-RU"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808685">
                <a:tc>
                  <a:txBody>
                    <a:bodyPr/>
                    <a:p>
                      <a:pPr>
                        <a:defRPr/>
                      </a:pPr>
                      <a:r>
                        <a:rPr sz="3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1936, 1939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Действия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Италии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против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Эфиопии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sz="2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Албании</a:t>
                      </a:r>
                      <a:endParaRPr sz="2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wipe dir="l"/>
      </p:transition>
    </mc:Choice>
    <mc:Fallback>
      <p:transition spd="med" advClick="1">
        <p:wipe dir="l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95400" y="273796"/>
            <a:ext cx="8596668" cy="1320800"/>
          </a:xfrm>
        </p:spPr>
        <p:txBody>
          <a:bodyPr/>
          <a:lstStyle/>
          <a:p>
            <a:pPr>
              <a:defRPr/>
            </a:pPr>
            <a:r>
              <a:rPr sz="4300" b="1">
                <a:latin typeface="Times New Roman"/>
                <a:ea typeface="Times New Roman"/>
                <a:cs typeface="Times New Roman"/>
              </a:rPr>
              <a:t>12</a:t>
            </a:r>
            <a:r>
              <a:rPr lang="ru-RU" sz="4300" b="1">
                <a:latin typeface="Times New Roman"/>
                <a:ea typeface="Times New Roman"/>
                <a:cs typeface="Times New Roman"/>
              </a:rPr>
              <a:t>-13</a:t>
            </a:r>
            <a:r>
              <a:rPr sz="4300" b="1">
                <a:latin typeface="Times New Roman"/>
                <a:ea typeface="Times New Roman"/>
                <a:cs typeface="Times New Roman"/>
              </a:rPr>
              <a:t> </a:t>
            </a:r>
            <a:r>
              <a:rPr sz="4300" b="1">
                <a:latin typeface="Times New Roman"/>
                <a:ea typeface="Times New Roman"/>
                <a:cs typeface="Times New Roman"/>
              </a:rPr>
              <a:t>марта</a:t>
            </a:r>
            <a:r>
              <a:rPr sz="4300" b="1">
                <a:latin typeface="Times New Roman"/>
                <a:ea typeface="Times New Roman"/>
                <a:cs typeface="Times New Roman"/>
              </a:rPr>
              <a:t> 1938 - </a:t>
            </a:r>
            <a:r>
              <a:rPr sz="4300" b="1">
                <a:latin typeface="Times New Roman"/>
                <a:ea typeface="Times New Roman"/>
                <a:cs typeface="Times New Roman"/>
              </a:rPr>
              <a:t>аншлюс</a:t>
            </a:r>
            <a:r>
              <a:rPr sz="4300" b="1">
                <a:latin typeface="Times New Roman"/>
                <a:ea typeface="Times New Roman"/>
                <a:cs typeface="Times New Roman"/>
              </a:rPr>
              <a:t> </a:t>
            </a:r>
            <a:r>
              <a:rPr sz="4300" b="1">
                <a:latin typeface="Times New Roman"/>
                <a:ea typeface="Times New Roman"/>
                <a:cs typeface="Times New Roman"/>
              </a:rPr>
              <a:t>Австрии</a:t>
            </a:r>
            <a:endParaRPr sz="4300" b="1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" name="Объект 1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1127448" y="1700808"/>
            <a:ext cx="2545580" cy="3531992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799856" y="1700808"/>
            <a:ext cx="6177796" cy="3538476"/>
          </a:xfrm>
          <a:prstGeom prst="rect">
            <a:avLst/>
          </a:prstGeom>
        </p:spPr>
      </p:pic>
      <p:sp>
        <p:nvSpPr>
          <p:cNvPr id="7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1199455" y="5445223"/>
            <a:ext cx="4439692" cy="64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/>
              <a:t>Надпись на постере гласит:</a:t>
            </a:r>
            <a:endParaRPr/>
          </a:p>
          <a:p>
            <a:pPr>
              <a:defRPr/>
            </a:pPr>
            <a:r>
              <a:rPr lang="ru-RU"/>
              <a:t>«Один народ, один рейх, один фюрер.»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960096" y="1196752"/>
            <a:ext cx="4237403" cy="3639038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ea typeface="Times New Roman"/>
                <a:cs typeface="Times New Roman"/>
              </a:rPr>
              <a:t>Попытайтесь </a:t>
            </a:r>
            <a:br>
              <a:rPr lang="ru-RU">
                <a:latin typeface="Times New Roman"/>
                <a:ea typeface="Times New Roman"/>
                <a:cs typeface="Times New Roman"/>
              </a:rPr>
            </a:br>
            <a:r>
              <a:rPr lang="ru-RU">
                <a:latin typeface="Times New Roman"/>
                <a:ea typeface="Times New Roman"/>
                <a:cs typeface="Times New Roman"/>
              </a:rPr>
              <a:t>объяснить </a:t>
            </a:r>
            <a:br>
              <a:rPr lang="ru-RU">
                <a:latin typeface="Times New Roman"/>
                <a:ea typeface="Times New Roman"/>
                <a:cs typeface="Times New Roman"/>
              </a:rPr>
            </a:br>
            <a:r>
              <a:rPr lang="ru-RU">
                <a:latin typeface="Times New Roman"/>
                <a:ea typeface="Times New Roman"/>
                <a:cs typeface="Times New Roman"/>
              </a:rPr>
              <a:t>термин </a:t>
            </a:r>
            <a:br>
              <a:rPr lang="ru-RU">
                <a:latin typeface="Times New Roman"/>
                <a:ea typeface="Times New Roman"/>
                <a:cs typeface="Times New Roman"/>
              </a:rPr>
            </a:br>
            <a:r>
              <a:rPr lang="ru-RU">
                <a:latin typeface="Times New Roman"/>
                <a:ea typeface="Times New Roman"/>
                <a:cs typeface="Times New Roman"/>
              </a:rPr>
              <a:t>«аншлюс».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198" y="1825624"/>
            <a:ext cx="5659587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38198" y="260648"/>
            <a:ext cx="5971514" cy="6253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Интересный исторический факт</a:t>
            </a:r>
            <a:endParaRPr lang="ru-RU"/>
          </a:p>
        </p:txBody>
      </p:sp>
      <p:pic>
        <p:nvPicPr>
          <p:cNvPr id="5" name="Объект 6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479376" y="1223799"/>
            <a:ext cx="5292868" cy="3881437"/>
          </a:xfrm>
          <a:prstGeom prst="rect">
            <a:avLst/>
          </a:prstGeom>
        </p:spPr>
      </p:pic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17.09.2022</a:t>
            </a:r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>
          <a:xfrm>
            <a:off x="8932331" y="5387632"/>
            <a:ext cx="68333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9" name="Рисунок 7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6751199" y="1340768"/>
            <a:ext cx="5045605" cy="2736354"/>
          </a:xfrm>
          <a:prstGeom prst="rect">
            <a:avLst/>
          </a:prstGeom>
        </p:spPr>
      </p:pic>
      <p:sp>
        <p:nvSpPr>
          <p:cNvPr id="10" name="TextBox 8" hidden="0"/>
          <p:cNvSpPr>
            <a:spLocks noAdjustHandles="0" noChangeArrowheads="0"/>
          </p:cNvSpPr>
          <p:nvPr isPhoto="0" userDrawn="0"/>
        </p:nvSpPr>
        <p:spPr bwMode="auto">
          <a:xfrm>
            <a:off x="1775520" y="5174683"/>
            <a:ext cx="6480581" cy="1310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 b="1">
                <a:latin typeface="Times New Roman"/>
                <a:cs typeface="Times New Roman"/>
              </a:rPr>
              <a:t>Психологическое давление над людьми:</a:t>
            </a:r>
            <a:endParaRPr/>
          </a:p>
          <a:p>
            <a:pPr>
              <a:defRPr/>
            </a:pPr>
            <a:r>
              <a:rPr lang="ru-RU" sz="2000" b="1">
                <a:latin typeface="Times New Roman"/>
                <a:cs typeface="Times New Roman"/>
              </a:rPr>
              <a:t>Большой кружочек-</a:t>
            </a:r>
            <a:r>
              <a:rPr lang="ru-RU" sz="2000" b="1">
                <a:latin typeface="Times New Roman"/>
                <a:cs typeface="Times New Roman"/>
              </a:rPr>
              <a:t>да,мы</a:t>
            </a:r>
            <a:r>
              <a:rPr lang="ru-RU" sz="2000" b="1">
                <a:latin typeface="Times New Roman"/>
                <a:cs typeface="Times New Roman"/>
              </a:rPr>
              <a:t> согласны на присоединение</a:t>
            </a:r>
            <a:endParaRPr/>
          </a:p>
          <a:p>
            <a:pPr>
              <a:defRPr/>
            </a:pPr>
            <a:r>
              <a:rPr lang="ru-RU" sz="2000" b="1">
                <a:latin typeface="Times New Roman"/>
                <a:cs typeface="Times New Roman"/>
              </a:rPr>
              <a:t>своих земель к 3 Рейху и быть подвластными фюреру</a:t>
            </a:r>
            <a:r>
              <a:rPr lang="en-US" sz="2000" b="1">
                <a:latin typeface="Times New Roman"/>
                <a:cs typeface="Times New Roman"/>
              </a:rPr>
              <a:t>;</a:t>
            </a:r>
            <a:endParaRPr/>
          </a:p>
          <a:p>
            <a:pPr>
              <a:defRPr/>
            </a:pPr>
            <a:r>
              <a:rPr lang="ru-RU" sz="2000" b="1">
                <a:latin typeface="Times New Roman"/>
                <a:cs typeface="Times New Roman"/>
              </a:rPr>
              <a:t>Маленький </a:t>
            </a:r>
            <a:r>
              <a:rPr lang="ru-RU" sz="2000" b="1">
                <a:latin typeface="Times New Roman"/>
                <a:cs typeface="Times New Roman"/>
              </a:rPr>
              <a:t>кружочек-нет.            </a:t>
            </a:r>
            <a:endParaRPr lang="ru-RU" sz="20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-312712" y="395171"/>
            <a:ext cx="10515600" cy="1392115"/>
          </a:xfrm>
        </p:spPr>
        <p:txBody>
          <a:bodyPr/>
          <a:lstStyle/>
          <a:p>
            <a:pPr algn="ctr"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Мюнхенское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соглашение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по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Чехословакии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b="1">
                <a:latin typeface="Times New Roman"/>
                <a:ea typeface="Times New Roman"/>
                <a:cs typeface="Times New Roman"/>
              </a:rPr>
            </a:br>
            <a:r>
              <a:rPr b="1">
                <a:latin typeface="Times New Roman"/>
                <a:ea typeface="Times New Roman"/>
                <a:cs typeface="Times New Roman"/>
              </a:rPr>
              <a:t>29-30 </a:t>
            </a:r>
            <a:r>
              <a:rPr b="1">
                <a:latin typeface="Times New Roman"/>
                <a:ea typeface="Times New Roman"/>
                <a:cs typeface="Times New Roman"/>
              </a:rPr>
              <a:t>сентября</a:t>
            </a:r>
            <a:r>
              <a:rPr b="1">
                <a:latin typeface="Times New Roman"/>
                <a:ea typeface="Times New Roman"/>
                <a:cs typeface="Times New Roman"/>
              </a:rPr>
              <a:t> 1938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096000" y="1903176"/>
            <a:ext cx="4282068" cy="418648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4000">
                <a:latin typeface="Times New Roman"/>
                <a:ea typeface="Times New Roman"/>
                <a:cs typeface="Times New Roman"/>
              </a:rPr>
              <a:t>Слева направо</a:t>
            </a:r>
            <a:endParaRPr lang="ru-RU" sz="40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4000">
                <a:latin typeface="Times New Roman"/>
                <a:ea typeface="Times New Roman"/>
                <a:cs typeface="Times New Roman"/>
              </a:rPr>
              <a:t>Н.Чемберлен</a:t>
            </a:r>
            <a:endParaRPr sz="40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4000">
                <a:latin typeface="Times New Roman"/>
                <a:ea typeface="Times New Roman"/>
                <a:cs typeface="Times New Roman"/>
              </a:rPr>
              <a:t>Э.Даладье</a:t>
            </a:r>
            <a:endParaRPr sz="40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4000">
                <a:latin typeface="Times New Roman"/>
                <a:ea typeface="Times New Roman"/>
                <a:cs typeface="Times New Roman"/>
              </a:rPr>
              <a:t>А.Гитлер</a:t>
            </a:r>
            <a:endParaRPr sz="40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4000">
                <a:latin typeface="Times New Roman"/>
                <a:ea typeface="Times New Roman"/>
                <a:cs typeface="Times New Roman"/>
              </a:rPr>
              <a:t>Б.Муссолини</a:t>
            </a:r>
            <a:endParaRPr/>
          </a:p>
        </p:txBody>
      </p:sp>
      <p:pic>
        <p:nvPicPr>
          <p:cNvPr id="6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79376" y="1903176"/>
            <a:ext cx="5400600" cy="4008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551384" y="496029"/>
            <a:ext cx="5973146" cy="3169711"/>
          </a:xfrm>
          <a:prstGeom prst="rect">
            <a:avLst/>
          </a:prstGeom>
        </p:spPr>
      </p:pic>
      <p:pic>
        <p:nvPicPr>
          <p:cNvPr id="7" name="Рисунок 1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6524530" y="3476119"/>
            <a:ext cx="5025897" cy="33505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-96694"/>
            <a:ext cx="12451974" cy="6964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19336" y="404664"/>
            <a:ext cx="10515600" cy="5948240"/>
          </a:xfrm>
        </p:spPr>
        <p:txBody>
          <a:bodyPr/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22 </a:t>
            </a:r>
            <a:r>
              <a:rPr>
                <a:latin typeface="Times New Roman"/>
                <a:ea typeface="Times New Roman"/>
                <a:cs typeface="Times New Roman"/>
              </a:rPr>
              <a:t>мая</a:t>
            </a:r>
            <a:r>
              <a:rPr>
                <a:latin typeface="Times New Roman"/>
                <a:ea typeface="Times New Roman"/>
                <a:cs typeface="Times New Roman"/>
              </a:rPr>
              <a:t> 1939 </a:t>
            </a:r>
            <a:r>
              <a:rPr>
                <a:latin typeface="Times New Roman"/>
                <a:ea typeface="Times New Roman"/>
                <a:cs typeface="Times New Roman"/>
              </a:rPr>
              <a:t>Германия</a:t>
            </a:r>
            <a:r>
              <a:rPr>
                <a:latin typeface="Times New Roman"/>
                <a:ea typeface="Times New Roman"/>
                <a:cs typeface="Times New Roman"/>
              </a:rPr>
              <a:t> и </a:t>
            </a:r>
            <a:r>
              <a:rPr>
                <a:latin typeface="Times New Roman"/>
                <a:ea typeface="Times New Roman"/>
                <a:cs typeface="Times New Roman"/>
              </a:rPr>
              <a:t>Италия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подписали</a:t>
            </a:r>
            <a:r>
              <a:rPr>
                <a:latin typeface="Times New Roman"/>
                <a:ea typeface="Times New Roman"/>
                <a:cs typeface="Times New Roman"/>
              </a:rPr>
              <a:t> "</a:t>
            </a:r>
            <a:r>
              <a:rPr>
                <a:latin typeface="Times New Roman"/>
                <a:ea typeface="Times New Roman"/>
                <a:cs typeface="Times New Roman"/>
              </a:rPr>
              <a:t>Стальной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пакт</a:t>
            </a:r>
            <a:r>
              <a:rPr>
                <a:latin typeface="Times New Roman"/>
                <a:ea typeface="Times New Roman"/>
                <a:cs typeface="Times New Roman"/>
              </a:rPr>
              <a:t>" (</a:t>
            </a:r>
            <a:r>
              <a:rPr>
                <a:latin typeface="Times New Roman"/>
                <a:ea typeface="Times New Roman"/>
                <a:cs typeface="Times New Roman"/>
              </a:rPr>
              <a:t>договор</a:t>
            </a:r>
            <a:r>
              <a:rPr>
                <a:latin typeface="Times New Roman"/>
                <a:ea typeface="Times New Roman"/>
                <a:cs typeface="Times New Roman"/>
              </a:rPr>
              <a:t> о </a:t>
            </a:r>
            <a:r>
              <a:rPr>
                <a:latin typeface="Times New Roman"/>
                <a:ea typeface="Times New Roman"/>
                <a:cs typeface="Times New Roman"/>
              </a:rPr>
              <a:t>союзе</a:t>
            </a:r>
            <a:r>
              <a:rPr>
                <a:latin typeface="Times New Roman"/>
                <a:ea typeface="Times New Roman"/>
                <a:cs typeface="Times New Roman"/>
              </a:rPr>
              <a:t> и </a:t>
            </a:r>
            <a:r>
              <a:rPr>
                <a:latin typeface="Times New Roman"/>
                <a:ea typeface="Times New Roman"/>
                <a:cs typeface="Times New Roman"/>
              </a:rPr>
              <a:t>дружбе</a:t>
            </a:r>
            <a:r>
              <a:rPr>
                <a:latin typeface="Times New Roman"/>
                <a:ea typeface="Times New Roman"/>
                <a:cs typeface="Times New Roman"/>
              </a:rPr>
              <a:t>)</a:t>
            </a:r>
            <a:br>
              <a:rPr>
                <a:latin typeface="Times New Roman"/>
                <a:ea typeface="Times New Roman"/>
                <a:cs typeface="Times New Roman"/>
              </a:rPr>
            </a:br>
            <a:r>
              <a:rPr>
                <a:latin typeface="Times New Roman"/>
                <a:ea typeface="Times New Roman"/>
                <a:cs typeface="Times New Roman"/>
              </a:rPr>
              <a:t>1940 </a:t>
            </a:r>
            <a:r>
              <a:rPr>
                <a:latin typeface="Times New Roman"/>
                <a:ea typeface="Times New Roman"/>
                <a:cs typeface="Times New Roman"/>
              </a:rPr>
              <a:t>подписание</a:t>
            </a:r>
            <a:r>
              <a:rPr>
                <a:latin typeface="Times New Roman"/>
                <a:ea typeface="Times New Roman"/>
                <a:cs typeface="Times New Roman"/>
              </a:rPr>
              <a:t> "</a:t>
            </a:r>
            <a:r>
              <a:rPr>
                <a:latin typeface="Times New Roman"/>
                <a:ea typeface="Times New Roman"/>
                <a:cs typeface="Times New Roman"/>
              </a:rPr>
              <a:t>Тройственного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пакта</a:t>
            </a:r>
            <a:r>
              <a:rPr>
                <a:latin typeface="Times New Roman"/>
                <a:ea typeface="Times New Roman"/>
                <a:cs typeface="Times New Roman"/>
              </a:rPr>
              <a:t>" </a:t>
            </a:r>
            <a:r>
              <a:rPr>
                <a:latin typeface="Times New Roman"/>
                <a:ea typeface="Times New Roman"/>
                <a:cs typeface="Times New Roman"/>
              </a:rPr>
              <a:t>между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>
                <a:latin typeface="Times New Roman"/>
                <a:ea typeface="Times New Roman"/>
                <a:cs typeface="Times New Roman"/>
              </a:rPr>
              <a:t>, </a:t>
            </a:r>
            <a:r>
              <a:rPr>
                <a:latin typeface="Times New Roman"/>
                <a:ea typeface="Times New Roman"/>
                <a:cs typeface="Times New Roman"/>
              </a:rPr>
              <a:t>Италией</a:t>
            </a:r>
            <a:r>
              <a:rPr>
                <a:latin typeface="Times New Roman"/>
                <a:ea typeface="Times New Roman"/>
                <a:cs typeface="Times New Roman"/>
              </a:rPr>
              <a:t> и </a:t>
            </a:r>
            <a:r>
              <a:rPr>
                <a:latin typeface="Times New Roman"/>
                <a:ea typeface="Times New Roman"/>
                <a:cs typeface="Times New Roman"/>
              </a:rPr>
              <a:t>Японией</a:t>
            </a:r>
            <a:r>
              <a:rPr>
                <a:latin typeface="Times New Roman"/>
                <a:ea typeface="Times New Roman"/>
                <a:cs typeface="Times New Roman"/>
              </a:rPr>
              <a:t> (</a:t>
            </a:r>
            <a:r>
              <a:rPr>
                <a:latin typeface="Times New Roman"/>
                <a:ea typeface="Times New Roman"/>
                <a:cs typeface="Times New Roman"/>
              </a:rPr>
              <a:t>Ось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Берлин</a:t>
            </a:r>
            <a:r>
              <a:rPr>
                <a:latin typeface="Times New Roman"/>
                <a:ea typeface="Times New Roman"/>
                <a:cs typeface="Times New Roman"/>
              </a:rPr>
              <a:t> - </a:t>
            </a:r>
            <a:r>
              <a:rPr>
                <a:latin typeface="Times New Roman"/>
                <a:ea typeface="Times New Roman"/>
                <a:cs typeface="Times New Roman"/>
              </a:rPr>
              <a:t>Рим</a:t>
            </a:r>
            <a:r>
              <a:rPr>
                <a:latin typeface="Times New Roman"/>
                <a:ea typeface="Times New Roman"/>
                <a:cs typeface="Times New Roman"/>
              </a:rPr>
              <a:t> </a:t>
            </a:r>
            <a:br>
              <a:rPr lang="ru-RU">
                <a:latin typeface="Times New Roman"/>
                <a:ea typeface="Times New Roman"/>
                <a:cs typeface="Times New Roman"/>
              </a:rPr>
            </a:br>
            <a:r>
              <a:rPr>
                <a:latin typeface="Times New Roman"/>
                <a:ea typeface="Times New Roman"/>
                <a:cs typeface="Times New Roman"/>
              </a:rPr>
              <a:t>-</a:t>
            </a:r>
            <a:r>
              <a:rPr>
                <a:latin typeface="Times New Roman"/>
                <a:ea typeface="Times New Roman"/>
                <a:cs typeface="Times New Roman"/>
              </a:rPr>
              <a:t>Токио</a:t>
            </a:r>
            <a:r>
              <a:rPr>
                <a:latin typeface="Times New Roman"/>
                <a:ea typeface="Times New Roman"/>
                <a:cs typeface="Times New Roman"/>
              </a:rPr>
              <a:t>)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75420" y="3861048"/>
            <a:ext cx="9003432" cy="1294422"/>
          </a:xfrm>
        </p:spPr>
        <p:txBody>
          <a:bodyPr/>
          <a:lstStyle/>
          <a:p>
            <a:pPr marL="0" indent="0" algn="r">
              <a:lnSpc>
                <a:spcPct val="95000"/>
              </a:lnSpc>
              <a:buNone/>
              <a:defRPr/>
            </a:pPr>
            <a:endParaRPr lang="ru-RU" sz="2100" b="1" i="1">
              <a:latin typeface="Times New Roman"/>
              <a:ea typeface="Times New Roman"/>
              <a:cs typeface="Times New Roman"/>
            </a:endParaRPr>
          </a:p>
          <a:p>
            <a:pPr marL="0" indent="0" algn="r">
              <a:lnSpc>
                <a:spcPct val="80000"/>
              </a:lnSpc>
              <a:buNone/>
              <a:defRPr/>
            </a:pPr>
            <a:r>
              <a:rPr lang="ru-RU" sz="2100" b="1" i="1">
                <a:latin typeface="Times New Roman"/>
                <a:ea typeface="Times New Roman"/>
                <a:cs typeface="Times New Roman"/>
              </a:rPr>
              <a:t>Задание:</a:t>
            </a:r>
            <a:endParaRPr sz="1300"/>
          </a:p>
          <a:p>
            <a:pPr marL="0" indent="0" algn="r">
              <a:lnSpc>
                <a:spcPct val="80000"/>
              </a:lnSpc>
              <a:buNone/>
              <a:defRPr/>
            </a:pPr>
            <a:r>
              <a:rPr sz="2100" b="1" i="1">
                <a:latin typeface="Times New Roman"/>
                <a:ea typeface="Times New Roman"/>
                <a:cs typeface="Times New Roman"/>
              </a:rPr>
              <a:t>проанализировать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выдержки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из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документа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, 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объяснить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i="1">
                <a:latin typeface="Times New Roman"/>
                <a:ea typeface="Times New Roman"/>
                <a:cs typeface="Times New Roman"/>
              </a:rPr>
              <a:t>иллюстрацию</a:t>
            </a:r>
            <a:endParaRPr sz="2100" b="1" i="1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-96688" y="899"/>
            <a:ext cx="12288688" cy="68571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63352" y="260648"/>
            <a:ext cx="9433048" cy="2088232"/>
          </a:xfrm>
        </p:spPr>
        <p:txBody>
          <a:bodyPr/>
          <a:lstStyle/>
          <a:p>
            <a:pPr algn="ctr"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Создание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системы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коллективной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безопасности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для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противостояния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нацистской</a:t>
            </a:r>
            <a:r>
              <a:rPr b="1">
                <a:latin typeface="Times New Roman"/>
                <a:ea typeface="Times New Roman"/>
                <a:cs typeface="Times New Roman"/>
              </a:rPr>
              <a:t> </a:t>
            </a:r>
            <a:r>
              <a:rPr b="1">
                <a:latin typeface="Times New Roman"/>
                <a:ea typeface="Times New Roman"/>
                <a:cs typeface="Times New Roman"/>
              </a:rPr>
              <a:t>Германии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63352" y="2204864"/>
            <a:ext cx="10515600" cy="3541345"/>
          </a:xfrm>
        </p:spPr>
        <p:txBody>
          <a:bodyPr/>
          <a:lstStyle/>
          <a:p>
            <a:pPr marL="0" indent="0">
              <a:buNone/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Апрель</a:t>
            </a:r>
            <a:r>
              <a:rPr sz="2800">
                <a:latin typeface="Times New Roman"/>
                <a:ea typeface="Times New Roman"/>
                <a:cs typeface="Times New Roman"/>
              </a:rPr>
              <a:t> 1939 - </a:t>
            </a:r>
            <a:r>
              <a:rPr sz="2800">
                <a:latin typeface="Times New Roman"/>
                <a:ea typeface="Times New Roman"/>
                <a:cs typeface="Times New Roman"/>
              </a:rPr>
              <a:t>начало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переговоров</a:t>
            </a:r>
            <a:r>
              <a:rPr sz="2800">
                <a:latin typeface="Times New Roman"/>
                <a:ea typeface="Times New Roman"/>
                <a:cs typeface="Times New Roman"/>
              </a:rPr>
              <a:t> о </a:t>
            </a:r>
            <a:r>
              <a:rPr sz="2800">
                <a:latin typeface="Times New Roman"/>
                <a:ea typeface="Times New Roman"/>
                <a:cs typeface="Times New Roman"/>
              </a:rPr>
              <a:t>договоре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взаимопомощи</a:t>
            </a:r>
            <a:r>
              <a:rPr sz="2800">
                <a:latin typeface="Times New Roman"/>
                <a:ea typeface="Times New Roman"/>
                <a:cs typeface="Times New Roman"/>
              </a:rPr>
              <a:t> в </a:t>
            </a:r>
            <a:r>
              <a:rPr sz="2800">
                <a:latin typeface="Times New Roman"/>
                <a:ea typeface="Times New Roman"/>
                <a:cs typeface="Times New Roman"/>
              </a:rPr>
              <a:t>случае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военной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угрозы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между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Великобританией</a:t>
            </a:r>
            <a:r>
              <a:rPr sz="2800">
                <a:latin typeface="Times New Roman"/>
                <a:ea typeface="Times New Roman"/>
                <a:cs typeface="Times New Roman"/>
              </a:rPr>
              <a:t>, </a:t>
            </a:r>
            <a:r>
              <a:rPr sz="2800">
                <a:latin typeface="Times New Roman"/>
                <a:ea typeface="Times New Roman"/>
                <a:cs typeface="Times New Roman"/>
              </a:rPr>
              <a:t>Францией</a:t>
            </a:r>
            <a:r>
              <a:rPr sz="2800">
                <a:latin typeface="Times New Roman"/>
                <a:ea typeface="Times New Roman"/>
                <a:cs typeface="Times New Roman"/>
              </a:rPr>
              <a:t> и СССР (</a:t>
            </a:r>
            <a:r>
              <a:rPr sz="2800">
                <a:latin typeface="Times New Roman"/>
                <a:ea typeface="Times New Roman"/>
                <a:cs typeface="Times New Roman"/>
              </a:rPr>
              <a:t>Москва</a:t>
            </a:r>
            <a:r>
              <a:rPr sz="2800">
                <a:latin typeface="Times New Roman"/>
                <a:ea typeface="Times New Roman"/>
                <a:cs typeface="Times New Roman"/>
              </a:rPr>
              <a:t>)</a:t>
            </a:r>
            <a:r>
              <a:rPr lang="ru-RU" sz="2800">
                <a:latin typeface="Times New Roman"/>
                <a:ea typeface="Times New Roman"/>
                <a:cs typeface="Times New Roman"/>
              </a:rPr>
              <a:t>.</a:t>
            </a:r>
            <a:r>
              <a:rPr sz="2800">
                <a:latin typeface="Times New Roman"/>
                <a:ea typeface="Times New Roman"/>
                <a:cs typeface="Times New Roman"/>
              </a:rPr>
              <a:t>Переговоры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затягивались</a:t>
            </a:r>
            <a:r>
              <a:rPr sz="2800">
                <a:latin typeface="Times New Roman"/>
                <a:ea typeface="Times New Roman"/>
                <a:cs typeface="Times New Roman"/>
              </a:rPr>
              <a:t> и </a:t>
            </a:r>
            <a:r>
              <a:rPr sz="2800">
                <a:latin typeface="Times New Roman"/>
                <a:ea typeface="Times New Roman"/>
                <a:cs typeface="Times New Roman"/>
              </a:rPr>
              <a:t>угроза</a:t>
            </a:r>
            <a:r>
              <a:rPr sz="2800">
                <a:latin typeface="Times New Roman"/>
                <a:ea typeface="Times New Roman"/>
                <a:cs typeface="Times New Roman"/>
              </a:rPr>
              <a:t> </a:t>
            </a:r>
            <a:r>
              <a:rPr sz="2800">
                <a:latin typeface="Times New Roman"/>
                <a:ea typeface="Times New Roman"/>
                <a:cs typeface="Times New Roman"/>
              </a:rPr>
              <a:t>для</a:t>
            </a:r>
            <a:r>
              <a:rPr sz="2800">
                <a:latin typeface="Times New Roman"/>
                <a:ea typeface="Times New Roman"/>
                <a:cs typeface="Times New Roman"/>
              </a:rPr>
              <a:t> СССР </a:t>
            </a:r>
            <a:r>
              <a:rPr sz="2800">
                <a:latin typeface="Times New Roman"/>
                <a:ea typeface="Times New Roman"/>
                <a:cs typeface="Times New Roman"/>
              </a:rPr>
              <a:t>нарастала</a:t>
            </a:r>
            <a:r>
              <a:rPr lang="ru-RU" sz="2800">
                <a:latin typeface="Times New Roman"/>
                <a:ea typeface="Times New Roman"/>
                <a:cs typeface="Times New Roman"/>
              </a:rPr>
              <a:t>.</a:t>
            </a:r>
            <a:endParaRPr sz="28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828553" y="3645024"/>
            <a:ext cx="4302646" cy="30431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1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-312712" y="332656"/>
            <a:ext cx="10515600" cy="1723047"/>
          </a:xfrm>
        </p:spPr>
        <p:txBody>
          <a:bodyPr/>
          <a:lstStyle/>
          <a:p>
            <a:pPr algn="ctr">
              <a:defRPr/>
            </a:pPr>
            <a:r>
              <a:rPr sz="3200" b="1">
                <a:latin typeface="Times New Roman"/>
                <a:ea typeface="Times New Roman"/>
                <a:cs typeface="Times New Roman"/>
              </a:rPr>
              <a:t>Германо-советский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договор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 о 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ненападении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sz="3200" b="1">
                <a:latin typeface="Times New Roman"/>
                <a:ea typeface="Times New Roman"/>
                <a:cs typeface="Times New Roman"/>
              </a:rPr>
            </a:br>
            <a:r>
              <a:rPr sz="3200" b="1">
                <a:latin typeface="Times New Roman"/>
                <a:ea typeface="Times New Roman"/>
                <a:cs typeface="Times New Roman"/>
              </a:rPr>
              <a:t>(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Пакт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Молотова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 - 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Риббентропа</a:t>
            </a:r>
            <a:r>
              <a:rPr sz="3200" b="1">
                <a:latin typeface="Times New Roman"/>
                <a:ea typeface="Times New Roman"/>
                <a:cs typeface="Times New Roman"/>
              </a:rPr>
              <a:t>)</a:t>
            </a:r>
            <a:br>
              <a:rPr lang="ru-RU" sz="3200" b="1">
                <a:latin typeface="Times New Roman"/>
                <a:ea typeface="Times New Roman"/>
                <a:cs typeface="Times New Roman"/>
              </a:rPr>
            </a:br>
            <a:r>
              <a:rPr lang="ru-RU" sz="3200" b="1">
                <a:latin typeface="Times New Roman"/>
                <a:ea typeface="Times New Roman"/>
                <a:cs typeface="Times New Roman"/>
              </a:rPr>
              <a:t>23 августа 1939</a:t>
            </a:r>
            <a:endParaRPr sz="32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07368" y="1844824"/>
            <a:ext cx="10515600" cy="3429366"/>
          </a:xfrm>
        </p:spPr>
        <p:txBody>
          <a:bodyPr/>
          <a:lstStyle/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-</a:t>
            </a:r>
            <a:r>
              <a:rPr sz="3600">
                <a:latin typeface="Times New Roman"/>
                <a:ea typeface="Times New Roman"/>
                <a:cs typeface="Times New Roman"/>
              </a:rPr>
              <a:t>Договор</a:t>
            </a:r>
            <a:r>
              <a:rPr sz="3600">
                <a:latin typeface="Times New Roman"/>
                <a:ea typeface="Times New Roman"/>
                <a:cs typeface="Times New Roman"/>
              </a:rPr>
              <a:t> о </a:t>
            </a:r>
            <a:r>
              <a:rPr sz="3600">
                <a:latin typeface="Times New Roman"/>
                <a:ea typeface="Times New Roman"/>
                <a:cs typeface="Times New Roman"/>
              </a:rPr>
              <a:t>ненападении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-</a:t>
            </a:r>
            <a:r>
              <a:rPr sz="3600">
                <a:latin typeface="Times New Roman"/>
                <a:ea typeface="Times New Roman"/>
                <a:cs typeface="Times New Roman"/>
              </a:rPr>
              <a:t>Договор</a:t>
            </a:r>
            <a:r>
              <a:rPr sz="3600">
                <a:latin typeface="Times New Roman"/>
                <a:ea typeface="Times New Roman"/>
                <a:cs typeface="Times New Roman"/>
              </a:rPr>
              <a:t> о </a:t>
            </a:r>
            <a:r>
              <a:rPr sz="3600">
                <a:latin typeface="Times New Roman"/>
                <a:ea typeface="Times New Roman"/>
                <a:cs typeface="Times New Roman"/>
              </a:rPr>
              <a:t>дружбе</a:t>
            </a:r>
            <a:r>
              <a:rPr sz="3600">
                <a:latin typeface="Times New Roman"/>
                <a:ea typeface="Times New Roman"/>
                <a:cs typeface="Times New Roman"/>
              </a:rPr>
              <a:t> и </a:t>
            </a:r>
            <a:r>
              <a:rPr sz="3600">
                <a:latin typeface="Times New Roman"/>
                <a:ea typeface="Times New Roman"/>
                <a:cs typeface="Times New Roman"/>
              </a:rPr>
              <a:t>границах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-</a:t>
            </a:r>
            <a:r>
              <a:rPr sz="3600">
                <a:latin typeface="Times New Roman"/>
                <a:ea typeface="Times New Roman"/>
                <a:cs typeface="Times New Roman"/>
              </a:rPr>
              <a:t>Секретное</a:t>
            </a:r>
            <a:r>
              <a:rPr sz="3600">
                <a:latin typeface="Times New Roman"/>
                <a:ea typeface="Times New Roman"/>
                <a:cs typeface="Times New Roman"/>
              </a:rPr>
              <a:t> </a:t>
            </a:r>
            <a:r>
              <a:rPr sz="3600">
                <a:latin typeface="Times New Roman"/>
                <a:ea typeface="Times New Roman"/>
                <a:cs typeface="Times New Roman"/>
              </a:rPr>
              <a:t>соглашение</a:t>
            </a:r>
            <a:r>
              <a:rPr sz="3600">
                <a:latin typeface="Times New Roman"/>
                <a:ea typeface="Times New Roman"/>
                <a:cs typeface="Times New Roman"/>
              </a:rPr>
              <a:t> о </a:t>
            </a:r>
            <a:r>
              <a:rPr sz="3600">
                <a:latin typeface="Times New Roman"/>
                <a:ea typeface="Times New Roman"/>
                <a:cs typeface="Times New Roman"/>
              </a:rPr>
              <a:t>разделе</a:t>
            </a:r>
            <a:r>
              <a:rPr sz="3600">
                <a:latin typeface="Times New Roman"/>
                <a:ea typeface="Times New Roman"/>
                <a:cs typeface="Times New Roman"/>
              </a:rPr>
              <a:t> </a:t>
            </a:r>
            <a:r>
              <a:rPr sz="3600">
                <a:latin typeface="Times New Roman"/>
                <a:ea typeface="Times New Roman"/>
                <a:cs typeface="Times New Roman"/>
              </a:rPr>
              <a:t>на</a:t>
            </a:r>
            <a:r>
              <a:rPr sz="3600">
                <a:latin typeface="Times New Roman"/>
                <a:ea typeface="Times New Roman"/>
                <a:cs typeface="Times New Roman"/>
              </a:rPr>
              <a:t> </a:t>
            </a:r>
            <a:r>
              <a:rPr sz="3600">
                <a:latin typeface="Times New Roman"/>
                <a:ea typeface="Times New Roman"/>
                <a:cs typeface="Times New Roman"/>
              </a:rPr>
              <a:t>сферы</a:t>
            </a:r>
            <a:r>
              <a:rPr sz="3600">
                <a:latin typeface="Times New Roman"/>
                <a:ea typeface="Times New Roman"/>
                <a:cs typeface="Times New Roman"/>
              </a:rPr>
              <a:t> </a:t>
            </a:r>
            <a:r>
              <a:rPr sz="3600">
                <a:latin typeface="Times New Roman"/>
                <a:ea typeface="Times New Roman"/>
                <a:cs typeface="Times New Roman"/>
              </a:rPr>
              <a:t>влияния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endParaRPr sz="40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rot="10800000" flipV="1">
            <a:off x="3628715" y="4005064"/>
            <a:ext cx="4072905" cy="2292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198" y="365124"/>
            <a:ext cx="10515600" cy="172182"/>
          </a:xfrm>
        </p:spPr>
        <p:txBody>
          <a:bodyPr/>
          <a:lstStyle/>
          <a:p>
            <a:pPr>
              <a:defRPr/>
            </a:pPr>
            <a:endParaRPr sz="3200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198" y="451826"/>
            <a:ext cx="10515600" cy="5725135"/>
          </a:xfrm>
        </p:spPr>
        <p:txBody>
          <a:bodyPr/>
          <a:lstStyle/>
          <a:p>
            <a:pPr marL="0" indent="0">
              <a:buNone/>
              <a:defRPr/>
            </a:pP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Соглашения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Соединенным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Королевством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Францией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Италией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Мюнхен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29 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сент</a:t>
            </a:r>
            <a:r>
              <a:rPr sz="2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1938 </a:t>
            </a:r>
            <a:r>
              <a:rPr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en-US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“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Соединенное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Королевство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Франция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Италия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согласно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уже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принципиально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достигнутому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соглашению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относительно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уступки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Судето-немецкой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области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договорились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следующих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условиях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формах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уступки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а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также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необходимых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этого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мероприятиях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объявляют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себя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силу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этого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соглашения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ответственными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каждая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отдельности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обеспечение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мероприятий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необходимых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его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выполнения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1)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Эвакуация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начинается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 1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октября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2)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Соединенное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Королевство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Франция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Италия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согласились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том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эвакуация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территории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будет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закончена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10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октября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причем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будет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произведено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никаких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разрушений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имеющихся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сооружений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и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чехословацкое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несет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ответственность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эвакуация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области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будет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проведена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без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повреждения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указанных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сооружений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3)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Формы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эвакуации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будут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установлены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деталях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международной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комиссией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состоящей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представителей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Соединенного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Королевства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Франции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Италии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Чехословакии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4)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Происходящее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этапам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занятие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германскими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войсками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районов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преобладающим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немецким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населением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начинается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 1 </a:t>
            </a:r>
            <a:r>
              <a:rPr sz="2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октября</a:t>
            </a:r>
            <a:r>
              <a:rPr lang="en-US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”</a:t>
            </a:r>
            <a:endParaRPr sz="2200" b="1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38198" y="427403"/>
            <a:ext cx="10515600" cy="5749558"/>
          </a:xfrm>
        </p:spPr>
        <p:txBody>
          <a:bodyPr/>
          <a:lstStyle/>
          <a:p>
            <a:pPr marL="0" indent="0">
              <a:buNone/>
              <a:defRPr/>
            </a:pP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Договора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ненападении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Советским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Союзом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Москва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23 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августа</a:t>
            </a:r>
            <a:r>
              <a:rPr sz="33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1939 г. </a:t>
            </a:r>
            <a:endParaRPr sz="1700"/>
          </a:p>
          <a:p>
            <a:pPr marL="0" indent="0" algn="just">
              <a:buNone/>
              <a:defRPr/>
            </a:pP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СССР и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Правительство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руководимые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желанием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укрепления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дела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мира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СССР и 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исходя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основных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положений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договора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нейтралитете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заключенного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СССР и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апреле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1926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года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пришли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следующему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соглашению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Статья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I.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Договаривающиеся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Стороны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обязуются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воздерживаться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всякого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насилия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всякого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нападения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отношении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друг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друга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отдельно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так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совместно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другими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державами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Статья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II. В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если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одна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Договаривающихся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окажется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объектом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военных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действий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стороны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третьей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державы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другая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Договаривающаяся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будет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поддерживать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какой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эту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державу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…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Статья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IV.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одна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Договаривающихся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будет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участвовать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какой-нибудь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группировке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держав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которая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прямо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косвенно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направлена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против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другой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стороны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Статья</a:t>
            </a:r>
            <a:r>
              <a:rPr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V.</a:t>
            </a:r>
            <a:endParaRPr sz="24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89353" y="413970"/>
            <a:ext cx="10515600" cy="990355"/>
          </a:xfrm>
        </p:spPr>
        <p:txBody>
          <a:bodyPr/>
          <a:lstStyle/>
          <a:p>
            <a:pPr algn="ctr">
              <a:defRPr/>
            </a:pP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Секретный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дополнительный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протокол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к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Договору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ненападении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Советским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Союзом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Москва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23 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августа</a:t>
            </a:r>
            <a:r>
              <a:rPr sz="29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1939 г. </a:t>
            </a:r>
            <a:endParaRPr sz="29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07368" y="1916832"/>
            <a:ext cx="10515600" cy="4711577"/>
          </a:xfrm>
        </p:spPr>
        <p:txBody>
          <a:bodyPr/>
          <a:lstStyle/>
          <a:p>
            <a:pPr marL="0" indent="0">
              <a:buNone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подписании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договора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ненападении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между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Германией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Союзом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Советских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Социалистических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Республик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нижеподписавшиеся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уполномоченные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обеих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обсудили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конфиденциальном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вопрос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разграничении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сфер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обоюдных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интересов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Восточной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Европе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sz="1700"/>
          </a:p>
          <a:p>
            <a:pPr marL="0" indent="0">
              <a:buNone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 В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территориально-политического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переустройства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областей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входящих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состав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Прибалтийских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Финляндия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Эстония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Латвия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Литва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северная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граница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Литвы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одновременно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является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границей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сфер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интересов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 СССР.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этом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интересы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Литвы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отношению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Виленской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области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признаются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обеими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сторонами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700"/>
          </a:p>
          <a:p>
            <a:pPr marL="0" indent="0">
              <a:buNone/>
              <a:defRPr/>
            </a:pP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2. В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случае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территориально-политического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переустройства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областей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входящих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состав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Польского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граница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сфер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интересов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Германии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СССР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будет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приблизительно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проходить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линии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Нарева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Вислы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Сана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Вопрос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является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обоюдных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интересах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желательным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сохранение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независимого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Польского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каковы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будут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границы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этого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государства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может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быть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окончательно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выяснен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только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течение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дальнейшего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политического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развития</a:t>
            </a:r>
            <a:r>
              <a:rPr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sz="1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 sz="4000" b="1">
                <a:latin typeface="Times New Roman"/>
                <a:ea typeface="Times New Roman"/>
                <a:cs typeface="Times New Roman"/>
              </a:rPr>
              <a:t>Читаем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тексты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Договоров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 и 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отвечаем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на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 </a:t>
            </a:r>
            <a:r>
              <a:rPr sz="4000" b="1">
                <a:latin typeface="Times New Roman"/>
                <a:ea typeface="Times New Roman"/>
                <a:cs typeface="Times New Roman"/>
              </a:rPr>
              <a:t>вопросы</a:t>
            </a:r>
            <a:endParaRPr sz="40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sz="3800">
                <a:latin typeface="Times New Roman"/>
                <a:ea typeface="Times New Roman"/>
                <a:cs typeface="Times New Roman"/>
              </a:rPr>
              <a:t>1. </a:t>
            </a:r>
            <a:r>
              <a:rPr sz="3800">
                <a:latin typeface="Times New Roman"/>
                <a:ea typeface="Times New Roman"/>
                <a:cs typeface="Times New Roman"/>
              </a:rPr>
              <a:t>Каковы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цели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указанных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соглашений</a:t>
            </a:r>
            <a:r>
              <a:rPr sz="3800">
                <a:latin typeface="Times New Roman"/>
                <a:ea typeface="Times New Roman"/>
                <a:cs typeface="Times New Roman"/>
              </a:rPr>
              <a:t>?</a:t>
            </a:r>
            <a:endParaRPr/>
          </a:p>
          <a:p>
            <a:pPr marL="0" indent="0">
              <a:buNone/>
              <a:defRPr/>
            </a:pPr>
            <a:r>
              <a:rPr sz="3800">
                <a:latin typeface="Times New Roman"/>
                <a:ea typeface="Times New Roman"/>
                <a:cs typeface="Times New Roman"/>
              </a:rPr>
              <a:t>2.Назовите </a:t>
            </a:r>
            <a:r>
              <a:rPr sz="3800">
                <a:latin typeface="Times New Roman"/>
                <a:ea typeface="Times New Roman"/>
                <a:cs typeface="Times New Roman"/>
              </a:rPr>
              <a:t>причины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этих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договоров</a:t>
            </a:r>
            <a:r>
              <a:rPr sz="3800">
                <a:latin typeface="Times New Roman"/>
                <a:ea typeface="Times New Roman"/>
                <a:cs typeface="Times New Roman"/>
              </a:rPr>
              <a:t>?</a:t>
            </a:r>
            <a:endParaRPr/>
          </a:p>
          <a:p>
            <a:pPr marL="0" indent="0">
              <a:buNone/>
              <a:defRPr/>
            </a:pPr>
            <a:r>
              <a:rPr sz="3800">
                <a:latin typeface="Times New Roman"/>
                <a:ea typeface="Times New Roman"/>
                <a:cs typeface="Times New Roman"/>
              </a:rPr>
              <a:t>3.Какой </a:t>
            </a:r>
            <a:r>
              <a:rPr sz="3800">
                <a:latin typeface="Times New Roman"/>
                <a:ea typeface="Times New Roman"/>
                <a:cs typeface="Times New Roman"/>
              </a:rPr>
              <a:t>основной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вопрос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решал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секретный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протокол</a:t>
            </a:r>
            <a:r>
              <a:rPr sz="3800">
                <a:latin typeface="Times New Roman"/>
                <a:ea typeface="Times New Roman"/>
                <a:cs typeface="Times New Roman"/>
              </a:rPr>
              <a:t>?</a:t>
            </a:r>
            <a:endParaRPr/>
          </a:p>
          <a:p>
            <a:pPr marL="0" indent="0">
              <a:buNone/>
              <a:defRPr/>
            </a:pPr>
            <a:r>
              <a:rPr sz="3800">
                <a:latin typeface="Times New Roman"/>
                <a:ea typeface="Times New Roman"/>
                <a:cs typeface="Times New Roman"/>
              </a:rPr>
              <a:t>4.Дайте </a:t>
            </a:r>
            <a:r>
              <a:rPr sz="3800">
                <a:latin typeface="Times New Roman"/>
                <a:ea typeface="Times New Roman"/>
                <a:cs typeface="Times New Roman"/>
              </a:rPr>
              <a:t>оценку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этих</a:t>
            </a:r>
            <a:r>
              <a:rPr sz="3800">
                <a:latin typeface="Times New Roman"/>
                <a:ea typeface="Times New Roman"/>
                <a:cs typeface="Times New Roman"/>
              </a:rPr>
              <a:t> </a:t>
            </a:r>
            <a:r>
              <a:rPr sz="3800">
                <a:latin typeface="Times New Roman"/>
                <a:ea typeface="Times New Roman"/>
                <a:cs typeface="Times New Roman"/>
              </a:rPr>
              <a:t>соглашений</a:t>
            </a:r>
            <a:r>
              <a:rPr sz="3800">
                <a:latin typeface="Times New Roman"/>
                <a:ea typeface="Times New Roman"/>
                <a:cs typeface="Times New Roman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Гран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рань">
      <a:majorFont>
        <a:latin typeface="Trebuchet MS"/>
        <a:ea typeface="Arial"/>
        <a:cs typeface="Arial"/>
      </a:majorFont>
      <a:minorFont>
        <a:latin typeface="Trebuchet MS"/>
        <a:ea typeface="Arial"/>
        <a:cs typeface="Arial"/>
      </a:minorFont>
    </a:fontScheme>
    <a:fmtScheme name="Грань"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22</Slides>
  <Notes>22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