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625898F8-0CE7-B488-EA8C-DAA027166812}">
  <a:tblStyle styleId="{625898F8-0CE7-B488-EA8C-DAA027166812}" styleName="Medium Style 1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  <a:fill>
          <a:solidFill>
            <a:schemeClr val="accent1">
              <a:tint val="20000"/>
            </a:schemeClr>
          </a:solidFill>
        </a:fill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accen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1">
    <p:bg>
      <p:bgPr shadeToTitle="0">
        <a:solidFill>
          <a:schemeClr val="accent2">
            <a:lumMod val="5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 bwMode="auto"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 userDrawn="1"/>
        </p:nvSpPr>
        <p:spPr bwMode="auto"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 bwMode="auto">
          <a:xfrm>
            <a:off x="1317615" y="690511"/>
            <a:ext cx="5185821" cy="5253089"/>
          </a:xfrm>
        </p:spPr>
        <p:txBody>
          <a:bodyPr rtlCol="0"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, содержимое и таблица">
    <p:bg>
      <p:bgPr shadeToTitle="0">
        <a:solidFill>
          <a:schemeClr val="accent5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 bwMode="auto"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12" name="Объект 7"/>
          <p:cNvSpPr>
            <a:spLocks noGrp="1"/>
          </p:cNvSpPr>
          <p:nvPr>
            <p:ph sz="quarter" idx="11" hasCustomPrompt="1"/>
          </p:nvPr>
        </p:nvSpPr>
        <p:spPr bwMode="auto">
          <a:xfrm>
            <a:off x="1468814" y="2057400"/>
            <a:ext cx="3091027" cy="386753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4" name="Заполнитель таблицы 13"/>
          <p:cNvSpPr>
            <a:spLocks noGrp="1"/>
          </p:cNvSpPr>
          <p:nvPr>
            <p:ph type="tbl" sz="quarter" idx="12" hasCustomPrompt="1"/>
          </p:nvPr>
        </p:nvSpPr>
        <p:spPr bwMode="auto">
          <a:xfrm>
            <a:off x="5097463" y="2051976"/>
            <a:ext cx="6180137" cy="3867538"/>
          </a:xfr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Щелкните значок, чтобы добавить таблицу</a:t>
            </a:r>
            <a:endParaRPr/>
          </a:p>
        </p:txBody>
      </p:sp>
      <p:sp>
        <p:nvSpPr>
          <p:cNvPr id="5" name="Прямоугольник 4"/>
          <p:cNvSpPr/>
          <p:nvPr userDrawn="1"/>
        </p:nvSpPr>
        <p:spPr bwMode="auto"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cxnSpLocks/>
          </p:cNvCxnSpPr>
          <p:nvPr userDrawn="1"/>
        </p:nvCxnSpPr>
        <p:spPr bwMode="auto"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5"/>
          <p:cNvSpPr>
            <a:spLocks noGrp="1"/>
          </p:cNvSpPr>
          <p:nvPr>
            <p:ph type="sldNum" sz="quarter" idx="15"/>
          </p:nvPr>
        </p:nvSpPr>
        <p:spPr bwMode="auto">
          <a:xfrm>
            <a:off x="412136" y="5943601"/>
            <a:ext cx="968983" cy="651912"/>
          </a:xfrm>
        </p:spPr>
        <p:txBody>
          <a:bodyPr rtlCol="0"/>
          <a:lstStyle/>
          <a:p>
            <a:pPr>
              <a:defRPr/>
            </a:pPr>
            <a:fld id="{18D65601-5AE2-46FC-B138-694DDD2B510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2 объекта 2">
    <p:bg>
      <p:bgPr shadeToTitle="0">
        <a:solidFill>
          <a:schemeClr val="accent5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 bwMode="auto"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cxnSpLocks/>
          </p:cNvCxnSpPr>
          <p:nvPr userDrawn="1"/>
        </p:nvCxnSpPr>
        <p:spPr bwMode="auto"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 bwMode="auto"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8" name="Объект 7"/>
          <p:cNvSpPr>
            <a:spLocks noGrp="1"/>
          </p:cNvSpPr>
          <p:nvPr>
            <p:ph sz="quarter" idx="10" hasCustomPrompt="1"/>
          </p:nvPr>
        </p:nvSpPr>
        <p:spPr bwMode="auto">
          <a:xfrm>
            <a:off x="1468814" y="2066731"/>
            <a:ext cx="6452876" cy="3867538"/>
          </a:xfrm>
        </p:spPr>
        <p:txBody>
          <a:bodyPr lIns="0" rtlCol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1" name="Объект 7"/>
          <p:cNvSpPr>
            <a:spLocks noGrp="1"/>
          </p:cNvSpPr>
          <p:nvPr>
            <p:ph sz="quarter" idx="11" hasCustomPrompt="1"/>
          </p:nvPr>
        </p:nvSpPr>
        <p:spPr bwMode="auto">
          <a:xfrm>
            <a:off x="8169196" y="2066731"/>
            <a:ext cx="3108391" cy="386753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/>
              <a:buChar char="•"/>
              <a:defRPr sz="2000"/>
            </a:lvl2pPr>
            <a:lvl3pPr marL="1257300" indent="-342900">
              <a:buFont typeface="Arial"/>
              <a:buChar char="•"/>
              <a:defRPr sz="2000"/>
            </a:lvl3pPr>
            <a:lvl4pPr marL="1714500" indent="-342900">
              <a:buFont typeface="Arial"/>
              <a:buChar char="•"/>
              <a:defRPr sz="2000"/>
            </a:lvl4pPr>
            <a:lvl5pPr marL="2171700" indent="-342900">
              <a:buFont typeface="Arial"/>
              <a:buChar char="•"/>
              <a:defRPr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" name="Номер слайда 5"/>
          <p:cNvSpPr>
            <a:spLocks noGrp="1"/>
          </p:cNvSpPr>
          <p:nvPr>
            <p:ph type="sldNum" sz="quarter" idx="15"/>
          </p:nvPr>
        </p:nvSpPr>
        <p:spPr bwMode="auto">
          <a:xfrm>
            <a:off x="412136" y="5943601"/>
            <a:ext cx="968983" cy="651912"/>
          </a:xfrm>
        </p:spPr>
        <p:txBody>
          <a:bodyPr rtlCol="0"/>
          <a:lstStyle/>
          <a:p>
            <a:pPr>
              <a:defRPr/>
            </a:pPr>
            <a:fld id="{18D65601-5AE2-46FC-B138-694DDD2B510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таблица">
    <p:bg>
      <p:bgPr shadeToTitle="0">
        <a:solidFill>
          <a:schemeClr val="accent5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 bwMode="auto"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cxnSpLocks/>
          </p:cNvCxnSpPr>
          <p:nvPr userDrawn="1"/>
        </p:nvCxnSpPr>
        <p:spPr bwMode="auto"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 bwMode="auto"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9" name="Заполнитель таблицы 8"/>
          <p:cNvSpPr>
            <a:spLocks noGrp="1"/>
          </p:cNvSpPr>
          <p:nvPr>
            <p:ph type="tbl" sz="quarter" idx="10" hasCustomPrompt="1"/>
          </p:nvPr>
        </p:nvSpPr>
        <p:spPr bwMode="auto">
          <a:xfrm>
            <a:off x="1487488" y="2057400"/>
            <a:ext cx="9790112" cy="3886200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Щелкните значок, чтобы добавить таблицу</a:t>
            </a:r>
            <a:endParaRPr/>
          </a:p>
        </p:txBody>
      </p:sp>
      <p:sp>
        <p:nvSpPr>
          <p:cNvPr id="2" name="Номер слайда 5"/>
          <p:cNvSpPr>
            <a:spLocks noGrp="1"/>
          </p:cNvSpPr>
          <p:nvPr>
            <p:ph type="sldNum" sz="quarter" idx="15"/>
          </p:nvPr>
        </p:nvSpPr>
        <p:spPr bwMode="auto">
          <a:xfrm>
            <a:off x="412136" y="5943601"/>
            <a:ext cx="968983" cy="651912"/>
          </a:xfrm>
        </p:spPr>
        <p:txBody>
          <a:bodyPr rtlCol="0"/>
          <a:lstStyle/>
          <a:p>
            <a:pPr>
              <a:defRPr/>
            </a:pPr>
            <a:fld id="{18D65601-5AE2-46FC-B138-694DDD2B510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пасибо 1">
    <p:bg>
      <p:bgPr shadeToTitle="0">
        <a:solidFill>
          <a:schemeClr val="accent2">
            <a:lumMod val="5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 bwMode="auto"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 userDrawn="1"/>
        </p:nvSpPr>
        <p:spPr bwMode="auto"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 bwMode="auto">
          <a:xfrm>
            <a:off x="1317614" y="690511"/>
            <a:ext cx="4964671" cy="5253089"/>
          </a:xfrm>
        </p:spPr>
        <p:txBody>
          <a:bodyPr rtlCol="0"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10" name="Объект 9"/>
          <p:cNvSpPr>
            <a:spLocks noGrp="1"/>
          </p:cNvSpPr>
          <p:nvPr>
            <p:ph sz="quarter" idx="10" hasCustomPrompt="1"/>
          </p:nvPr>
        </p:nvSpPr>
        <p:spPr bwMode="auto">
          <a:xfrm>
            <a:off x="6282286" y="690465"/>
            <a:ext cx="4784372" cy="5253089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овестка 1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 bwMode="auto">
          <a:xfrm>
            <a:off x="1455583" y="737115"/>
            <a:ext cx="4640418" cy="5407091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2" name="Объект 7"/>
          <p:cNvSpPr>
            <a:spLocks noGrp="1"/>
          </p:cNvSpPr>
          <p:nvPr>
            <p:ph sz="quarter" idx="12" hasCustomPrompt="1"/>
          </p:nvPr>
        </p:nvSpPr>
        <p:spPr bwMode="auto">
          <a:xfrm>
            <a:off x="6388461" y="737115"/>
            <a:ext cx="4449712" cy="5407091"/>
          </a:xfrm>
        </p:spPr>
        <p:txBody>
          <a:bodyPr lIns="0" tIns="0" rIns="0" bIns="0" rtlCol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 bwMode="auto"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 userDrawn="1"/>
        </p:nvSpPr>
        <p:spPr bwMode="auto"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 bwMode="auto">
          <a:xfrm>
            <a:off x="412136" y="5943601"/>
            <a:ext cx="968983" cy="651912"/>
          </a:xfrm>
        </p:spPr>
        <p:txBody>
          <a:bodyPr rtlCol="0"/>
          <a:lstStyle/>
          <a:p>
            <a:pPr>
              <a:defRPr/>
            </a:pPr>
            <a:fld id="{18D65601-5AE2-46FC-B138-694DDD2B510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рисунок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 bwMode="auto">
          <a:xfrm>
            <a:off x="1353827" y="1278294"/>
            <a:ext cx="5000318" cy="4904141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6642169" y="-1"/>
            <a:ext cx="4635426" cy="68579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подзаголовок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hasCustomPrompt="1"/>
          </p:nvPr>
        </p:nvSpPr>
        <p:spPr bwMode="auto">
          <a:xfrm>
            <a:off x="1353827" y="3508311"/>
            <a:ext cx="9923770" cy="1438762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915600" y="0"/>
            <a:ext cx="10361994" cy="3429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353828" y="5228488"/>
            <a:ext cx="9923770" cy="1368256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объект ">
    <p:bg>
      <p:bgPr shadeToTitle="0">
        <a:solidFill>
          <a:schemeClr val="accent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 bwMode="auto">
          <a:xfrm>
            <a:off x="1468815" y="503852"/>
            <a:ext cx="9150675" cy="142758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2" name="Объект 7"/>
          <p:cNvSpPr>
            <a:spLocks noGrp="1"/>
          </p:cNvSpPr>
          <p:nvPr>
            <p:ph sz="quarter" idx="12" hasCustomPrompt="1"/>
          </p:nvPr>
        </p:nvSpPr>
        <p:spPr bwMode="auto">
          <a:xfrm>
            <a:off x="1450153" y="2108722"/>
            <a:ext cx="8552264" cy="4119463"/>
          </a:xfrm>
        </p:spPr>
        <p:txBody>
          <a:bodyPr lIns="0" tIns="0" rIns="0" bIns="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 bwMode="auto"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 userDrawn="1"/>
        </p:nvSpPr>
        <p:spPr bwMode="auto"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 bwMode="auto">
          <a:xfrm>
            <a:off x="412136" y="5943601"/>
            <a:ext cx="968983" cy="651912"/>
          </a:xfrm>
        </p:spPr>
        <p:txBody>
          <a:bodyPr rtlCol="0"/>
          <a:lstStyle/>
          <a:p>
            <a:pPr>
              <a:defRPr/>
            </a:pPr>
            <a:fld id="{18D65601-5AE2-46FC-B138-694DDD2B510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раздела">
    <p:bg>
      <p:bgPr shadeToTitle="0">
        <a:solidFill>
          <a:schemeClr val="accent6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 bwMode="auto">
          <a:xfrm>
            <a:off x="1038031" y="1068169"/>
            <a:ext cx="10115939" cy="2681549"/>
          </a:xfrm>
        </p:spPr>
        <p:txBody>
          <a:bodyPr rtlCol="0"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5" name="Прямоугольник 4"/>
          <p:cNvSpPr/>
          <p:nvPr userDrawn="1"/>
        </p:nvSpPr>
        <p:spPr bwMode="auto"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1038031" y="4027047"/>
            <a:ext cx="10115939" cy="1762783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2 объекта ">
    <p:bg>
      <p:bgPr shadeToTitle="0">
        <a:solidFill>
          <a:schemeClr val="accent5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 bwMode="auto"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2" name="Объект 7"/>
          <p:cNvSpPr>
            <a:spLocks noGrp="1"/>
          </p:cNvSpPr>
          <p:nvPr>
            <p:ph sz="quarter" idx="12" hasCustomPrompt="1"/>
          </p:nvPr>
        </p:nvSpPr>
        <p:spPr bwMode="auto">
          <a:xfrm>
            <a:off x="1468814" y="2057401"/>
            <a:ext cx="4627186" cy="41194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Объект 7"/>
          <p:cNvSpPr>
            <a:spLocks noGrp="1"/>
          </p:cNvSpPr>
          <p:nvPr>
            <p:ph sz="quarter" idx="11" hasCustomPrompt="1"/>
          </p:nvPr>
        </p:nvSpPr>
        <p:spPr bwMode="auto">
          <a:xfrm>
            <a:off x="6668185" y="2057401"/>
            <a:ext cx="4609399" cy="41194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Прямоугольник 4"/>
          <p:cNvSpPr/>
          <p:nvPr userDrawn="1"/>
        </p:nvSpPr>
        <p:spPr bwMode="auto"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cxnSpLocks/>
          </p:cNvCxnSpPr>
          <p:nvPr userDrawn="1"/>
        </p:nvCxnSpPr>
        <p:spPr bwMode="auto"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5"/>
          <p:cNvSpPr>
            <a:spLocks noGrp="1"/>
          </p:cNvSpPr>
          <p:nvPr>
            <p:ph type="sldNum" sz="quarter" idx="15"/>
          </p:nvPr>
        </p:nvSpPr>
        <p:spPr bwMode="auto">
          <a:xfrm>
            <a:off x="412136" y="5943601"/>
            <a:ext cx="968983" cy="651912"/>
          </a:xfrm>
        </p:spPr>
        <p:txBody>
          <a:bodyPr rtlCol="0"/>
          <a:lstStyle/>
          <a:p>
            <a:pPr>
              <a:defRPr/>
            </a:pPr>
            <a:fld id="{18D65601-5AE2-46FC-B138-694DDD2B510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2 объекта 3">
    <p:bg>
      <p:bgPr shadeToTitle="0">
        <a:solidFill>
          <a:schemeClr val="accent5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 bwMode="auto"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4" name="Объект 7"/>
          <p:cNvSpPr>
            <a:spLocks noGrp="1"/>
          </p:cNvSpPr>
          <p:nvPr>
            <p:ph sz="quarter" idx="12" hasCustomPrompt="1"/>
          </p:nvPr>
        </p:nvSpPr>
        <p:spPr bwMode="auto">
          <a:xfrm>
            <a:off x="1468815" y="2057401"/>
            <a:ext cx="3068678" cy="4119463"/>
          </a:xfrm>
        </p:spPr>
        <p:txBody>
          <a:bodyPr lIns="0" rtlCol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Объект 7"/>
          <p:cNvSpPr>
            <a:spLocks noGrp="1"/>
          </p:cNvSpPr>
          <p:nvPr>
            <p:ph sz="quarter" idx="11" hasCustomPrompt="1"/>
          </p:nvPr>
        </p:nvSpPr>
        <p:spPr bwMode="auto">
          <a:xfrm>
            <a:off x="5191727" y="2057401"/>
            <a:ext cx="6085857" cy="41194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Прямоугольник 4"/>
          <p:cNvSpPr/>
          <p:nvPr userDrawn="1"/>
        </p:nvSpPr>
        <p:spPr bwMode="auto"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cxnSpLocks/>
          </p:cNvCxnSpPr>
          <p:nvPr userDrawn="1"/>
        </p:nvCxnSpPr>
        <p:spPr bwMode="auto"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5"/>
          <p:cNvSpPr>
            <a:spLocks noGrp="1"/>
          </p:cNvSpPr>
          <p:nvPr>
            <p:ph type="sldNum" sz="quarter" idx="15"/>
          </p:nvPr>
        </p:nvSpPr>
        <p:spPr bwMode="auto">
          <a:xfrm>
            <a:off x="412136" y="5943601"/>
            <a:ext cx="968983" cy="651912"/>
          </a:xfrm>
        </p:spPr>
        <p:txBody>
          <a:bodyPr rtlCol="0"/>
          <a:lstStyle/>
          <a:p>
            <a:pPr>
              <a:defRPr/>
            </a:pPr>
            <a:fld id="{18D65601-5AE2-46FC-B138-694DDD2B510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, рисунок и содержимое">
    <p:bg>
      <p:bgPr shadeToTitle="0">
        <a:solidFill>
          <a:schemeClr val="accent5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 bwMode="auto">
          <a:xfrm>
            <a:off x="1468814" y="503852"/>
            <a:ext cx="9808773" cy="142758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1503363" y="2061969"/>
            <a:ext cx="4592637" cy="480536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>
              <a:defRPr/>
            </a:pPr>
            <a:r>
              <a:rPr lang="ru-RU"/>
              <a:t>Щелкните значок, чтобы добавить фото</a:t>
            </a:r>
            <a:endParaRPr/>
          </a:p>
        </p:txBody>
      </p:sp>
      <p:sp>
        <p:nvSpPr>
          <p:cNvPr id="12" name="Объект 7"/>
          <p:cNvSpPr>
            <a:spLocks noGrp="1"/>
          </p:cNvSpPr>
          <p:nvPr>
            <p:ph sz="quarter" idx="11" hasCustomPrompt="1"/>
          </p:nvPr>
        </p:nvSpPr>
        <p:spPr bwMode="auto">
          <a:xfrm>
            <a:off x="6787262" y="2052736"/>
            <a:ext cx="4490320" cy="4800598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/>
              <a:buChar char="•"/>
              <a:defRPr sz="2000"/>
            </a:lvl5pPr>
          </a:lstStyle>
          <a:p>
            <a:pPr lvl="0">
              <a:defRPr/>
            </a:pPr>
            <a:r>
              <a:rPr lang="ru-RU"/>
              <a:t>Щелкните, чтобы добавить содержимое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" name="Номер слайда 5"/>
          <p:cNvSpPr>
            <a:spLocks noGrp="1"/>
          </p:cNvSpPr>
          <p:nvPr>
            <p:ph type="sldNum" sz="quarter" idx="15"/>
          </p:nvPr>
        </p:nvSpPr>
        <p:spPr bwMode="auto">
          <a:xfrm>
            <a:off x="412136" y="5943601"/>
            <a:ext cx="968983" cy="651912"/>
          </a:xfrm>
        </p:spPr>
        <p:txBody>
          <a:bodyPr rtlCol="0"/>
          <a:lstStyle/>
          <a:p>
            <a:pPr>
              <a:defRPr/>
            </a:pPr>
            <a:fld id="{18D65601-5AE2-46FC-B138-694DDD2B510D}" type="slidenum">
              <a:rPr lang="ru-RU"/>
              <a:t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 bwMode="auto"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cxnSpLocks/>
          </p:cNvCxnSpPr>
          <p:nvPr userDrawn="1"/>
        </p:nvCxnSpPr>
        <p:spPr bwMode="auto"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>
                <a:solidFill>
                  <a:schemeClr val="bg2">
                    <a:lumMod val="50000"/>
                  </a:schemeClr>
                </a:solidFill>
                <a:latin typeface="Univers Ligh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>
                <a:solidFill>
                  <a:schemeClr val="bg2">
                    <a:lumMod val="50000"/>
                  </a:schemeClr>
                </a:solidFill>
                <a:latin typeface="Univers Ligh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412136" y="5943601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1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8D65601-5AE2-46FC-B138-694DDD2B510D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317614" y="690510"/>
            <a:ext cx="8245321" cy="5253088"/>
          </a:xfrm>
        </p:spPr>
        <p:txBody>
          <a:bodyPr rtlCol="0"/>
          <a:lstStyle/>
          <a:p>
            <a:pPr>
              <a:defRPr/>
            </a:pPr>
            <a:r>
              <a:rPr lang="ru-RU"/>
              <a:t>Религиозная жизнь на территории Беларуси</a:t>
            </a:r>
            <a:endParaRPr/>
          </a:p>
        </p:txBody>
      </p:sp>
      <p:sp>
        <p:nvSpPr>
          <p:cNvPr id="445488289" name=""/>
          <p:cNvSpPr txBox="1"/>
          <p:nvPr/>
        </p:nvSpPr>
        <p:spPr bwMode="auto">
          <a:xfrm flipH="0" flipV="0">
            <a:off x="6677694" y="952499"/>
            <a:ext cx="4736701" cy="6401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Елисеенко О.А. </a:t>
            </a:r>
            <a:endParaRPr/>
          </a:p>
          <a:p>
            <a:pPr>
              <a:defRPr/>
            </a:pPr>
            <a:r>
              <a:rPr/>
              <a:t>учитель истории гимназии № 27</a:t>
            </a:r>
            <a:r>
              <a:rPr/>
              <a:t> г.Минска</a:t>
            </a:r>
            <a:endParaRPr/>
          </a:p>
        </p:txBody>
      </p:sp>
      <p:pic>
        <p:nvPicPr>
          <p:cNvPr id="15882897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202184" y="358064"/>
            <a:ext cx="4900475" cy="32669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8872380" name="Объект 7"/>
          <p:cNvSpPr>
            <a:spLocks noGrp="1"/>
          </p:cNvSpPr>
          <p:nvPr>
            <p:ph sz="quarter" idx="12" hasCustomPrompt="1"/>
          </p:nvPr>
        </p:nvSpPr>
        <p:spPr bwMode="auto">
          <a:xfrm flipH="0" flipV="0">
            <a:off x="1092160" y="323664"/>
            <a:ext cx="7638495" cy="5474562"/>
          </a:xfrm>
        </p:spPr>
        <p:txBody>
          <a:bodyPr vertOverflow="overflow" horzOverflow="overflow" vert="horz" wrap="square" lIns="0" tIns="0" rIns="0" bIns="0" numCol="1" spcCol="0" rtlCol="0" fromWordArt="0" anchor="t" anchorCtr="0" forceAA="0" upright="0" compatLnSpc="0">
            <a:normAutofit fontScale="90000" lnSpcReduction="2000"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5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Итоги и значение религиозной политики к середине XV века</a:t>
            </a:r>
            <a:endParaRPr sz="2800">
              <a:latin typeface="Times New Roman"/>
              <a:cs typeface="Times New Roman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Политическое сближение с Западом:</a:t>
            </a: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Усилились связи ВКЛ с Польшей и странами Западной Европы.</a:t>
            </a:r>
            <a:endParaRPr sz="2800">
              <a:latin typeface="Times New Roman"/>
              <a:cs typeface="Times New Roman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Внутренние противоречия:</a:t>
            </a: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Религиозная политика привела к:</a:t>
            </a:r>
            <a:endParaRPr sz="2800">
              <a:latin typeface="Times New Roman"/>
              <a:cs typeface="Times New Roman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Обострению межконфессиональных отношений.</a:t>
            </a:r>
            <a:endParaRPr sz="2800">
              <a:latin typeface="Times New Roman"/>
              <a:cs typeface="Times New Roman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Усилению внутриполитической борьбы.</a:t>
            </a:r>
            <a:endParaRPr sz="2800">
              <a:latin typeface="Times New Roman"/>
              <a:cs typeface="Times New Roman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Росту центробежных тенденций.</a:t>
            </a:r>
            <a:endParaRPr sz="2800">
              <a:latin typeface="Times New Roman"/>
              <a:cs typeface="Times New Roman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Сохраняющаяся актуальность унии:</a:t>
            </a: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Идея церковной унии оставалась инструментом для консолидации элит ВКЛ и противостояния с Московским княжеством.</a:t>
            </a:r>
            <a:endParaRPr sz="8000"/>
          </a:p>
        </p:txBody>
      </p:sp>
      <p:sp>
        <p:nvSpPr>
          <p:cNvPr id="558777628" name="Номер слайда 5"/>
          <p:cNvSpPr>
            <a:spLocks noGrp="1"/>
          </p:cNvSpPr>
          <p:nvPr>
            <p:ph type="sldNum" sz="quarter" idx="15"/>
          </p:nvPr>
        </p:nvSpPr>
        <p:spPr bwMode="auto">
          <a:xfrm>
            <a:off x="412135" y="5943600"/>
            <a:ext cx="968982" cy="651911"/>
          </a:xfrm>
        </p:spPr>
        <p:txBody>
          <a:bodyPr rtlCol="0"/>
          <a:lstStyle/>
          <a:p>
            <a:pPr>
              <a:defRPr/>
            </a:pPr>
            <a:fld id="{7F1ADD12-6FF3-3ECF-ED34-3FF3D44A690A}" type="slidenum">
              <a:rPr lang="ru-RU"/>
              <a:t/>
            </a:fld>
            <a:endParaRPr lang="ru-RU"/>
          </a:p>
        </p:txBody>
      </p:sp>
      <p:pic>
        <p:nvPicPr>
          <p:cNvPr id="28909781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980339" y="36990"/>
            <a:ext cx="2995367" cy="2700291"/>
          </a:xfrm>
          <a:prstGeom prst="rect">
            <a:avLst/>
          </a:prstGeom>
        </p:spPr>
      </p:pic>
      <p:sp>
        <p:nvSpPr>
          <p:cNvPr id="1722258749" name=""/>
          <p:cNvSpPr txBox="1"/>
          <p:nvPr/>
        </p:nvSpPr>
        <p:spPr bwMode="auto">
          <a:xfrm flipH="0" flipV="0">
            <a:off x="8730655" y="3588058"/>
            <a:ext cx="3053498" cy="10058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000">
                <a:latin typeface="Times New Roman"/>
                <a:cs typeface="Times New Roman"/>
              </a:rPr>
              <a:t>Фарный костёл Преображения Господня в Новогрудке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201738969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91843" y="4604463"/>
            <a:ext cx="9821869" cy="2387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38031" y="1068169"/>
            <a:ext cx="10115939" cy="2681549"/>
          </a:xfrm>
        </p:spPr>
        <p:txBody>
          <a:bodyPr rtlCol="0"/>
          <a:lstStyle/>
          <a:p>
            <a:pPr>
              <a:defRPr/>
            </a:pP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 bwMode="auto">
          <a:xfrm>
            <a:off x="1038031" y="4027047"/>
            <a:ext cx="10115939" cy="1762783"/>
          </a:xfrm>
        </p:spPr>
        <p:txBody>
          <a:bodyPr rtlCol="0"/>
          <a:lstStyle/>
          <a:p>
            <a:pPr>
              <a:defRPr/>
            </a:pPr>
            <a:endParaRPr/>
          </a:p>
        </p:txBody>
      </p:sp>
      <p:pic>
        <p:nvPicPr>
          <p:cNvPr id="66364739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228664" y="295922"/>
            <a:ext cx="7445242" cy="6226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455582" y="323664"/>
            <a:ext cx="4640418" cy="1220679"/>
          </a:xfrm>
        </p:spPr>
        <p:txBody>
          <a:bodyPr rtlCol="0"/>
          <a:lstStyle/>
          <a:p>
            <a:pPr>
              <a:defRPr/>
            </a:pPr>
            <a:r>
              <a:rPr lang="ru-RU"/>
              <a:t>План изучения темы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 bwMode="auto">
          <a:xfrm flipH="0" flipV="0">
            <a:off x="1277110" y="737113"/>
            <a:ext cx="7046650" cy="5407089"/>
          </a:xfrm>
        </p:spPr>
        <p:txBody>
          <a:bodyPr rtlCol="0"/>
          <a:lstStyle/>
          <a:p>
            <a:pPr marL="0" indent="0">
              <a:buFont typeface="Arial"/>
              <a:buNone/>
              <a:defRPr/>
            </a:pPr>
            <a:r>
              <a:rPr sz="2800"/>
              <a:t>1.ВКЛ –полиэтничное, поликонфессиональное государство</a:t>
            </a:r>
            <a:endParaRPr sz="2800"/>
          </a:p>
          <a:p>
            <a:pPr marL="0" indent="0">
              <a:buFont typeface="Arial"/>
              <a:buNone/>
              <a:defRPr/>
            </a:pPr>
            <a:r>
              <a:rPr sz="2800"/>
              <a:t>2.Православная церковь в ВКЛ</a:t>
            </a:r>
            <a:endParaRPr sz="2800"/>
          </a:p>
          <a:p>
            <a:pPr marL="0" indent="0">
              <a:buFont typeface="Arial"/>
              <a:buNone/>
              <a:defRPr/>
            </a:pPr>
            <a:r>
              <a:rPr sz="2800"/>
              <a:t>3.Изменение религиозной политики в ВКЛ после Кревской унии</a:t>
            </a:r>
            <a:endParaRPr sz="2800"/>
          </a:p>
          <a:p>
            <a:pPr marL="0" indent="0">
              <a:buFont typeface="Arial"/>
              <a:buNone/>
              <a:defRPr/>
            </a:pPr>
            <a:r>
              <a:rPr sz="2800"/>
              <a:t>4.Попытки заключения церковной унии </a:t>
            </a:r>
            <a:endParaRPr sz="28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 bwMode="auto"/>
        <p:txBody>
          <a:bodyPr rtlCol="0"/>
          <a:lstStyle/>
          <a:p>
            <a:pPr>
              <a:defRPr/>
            </a:pPr>
            <a:fld id="{18D65601-5AE2-46FC-B138-694DDD2B510D}" type="slidenum">
              <a:rPr lang="ru-RU"/>
              <a:t/>
            </a:fld>
            <a:endParaRPr lang="ru-RU"/>
          </a:p>
        </p:txBody>
      </p:sp>
      <p:pic>
        <p:nvPicPr>
          <p:cNvPr id="84388486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583956" y="277427"/>
            <a:ext cx="4321867" cy="2752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4394498" name="Заголовок 6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999683" y="416140"/>
            <a:ext cx="5096316" cy="5728065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Ключевая особенность:</a:t>
            </a: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</a:t>
            </a:r>
            <a:b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</a:b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Веротерпимость и мирное сосуществование различных религий, в отличие от многих средневековых государств Европы. </a:t>
            </a:r>
            <a:b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</a:b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Причина религиозного разнообразия:</a:t>
            </a: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Многонациональный состав населения ВКЛ (белорусы, литовцы, поляки, жемойты, татары, евреи и др.).</a:t>
            </a:r>
            <a:endParaRPr sz="2400"/>
          </a:p>
        </p:txBody>
      </p:sp>
      <p:sp>
        <p:nvSpPr>
          <p:cNvPr id="1088920517" name="Объект 7"/>
          <p:cNvSpPr>
            <a:spLocks noGrp="1"/>
          </p:cNvSpPr>
          <p:nvPr>
            <p:ph sz="quarter" idx="12" hasCustomPrompt="1"/>
          </p:nvPr>
        </p:nvSpPr>
        <p:spPr bwMode="auto">
          <a:xfrm>
            <a:off x="6388461" y="737114"/>
            <a:ext cx="4449711" cy="5407090"/>
          </a:xfrm>
        </p:spPr>
        <p:txBody>
          <a:bodyPr vertOverflow="overflow" horzOverflow="overflow" vert="horz" wrap="square" lIns="0" tIns="0" rIns="0" bIns="0" numCol="1" spcCol="0" rtlCol="0" fromWordArt="0" anchor="ctr" anchorCtr="0" forceAA="0" upright="0" compatLnSpc="0">
            <a:normAutofit fontScale="95000" lnSpcReduction="1000"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5pPr>
          </a:lstStyle>
          <a:p>
            <a:pPr marL="0" indent="0">
              <a:lnSpc>
                <a:spcPct val="100000"/>
              </a:lnSpc>
              <a:buFont typeface="Arial"/>
              <a:buNone/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Основные конфессии: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Православие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— большинство населения (преимущественно этнические белорусы).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Язычество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— часть балтского населения до начала XV в.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Католицизм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— после Кревской унии 1385 г.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Ислам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и </a:t>
            </a: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Иудаизм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— традиционные религии этнических меньшинств</a:t>
            </a:r>
            <a:endParaRPr sz="7200"/>
          </a:p>
        </p:txBody>
      </p:sp>
      <p:sp>
        <p:nvSpPr>
          <p:cNvPr id="591444786" name="Номер слайда 5"/>
          <p:cNvSpPr>
            <a:spLocks noGrp="1"/>
          </p:cNvSpPr>
          <p:nvPr>
            <p:ph type="sldNum" sz="quarter" idx="15"/>
          </p:nvPr>
        </p:nvSpPr>
        <p:spPr bwMode="auto">
          <a:xfrm>
            <a:off x="412135" y="5943600"/>
            <a:ext cx="968982" cy="651911"/>
          </a:xfrm>
        </p:spPr>
        <p:txBody>
          <a:bodyPr rtlCol="0"/>
          <a:lstStyle/>
          <a:p>
            <a:pPr>
              <a:defRPr/>
            </a:pPr>
            <a:fld id="{ADC41F41-C31E-FFB1-DA6E-16F460837041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 flipH="0" flipV="0">
            <a:off x="860970" y="258931"/>
            <a:ext cx="5493174" cy="3856237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Статус: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Религия большинства населения, обладающая высоким моральным авторитетом и значительной ролью в общественной жизни.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Великие князья и православие:</a:t>
            </a:r>
            <a:endParaRPr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Миндовг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и его сын </a:t>
            </a:r>
            <a:r>
              <a:rPr sz="24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Войшелк</a:t>
            </a:r>
            <a:r>
              <a:rPr sz="24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принимали православие для укрепления власти и христианизации языческой Литвы.До 1240 Миндовг-язычник. 1251 Миндовг принимает католичество.1253-коронация. 1261-возвращается в язычество</a:t>
            </a:r>
            <a:endParaRPr sz="11000"/>
          </a:p>
        </p:txBody>
      </p:sp>
      <p:pic>
        <p:nvPicPr>
          <p:cNvPr id="98402901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66456" y="4115169"/>
            <a:ext cx="6982863" cy="2580885"/>
          </a:xfrm>
          <a:prstGeom prst="rect">
            <a:avLst/>
          </a:prstGeom>
        </p:spPr>
      </p:pic>
      <p:pic>
        <p:nvPicPr>
          <p:cNvPr id="66651849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474363" y="46237"/>
            <a:ext cx="5438888" cy="2866747"/>
          </a:xfrm>
          <a:prstGeom prst="rect">
            <a:avLst/>
          </a:prstGeom>
        </p:spPr>
      </p:pic>
      <p:pic>
        <p:nvPicPr>
          <p:cNvPr id="145964891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7586538" y="3953337"/>
            <a:ext cx="3985086" cy="2802014"/>
          </a:xfrm>
          <a:prstGeom prst="rect">
            <a:avLst/>
          </a:prstGeom>
        </p:spPr>
      </p:pic>
      <p:sp>
        <p:nvSpPr>
          <p:cNvPr id="66960102" name=""/>
          <p:cNvSpPr txBox="1"/>
          <p:nvPr/>
        </p:nvSpPr>
        <p:spPr bwMode="auto">
          <a:xfrm flipH="0" flipV="0">
            <a:off x="8222038" y="3449344"/>
            <a:ext cx="2016222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Войшелк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 flipH="0" flipV="0">
            <a:off x="1353823" y="4059684"/>
            <a:ext cx="9923769" cy="1017232"/>
          </a:xfrm>
        </p:spPr>
        <p:txBody>
          <a:bodyPr rtlCol="0"/>
          <a:lstStyle/>
          <a:p>
            <a:pPr>
              <a:defRPr/>
            </a:pPr>
            <a:r>
              <a:rPr sz="3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Сфера влияния церкви:</a:t>
            </a:r>
            <a:endParaRPr lang="en-ZA" sz="14000"/>
          </a:p>
        </p:txBody>
      </p:sp>
      <p:sp>
        <p:nvSpPr>
          <p:cNvPr id="2129739089" name="Рисунок 11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915599" y="0"/>
            <a:ext cx="10361993" cy="3429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>
              <a:defRPr/>
            </a:pPr>
            <a:endParaRPr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 bwMode="auto">
          <a:xfrm flipH="0" flipV="0">
            <a:off x="1092160" y="5076917"/>
            <a:ext cx="10680946" cy="1507354"/>
          </a:xfrm>
        </p:spPr>
        <p:txBody>
          <a:bodyPr rtlCol="0"/>
          <a:lstStyle/>
          <a:p>
            <a:pPr>
              <a:defRPr/>
            </a:pP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Культовые и духовно-нравственные вопросы.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Семейно-бытовая жизнь (браки, ереси и т.д.).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Политика (епископы влияли на князей, подписывали договоры).</a:t>
            </a:r>
            <a:endParaRPr sz="9000"/>
          </a:p>
        </p:txBody>
      </p:sp>
      <p:pic>
        <p:nvPicPr>
          <p:cNvPr id="163392501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15599" y="0"/>
            <a:ext cx="4978348" cy="3963232"/>
          </a:xfrm>
          <a:prstGeom prst="rect">
            <a:avLst/>
          </a:prstGeom>
        </p:spPr>
      </p:pic>
      <p:sp>
        <p:nvSpPr>
          <p:cNvPr id="57984313" name=""/>
          <p:cNvSpPr txBox="1"/>
          <p:nvPr/>
        </p:nvSpPr>
        <p:spPr bwMode="auto">
          <a:xfrm flipH="0" flipV="0">
            <a:off x="5893948" y="518956"/>
            <a:ext cx="5879661" cy="34442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Церковно-административное устройство: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Белорусские земли входили в состав </a:t>
            </a: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Киевской митрополии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1316 г.: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Князь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Гедимин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создал </a:t>
            </a: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Литовскую православную митрополию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с центром в Новогородке (просуществовала до 1329 г.) для ослабления влияния Москвы.</a:t>
            </a:r>
            <a:endParaRPr sz="2200">
              <a:latin typeface="Times New Roman"/>
              <a:cs typeface="Times New Roman"/>
            </a:endParaRPr>
          </a:p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1458 г.: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Окончательное разделение единой Киевской митрополии на </a:t>
            </a: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Киевскую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(в составе ВКЛ) и </a:t>
            </a: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Московскую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898294" name="Номер слайда 5"/>
          <p:cNvSpPr>
            <a:spLocks noGrp="1"/>
          </p:cNvSpPr>
          <p:nvPr>
            <p:ph type="sldNum" sz="quarter" idx="15"/>
          </p:nvPr>
        </p:nvSpPr>
        <p:spPr bwMode="auto"/>
        <p:txBody>
          <a:bodyPr rtlCol="0"/>
          <a:lstStyle/>
          <a:p>
            <a:pPr>
              <a:defRPr/>
            </a:pPr>
            <a:fld id="{3A57F252-BBDD-5041-80E8-5895B1984270}" type="slidenum">
              <a:rPr lang="ru-RU"/>
              <a:t/>
            </a:fld>
            <a:endParaRPr lang="ru-RU"/>
          </a:p>
        </p:txBody>
      </p:sp>
      <p:sp>
        <p:nvSpPr>
          <p:cNvPr id="1424055799" name="Заголовок 6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1468814" y="157208"/>
            <a:ext cx="9150674" cy="1257669"/>
          </a:xfrm>
        </p:spPr>
        <p:txBody>
          <a:bodyPr vertOverflow="overflow" horzOverflow="overflow" vert="horz" wrap="square" lIns="0" tIns="45720" rIns="91440" bIns="45720" numCol="1" spcCol="0" rtlCol="0" fromWordArt="0" anchor="ctr" anchorCtr="0" forceAA="0" upright="0" compatLnSpc="0">
            <a:normAutofit fontScale="90000" lnSpcReduction="2000"/>
          </a:bodyPr>
          <a:lstStyle>
            <a:lvl1pPr>
              <a:defRPr sz="3600"/>
            </a:lvl1pPr>
          </a:lstStyle>
          <a:p>
            <a:pPr>
              <a:defRPr/>
            </a:pPr>
            <a:r>
              <a:rPr sz="3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Изменение религиозной политики после Кревской унии (1385 г.)</a:t>
            </a:r>
            <a:br>
              <a:rPr sz="14000"/>
            </a:br>
            <a:endParaRPr/>
          </a:p>
        </p:txBody>
      </p:sp>
      <p:sp>
        <p:nvSpPr>
          <p:cNvPr id="209905888" name="Объект 7"/>
          <p:cNvSpPr>
            <a:spLocks noGrp="1"/>
          </p:cNvSpPr>
          <p:nvPr>
            <p:ph sz="quarter" idx="12" hasCustomPrompt="1"/>
          </p:nvPr>
        </p:nvSpPr>
        <p:spPr bwMode="auto">
          <a:xfrm flipH="0" flipV="0">
            <a:off x="896627" y="1322402"/>
            <a:ext cx="7667571" cy="5446820"/>
          </a:xfrm>
        </p:spPr>
        <p:txBody>
          <a:bodyPr vertOverflow="overflow" horzOverflow="overflow" vert="horz" wrap="square" lIns="0" tIns="0" rIns="0" bIns="0" numCol="1" spcCol="0" rtlCol="0" fromWordArt="0" anchor="t" anchorCtr="0" forceAA="0" upright="0" compatLnSpc="0">
            <a:normAutofit fontScale="95000" lnSpcReduction="1000"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5pPr>
          </a:lstStyle>
          <a:p>
            <a:pPr>
              <a:defRPr/>
            </a:pPr>
            <a:r>
              <a:rPr sz="2600" b="1" i="1">
                <a:latin typeface="Times New Roman"/>
                <a:cs typeface="Times New Roman"/>
              </a:rPr>
              <a:t>Вспомните: Что предполагала Кревская уния? С какой целью она заключалась? Каковы были ее условия?</a:t>
            </a:r>
            <a:endParaRPr sz="2600" b="1" i="1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2600" b="1" i="1">
              <a:latin typeface="Times New Roman"/>
              <a:cs typeface="Times New Roman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821"/>
              </a:spcAft>
              <a:buFont typeface="Arial"/>
              <a:buNone/>
              <a:defRPr/>
            </a:pPr>
            <a:r>
              <a:rPr sz="3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Последствия:</a:t>
            </a:r>
            <a:endParaRPr sz="1600" b="0">
              <a:latin typeface="Times New Roman"/>
              <a:cs typeface="Times New Roman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821"/>
              </a:spcAft>
              <a:buFont typeface="Arial"/>
              <a:buNone/>
              <a:defRPr/>
            </a:pPr>
            <a:r>
              <a:rPr sz="1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Католицизм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получил статус 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государственной религии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600" b="0">
              <a:latin typeface="Times New Roman"/>
              <a:cs typeface="Times New Roman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821"/>
              </a:spcAft>
              <a:buFont typeface="Arial"/>
              <a:buNone/>
              <a:defRPr/>
            </a:pP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-Великий князь 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Ягайло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и высшая литовская знать перешли в католицизм.</a:t>
            </a:r>
            <a:endParaRPr sz="2600" b="0">
              <a:latin typeface="Times New Roman"/>
              <a:cs typeface="Times New Roman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821"/>
              </a:spcAft>
              <a:buFont typeface="Arial"/>
              <a:buNone/>
              <a:defRPr/>
            </a:pP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-1387 г.: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Крещение язычников-литовцев по католическому обряду, основание 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Виленского епископства</a:t>
            </a:r>
            <a:r>
              <a:rPr sz="26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 27 приходов, из них 12 на территории Беларуси</a:t>
            </a:r>
            <a:endParaRPr sz="8000" b="1" i="1">
              <a:latin typeface="Times New Roman"/>
              <a:cs typeface="Times New Roman"/>
            </a:endParaRPr>
          </a:p>
        </p:txBody>
      </p:sp>
      <p:pic>
        <p:nvPicPr>
          <p:cNvPr id="195140496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804635" y="786043"/>
            <a:ext cx="3029177" cy="4562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468814" y="166456"/>
            <a:ext cx="9150674" cy="915509"/>
          </a:xfrm>
        </p:spPr>
        <p:txBody>
          <a:bodyPr rtlCol="0"/>
          <a:lstStyle/>
          <a:p>
            <a:pPr>
              <a:defRPr/>
            </a:pPr>
            <a:r>
              <a:rPr sz="3600" b="1">
                <a:solidFill>
                  <a:schemeClr val="accent3">
                    <a:lumMod val="25000"/>
                  </a:schemeClr>
                </a:solidFill>
                <a:latin typeface="Times New Roman"/>
                <a:ea typeface="Arial"/>
                <a:cs typeface="Times New Roman"/>
              </a:rPr>
              <a:t>Цели перехода в католицизм:</a:t>
            </a:r>
            <a:endParaRPr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 bwMode="auto">
          <a:xfrm flipH="0" flipV="0">
            <a:off x="1221626" y="980242"/>
            <a:ext cx="10200072" cy="5247942"/>
          </a:xfrm>
        </p:spPr>
        <p:txBody>
          <a:bodyPr rtlCol="0"/>
          <a:lstStyle/>
          <a:p>
            <a:pPr marL="0" indent="0">
              <a:buFont typeface="Arial"/>
              <a:buNone/>
              <a:defRPr/>
            </a:pP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1.Политическое и культурное сближение с Западной Европой.</a:t>
            </a:r>
            <a:endParaRPr sz="2200" b="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2.Консолидация балтской знати против влияния православной белорусско-украинской шляхты.</a:t>
            </a:r>
            <a:endParaRPr sz="2200" b="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3.Усиление позиций католической церкви:</a:t>
            </a:r>
            <a:endParaRPr sz="2200" b="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4.Создание сети 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парафий-</a:t>
            </a: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(приходов) и монастырей (францисканцев, доминиканцев и др.).</a:t>
            </a:r>
            <a:endParaRPr sz="2200" b="0"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2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5.Церковь стала крупным землевладельцем</a:t>
            </a:r>
            <a:r>
              <a:rPr sz="11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16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 bwMode="auto"/>
        <p:txBody>
          <a:bodyPr rtlCol="0"/>
          <a:lstStyle/>
          <a:p>
            <a:pPr>
              <a:defRPr/>
            </a:pPr>
            <a:fld id="{18D65601-5AE2-46FC-B138-694DDD2B510D}" type="slidenum">
              <a:rPr lang="ru-RU"/>
              <a:t/>
            </a:fld>
            <a:endParaRPr lang="ru-RU"/>
          </a:p>
        </p:txBody>
      </p:sp>
      <p:sp>
        <p:nvSpPr>
          <p:cNvPr id="1503455810" name=""/>
          <p:cNvSpPr/>
          <p:nvPr/>
        </p:nvSpPr>
        <p:spPr bwMode="auto">
          <a:xfrm flipH="0" flipV="0">
            <a:off x="990436" y="3930218"/>
            <a:ext cx="11152571" cy="2820509"/>
          </a:xfrm>
          <a:prstGeom prst="upArrow">
            <a:avLst>
              <a:gd name="adj1" fmla="val 76053"/>
              <a:gd name="adj2" fmla="val 51623"/>
            </a:avLst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8290638" name=""/>
          <p:cNvSpPr txBox="1"/>
          <p:nvPr/>
        </p:nvSpPr>
        <p:spPr bwMode="auto">
          <a:xfrm flipH="0" flipV="0">
            <a:off x="3015655" y="4827232"/>
            <a:ext cx="7453615" cy="20117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Городельский привилей 1413 г.: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Предоставил дополнительные права и привилегии феодалам-католикам, поставив православных в неравное положение.</a:t>
            </a: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Это вызвало недовольство и привело к военным конфликтам (война 1432-1439 гг.).</a:t>
            </a:r>
            <a:endParaRPr sz="1800">
              <a:latin typeface="Times New Roman"/>
              <a:cs typeface="Times New Roman"/>
            </a:endParaRPr>
          </a:p>
          <a:p>
            <a:pPr>
              <a:defRPr/>
            </a:pPr>
            <a:r>
              <a:rPr sz="1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Привилей 1434 г.:</a:t>
            </a:r>
            <a:r>
              <a:rPr sz="1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Православная шляхта была уравнена в правах с католиками, чтобы стабилизировать ситуацию в государстве.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>
            <a:lumMod val="20000"/>
            <a:lumOff val="80000"/>
            <a:alpha val="76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5589628" name="Заголовок 6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833227" y="332912"/>
            <a:ext cx="10949126" cy="8415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Overflow="overflow" horzOverflow="overflow" vert="horz" wrap="square" lIns="0" tIns="45720" rIns="91440" bIns="45720" numCol="1" spcCol="0" rtlCol="0" fromWordArt="0" anchor="ctr" anchorCtr="0" forceAA="0" upright="0" compatLnSpc="0">
            <a:normAutofit fontScale="90000" lnSpcReduction="2000"/>
          </a:bodyPr>
          <a:lstStyle>
            <a:lvl1pPr>
              <a:defRPr sz="3600"/>
            </a:lvl1pPr>
          </a:lstStyle>
          <a:p>
            <a:pPr algn="ctr">
              <a:defRPr/>
            </a:pPr>
            <a:r>
              <a:rPr sz="3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Попытки заключения церковной унии (конец XIV - середина XV вв.)</a:t>
            </a:r>
            <a:endParaRPr sz="12000"/>
          </a:p>
        </p:txBody>
      </p:sp>
      <p:sp>
        <p:nvSpPr>
          <p:cNvPr id="1837216393" name="Объект 7"/>
          <p:cNvSpPr>
            <a:spLocks noGrp="1"/>
          </p:cNvSpPr>
          <p:nvPr>
            <p:ph sz="quarter" idx="12" hasCustomPrompt="1"/>
          </p:nvPr>
        </p:nvSpPr>
        <p:spPr bwMode="auto">
          <a:xfrm flipH="0" flipV="0">
            <a:off x="1045922" y="2506091"/>
            <a:ext cx="10098349" cy="4004199"/>
          </a:xfrm>
        </p:spPr>
        <p:txBody>
          <a:bodyPr lIns="0" tIns="0" rIns="0" bIns="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5pPr>
          </a:lstStyle>
          <a:p>
            <a:pPr>
              <a:defRPr/>
            </a:pPr>
            <a:endParaRPr/>
          </a:p>
        </p:txBody>
      </p:sp>
      <p:sp>
        <p:nvSpPr>
          <p:cNvPr id="354258641" name="Номер слайда 5"/>
          <p:cNvSpPr>
            <a:spLocks noGrp="1"/>
          </p:cNvSpPr>
          <p:nvPr>
            <p:ph type="sldNum" sz="quarter" idx="15"/>
          </p:nvPr>
        </p:nvSpPr>
        <p:spPr bwMode="auto">
          <a:xfrm>
            <a:off x="412135" y="5943600"/>
            <a:ext cx="968982" cy="651911"/>
          </a:xfrm>
        </p:spPr>
        <p:txBody>
          <a:bodyPr rtlCol="0"/>
          <a:lstStyle/>
          <a:p>
            <a:pPr>
              <a:defRPr/>
            </a:pPr>
            <a:fld id="{4BBFA675-986A-DE63-B72C-3DE2C54956AA}" type="slidenum">
              <a:rPr lang="ru-RU"/>
              <a:t/>
            </a:fld>
            <a:endParaRPr lang="ru-RU"/>
          </a:p>
        </p:txBody>
      </p:sp>
      <p:sp>
        <p:nvSpPr>
          <p:cNvPr id="1298350781" name=""/>
          <p:cNvSpPr txBox="1"/>
          <p:nvPr/>
        </p:nvSpPr>
        <p:spPr bwMode="auto">
          <a:xfrm flipH="0" flipV="0">
            <a:off x="1138397" y="1405630"/>
            <a:ext cx="10625676" cy="10363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Цель унии:</a:t>
            </a:r>
            <a:r>
              <a:rPr sz="22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Объединение православной и католической церквей под властью Папы Римского для укрепления государственного единства ВКЛ и консолидации феодалов.</a:t>
            </a:r>
            <a:endParaRPr sz="2200">
              <a:solidFill>
                <a:srgbClr val="0F1115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endParaRPr/>
          </a:p>
        </p:txBody>
      </p:sp>
      <p:graphicFrame>
        <p:nvGraphicFramePr>
          <p:cNvPr id="1072657992" name=""/>
          <p:cNvGraphicFramePr>
            <a:graphicFrameLocks xmlns:a="http://schemas.openxmlformats.org/drawingml/2006/main"/>
          </p:cNvGraphicFramePr>
          <p:nvPr/>
        </p:nvGraphicFramePr>
        <p:xfrm>
          <a:off x="703761" y="2348883"/>
          <a:ext cx="8408275" cy="538435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{625898F8-0CE7-B488-EA8C-DAA027166812}</a:tableStyleId>
              </a:tblPr>
              <a:tblGrid>
                <a:gridCol w="3744115"/>
                <a:gridCol w="3608835"/>
                <a:gridCol w="3879396"/>
              </a:tblGrid>
              <a:tr h="1116239"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chemeClr val="bg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Попытка 1 (конец XIV в.):</a:t>
                      </a:r>
                      <a:endParaRPr sz="2200">
                        <a:solidFill>
                          <a:schemeClr val="bg1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>
                    <a:lnL w="76199" algn="ctr">
                      <a:solidFill>
                        <a:srgbClr val="000000"/>
                      </a:solidFill>
                    </a:lnL>
                    <a:lnR w="76199" algn="ctr">
                      <a:solidFill>
                        <a:srgbClr val="000000"/>
                      </a:solidFill>
                    </a:lnR>
                    <a:lnT w="76199" algn="ctr">
                      <a:solidFill>
                        <a:srgbClr val="000000"/>
                      </a:solidFill>
                    </a:lnT>
                    <a:lnB w="761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chemeClr val="bg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Попытка 2 (1410-е гг.):</a:t>
                      </a:r>
                      <a:endParaRPr sz="22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1300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>
                    <a:lnL w="76199" algn="ctr">
                      <a:solidFill>
                        <a:srgbClr val="000000"/>
                      </a:solidFill>
                    </a:lnL>
                    <a:lnR w="76199" algn="ctr">
                      <a:solidFill>
                        <a:srgbClr val="000000"/>
                      </a:solidFill>
                    </a:lnR>
                    <a:lnT w="76199" algn="ctr">
                      <a:solidFill>
                        <a:srgbClr val="000000"/>
                      </a:solidFill>
                    </a:lnT>
                    <a:lnB w="761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chemeClr val="bg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Флорентийская уния 1439 г.:</a:t>
                      </a:r>
                      <a:endParaRPr sz="22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2200">
                        <a:solidFill>
                          <a:schemeClr val="bg1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>
                    <a:lnL w="76199" algn="ctr">
                      <a:solidFill>
                        <a:srgbClr val="000000"/>
                      </a:solidFill>
                    </a:lnL>
                    <a:lnR w="76199" algn="ctr">
                      <a:solidFill>
                        <a:srgbClr val="000000"/>
                      </a:solidFill>
                    </a:lnR>
                    <a:lnT w="76199" algn="ctr">
                      <a:solidFill>
                        <a:srgbClr val="000000"/>
                      </a:solidFill>
                    </a:lnT>
                    <a:lnB w="76199" algn="ctr">
                      <a:solidFill>
                        <a:srgbClr val="000000"/>
                      </a:solidFill>
                    </a:lnB>
                  </a:tcPr>
                </a:tc>
              </a:tr>
              <a:tr h="3219288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Инициатор:</a:t>
                      </a:r>
                      <a:r>
                        <a:rPr sz="24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Ягайло.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Ход:</a:t>
                      </a:r>
                      <a:r>
                        <a:rPr sz="24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Предложение митрополиту Киприану провести собор для объединения церквей в ВКЛ.</a:t>
                      </a:r>
                      <a:endParaRPr sz="2400" b="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Итог:</a:t>
                      </a:r>
                      <a:r>
                        <a:rPr sz="24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</a:t>
                      </a:r>
                      <a:r>
                        <a:rPr sz="24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Отказ Константинополя.</a:t>
                      </a:r>
                      <a:endParaRPr sz="2400" b="0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>
                    <a:lnL w="76199" algn="ctr">
                      <a:solidFill>
                        <a:srgbClr val="000000"/>
                      </a:solidFill>
                    </a:lnL>
                    <a:lnR w="76199" algn="ctr">
                      <a:solidFill>
                        <a:srgbClr val="000000"/>
                      </a:solidFill>
                    </a:lnR>
                    <a:lnT w="76199" algn="ctr">
                      <a:solidFill>
                        <a:srgbClr val="000000"/>
                      </a:solidFill>
                    </a:lnT>
                    <a:lnB w="761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Инициатор:</a:t>
                      </a:r>
                      <a:r>
                        <a:rPr sz="22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Митрополит Григорий Цамблак.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Ход:</a:t>
                      </a:r>
                      <a:r>
                        <a:rPr sz="22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Посольство на Констанцкий собор католической церкви.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Итог:</a:t>
                      </a:r>
                      <a:r>
                        <a:rPr sz="22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Отказ от унии на местном уровне, так как вопрос считался вселенским.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endParaRPr sz="2200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>
                    <a:lnL w="76199" algn="ctr">
                      <a:solidFill>
                        <a:srgbClr val="000000"/>
                      </a:solidFill>
                    </a:lnL>
                    <a:lnR w="76199" algn="ctr">
                      <a:solidFill>
                        <a:srgbClr val="000000"/>
                      </a:solidFill>
                    </a:lnR>
                    <a:lnT w="76199" algn="ctr">
                      <a:solidFill>
                        <a:srgbClr val="000000"/>
                      </a:solidFill>
                    </a:lnT>
                    <a:lnB w="76199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Причина:</a:t>
                      </a:r>
                      <a:r>
                        <a:rPr sz="22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Угроза завоевания Константинополя османами.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2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Итог:</a:t>
                      </a:r>
                      <a:r>
                        <a:rPr sz="22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 Объединение было формальным. Не признано Московским княжеством. В ВКЛ уния встретила осторожное отношение и просуществовала только до середины 1460-х гг.</a:t>
                      </a:r>
                      <a:endParaRPr sz="2200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>
                    <a:lnL w="76199" algn="ctr">
                      <a:solidFill>
                        <a:srgbClr val="000000"/>
                      </a:solidFill>
                    </a:lnL>
                    <a:lnR w="76199" algn="ctr">
                      <a:solidFill>
                        <a:srgbClr val="000000"/>
                      </a:solidFill>
                    </a:lnR>
                    <a:lnT w="76199" algn="ctr">
                      <a:solidFill>
                        <a:srgbClr val="000000"/>
                      </a:solidFill>
                    </a:lnT>
                    <a:lnB w="76199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9436643" name="Заголовок 6"/>
          <p:cNvSpPr>
            <a:spLocks noGrp="1"/>
          </p:cNvSpPr>
          <p:nvPr>
            <p:ph type="title" hasCustomPrompt="1"/>
          </p:nvPr>
        </p:nvSpPr>
        <p:spPr bwMode="auto">
          <a:xfrm>
            <a:off x="1468814" y="503851"/>
            <a:ext cx="9150674" cy="1427584"/>
          </a:xfrm>
        </p:spPr>
        <p:txBody>
          <a:bodyPr lIns="0" rtlCol="0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endParaRPr/>
          </a:p>
        </p:txBody>
      </p:sp>
      <p:sp>
        <p:nvSpPr>
          <p:cNvPr id="559624092" name="Объект 7"/>
          <p:cNvSpPr>
            <a:spLocks noGrp="1"/>
          </p:cNvSpPr>
          <p:nvPr>
            <p:ph sz="quarter" idx="12" hasCustomPrompt="1"/>
          </p:nvPr>
        </p:nvSpPr>
        <p:spPr bwMode="auto">
          <a:xfrm>
            <a:off x="1450151" y="2108721"/>
            <a:ext cx="8552263" cy="4119462"/>
          </a:xfrm>
        </p:spPr>
        <p:txBody>
          <a:bodyPr lIns="0" tIns="0" rIns="0" bIns="0" rtlCol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199"/>
              </a:spcAft>
              <a:buFont typeface="Arial"/>
              <a:buChar char="•"/>
              <a:defRPr sz="2000"/>
            </a:lvl5pPr>
          </a:lstStyle>
          <a:p>
            <a:pPr>
              <a:defRPr/>
            </a:pPr>
            <a:endParaRPr/>
          </a:p>
        </p:txBody>
      </p:sp>
      <p:sp>
        <p:nvSpPr>
          <p:cNvPr id="329694656" name="Номер слайда 5"/>
          <p:cNvSpPr>
            <a:spLocks noGrp="1"/>
          </p:cNvSpPr>
          <p:nvPr>
            <p:ph type="sldNum" sz="quarter" idx="15"/>
          </p:nvPr>
        </p:nvSpPr>
        <p:spPr bwMode="auto">
          <a:xfrm>
            <a:off x="412135" y="5943600"/>
            <a:ext cx="968982" cy="651911"/>
          </a:xfrm>
        </p:spPr>
        <p:txBody>
          <a:bodyPr rtlCol="0"/>
          <a:lstStyle/>
          <a:p>
            <a:pPr>
              <a:defRPr/>
            </a:pPr>
            <a:fld id="{FC6196EB-6D26-9962-A62E-DD24C68D5B11}" type="slidenum">
              <a:rPr lang="ru-RU"/>
              <a:t/>
            </a:fld>
            <a:endParaRPr lang="ru-RU"/>
          </a:p>
        </p:txBody>
      </p:sp>
      <p:pic>
        <p:nvPicPr>
          <p:cNvPr id="133127926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02038" y="418134"/>
            <a:ext cx="11152571" cy="6010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Пользовательская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Arial"/>
        <a:cs typeface="Arial"/>
      </a:majorFont>
      <a:minorFont>
        <a:latin typeface="Univers Light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prstGeom prst="rect">
          <a:avLst/>
        </a:prstGeom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/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3</cp:revision>
  <dcterms:created xsi:type="dcterms:W3CDTF">2024-01-11T18:09:01Z</dcterms:created>
  <dcterms:modified xsi:type="dcterms:W3CDTF">2025-11-07T14:55:44Z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