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2.xml" ContentType="application/vnd.openxmlformats-officedocument.presentationml.slide+xml"/>
  <Override PartName="/docProps/app.xml" ContentType="application/vnd.openxmlformats-officedocument.extended-properties+xml"/>
  <Override PartName="/ppt/slides/slide8.xml" ContentType="application/vnd.openxmlformats-officedocument.presentationml.slide+xml"/>
  <Override PartName="/ppt/slides/slide4.xml" ContentType="application/vnd.openxmlformats-officedocument.presentationml.slide+xml"/>
  <Override PartName="/docProps/core.xml" ContentType="application/vnd.openxmlformats-package.core-properties+xml"/>
  <Override PartName="/ppt/slides/slide21.xml" ContentType="application/vnd.openxmlformats-officedocument.presentationml.slide+xml"/>
  <Override PartName="/ppt/viewProps.xml" ContentType="application/vnd.openxmlformats-officedocument.presentationml.viewProps+xml"/>
  <Override PartName="/ppt/slides/slide19.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s/slide7.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tableStyles.xml" ContentType="application/vnd.openxmlformats-officedocument.presentationml.tableStyles+xml"/>
  <Override PartName="/ppt/presentation.xml" ContentType="application/vnd.openxmlformats-officedocument.presentationml.presentation.main+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E6E83199-2A6A-9F23-DDAB-E900B38862AE}">
  <a:tblStyle styleId="{E6E83199-2A6A-9F23-DDAB-E900B38862AE}" styleName="Medium Style 2 - Accent 1">
    <a:wholeTbl>
      <a:tcTxStyle>
        <a:fontRef idx="minor"/>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hemeClr val="lt1"/>
      </a:tcTxStyle>
      <a:tcStyle>
        <a:tcBdr/>
        <a:fill>
          <a:solidFill>
            <a:schemeClr val="accent1"/>
          </a:solidFill>
        </a:fill>
      </a:tcStyle>
    </a:lastCol>
    <a:firstCol>
      <a:tcTxStyle b="on">
        <a:fontRef idx="minor"/>
        <a:schemeClr val="lt1"/>
      </a:tcTxStyle>
      <a:tcStyle>
        <a:tcBdr/>
        <a:fill>
          <a:solidFill>
            <a:schemeClr val="accent1"/>
          </a:solidFill>
        </a:fill>
      </a:tcStyle>
    </a:firstCol>
    <a:lastRow>
      <a:tcTxStyle b="on">
        <a:fontRef idx="minor"/>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EAB7103D-C56D-1E7C-1F39-B5EAE06281AB}" styleName="Medium Style 4">
    <a:wholeTbl>
      <a:tcTxStyle>
        <a:fontRef idx="minor"/>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schemeClr val="dk1"/>
      </a:tcTxStyle>
      <a:tcStyle>
        <a:tcBdr/>
      </a:tcStyle>
    </a:lastCol>
    <a:firstCol>
      <a:tcTxStyle b="on">
        <a:fontRef idx="minor"/>
        <a:schemeClr val="dk1"/>
      </a:tcTxStyle>
      <a:tcStyle>
        <a:tcBdr/>
      </a:tcStyle>
    </a:firstCol>
    <a:lastRow>
      <a:tcTxStyle b="on">
        <a:fontRef idx="minor"/>
        <a:schemeClr val="dk1"/>
      </a:tcTxStyle>
      <a:tcStyle>
        <a:tcBdr>
          <a:top>
            <a:ln w="38100">
              <a:solidFill>
                <a:schemeClr val="dk1"/>
              </a:solidFill>
            </a:ln>
          </a:top>
        </a:tcBdr>
        <a:fill>
          <a:solidFill>
            <a:schemeClr val="dk1">
              <a:tint val="20000"/>
            </a:schemeClr>
          </a:solidFill>
        </a:fill>
      </a:tcStyle>
    </a:lastRow>
    <a:seCell>
      <a:tcStyle>
        <a:tcBdr/>
      </a:tcStyle>
    </a:seCell>
    <a:swCell>
      <a:tcStyle>
        <a:tcBdr/>
      </a:tcStyle>
    </a:swCell>
    <a:firstRow>
      <a:tcTxStyle b="on">
        <a:fontRef idx="minor"/>
        <a:schemeClr val="dk1"/>
      </a:tcTxStyle>
      <a:tcStyle>
        <a:tcBdr>
          <a:bottom>
            <a:ln w="12700">
              <a:solidFill>
                <a:schemeClr val="dk1"/>
              </a:solidFill>
            </a:ln>
          </a:bottom>
        </a:tcBdr>
        <a:fill>
          <a:solidFill>
            <a:schemeClr val="dk1">
              <a:tint val="20000"/>
            </a:schemeClr>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presProps" Target="presProps.xml" /><Relationship Id="rId30" Type="http://schemas.openxmlformats.org/officeDocument/2006/relationships/tableStyles" Target="tableStyles.xml" /><Relationship Id="rId31"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819275" y="-20637"/>
            <a:ext cx="9144000" cy="2387600"/>
          </a:xfrm>
          <a:effectLst>
            <a:outerShdw blurRad="63500" sx="102000" sy="102000" algn="ctr" rotWithShape="0">
              <a:schemeClr val="bg1">
                <a:alpha val="40000"/>
              </a:schemeClr>
            </a:outerShdw>
          </a:effectLst>
        </p:spPr>
        <p:txBody>
          <a:bodyPr anchor="b">
            <a:normAutofit/>
          </a:bodyPr>
          <a:lstStyle>
            <a:lvl1pPr algn="ctr">
              <a:defRPr sz="8800" b="1">
                <a:solidFill>
                  <a:schemeClr val="accent1">
                    <a:lumMod val="50000"/>
                  </a:schemeClr>
                </a:solidFill>
              </a:defRPr>
            </a:lvl1pPr>
          </a:lstStyle>
          <a:p>
            <a:pPr>
              <a:defRPr/>
            </a:pPr>
            <a:r>
              <a:rPr lang="ru-RU"/>
              <a:t>Образец заголовка</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obj" userDrawn="1">
  <p:cSld name="1_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062514" y="365125"/>
            <a:ext cx="8291286" cy="1325563"/>
          </a:xfrm>
        </p:spPr>
        <p:txBody>
          <a:bodyPr/>
          <a:lstStyle>
            <a:lvl1pPr>
              <a:defRPr b="1">
                <a:solidFill>
                  <a:schemeClr val="accent1">
                    <a:lumMod val="50000"/>
                  </a:schemeClr>
                </a:solidFill>
              </a:defRPr>
            </a:lvl1pPr>
          </a:lstStyle>
          <a:p>
            <a:pPr>
              <a:defRPr/>
            </a:pPr>
            <a:r>
              <a:rPr lang="ru-RU"/>
              <a:t>Образец заголовка</a:t>
            </a:r>
            <a:endParaRPr/>
          </a:p>
        </p:txBody>
      </p:sp>
      <p:sp>
        <p:nvSpPr>
          <p:cNvPr id="3" name="Объект 2"/>
          <p:cNvSpPr>
            <a:spLocks noGrp="1"/>
          </p:cNvSpPr>
          <p:nvPr>
            <p:ph idx="1"/>
          </p:nvPr>
        </p:nvSpPr>
        <p:spPr bwMode="auto">
          <a:xfrm>
            <a:off x="3062514" y="1825625"/>
            <a:ext cx="8291286"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pic>
        <p:nvPicPr>
          <p:cNvPr id="8" name="Рисунок 7" descr="Изображение выглядит как дерево, трава, внешний, растение&#10;&#10;Автоматически созданное описание"/>
          <p:cNvPicPr>
            <a:picLocks noChangeAspect="1"/>
          </p:cNvPicPr>
          <p:nvPr userDrawn="1"/>
        </p:nvPicPr>
        <p:blipFill>
          <a:blip r:embed="rId2"/>
          <a:stretch/>
        </p:blipFill>
        <p:spPr bwMode="auto">
          <a:xfrm>
            <a:off x="0" y="0"/>
            <a:ext cx="2893888"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blank" userDrawn="1">
  <p:cSld name="Пустой слайд">
    <p:spTree>
      <p:nvGrpSpPr>
        <p:cNvPr id="1" name=""/>
        <p:cNvGrpSpPr/>
        <p:nvPr/>
      </p:nvGrpSpPr>
      <p:grpSpPr bwMode="auto">
        <a:xfrm>
          <a:off x="0" y="0"/>
          <a:ext cx="0" cy="0"/>
          <a:chOff x="0" y="0"/>
          <a:chExt cx="0" cy="0"/>
        </a:xfrm>
      </p:grpSpPr>
      <p:pic>
        <p:nvPicPr>
          <p:cNvPr id="5" name="Рисунок 4" descr="Изображение выглядит как дерево, внешний, природа&#10;&#10;Автоматически созданное описание"/>
          <p:cNvPicPr>
            <a:picLocks noChangeAspect="1"/>
          </p:cNvPicPr>
          <p:nvPr userDrawn="1"/>
        </p:nvPicPr>
        <p:blipFill>
          <a:blip r:embed="rId2"/>
          <a:stretch/>
        </p:blipFill>
        <p:spPr bwMode="auto">
          <a:xfrm>
            <a:off x="7004950" y="0"/>
            <a:ext cx="5954499" cy="6858000"/>
          </a:xfrm>
          <a:prstGeom prst="rect">
            <a:avLst/>
          </a:prstGeom>
        </p:spPr>
      </p:pic>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hyperlink" Target="https://presentation-creation.ru/" TargetMode="External"/><Relationship Id="rId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blipFill>
          <a:blip r:embed="rId5">
            <a:lum/>
          </a:blip>
          <a:stretch/>
        </a:blipFill>
      </p:bgPr>
    </p:bg>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3"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5225256-EB4B-4638-A26A-2DFE18B0AEEE}" type="datetimeFigureOut">
              <a:rPr lang="ru-RU"/>
              <a:t/>
            </a:fld>
            <a:endParaRPr lang="ru-RU"/>
          </a:p>
        </p:txBody>
      </p:sp>
      <p:sp>
        <p:nvSpPr>
          <p:cNvPr id="5"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84A817-2A67-4288-9E7B-92C4DDD59B14}" type="slidenum">
              <a:rPr lang="ru-RU"/>
              <a:t/>
            </a:fld>
            <a:endParaRPr lang="ru-RU"/>
          </a:p>
        </p:txBody>
      </p:sp>
      <p:pic>
        <p:nvPicPr>
          <p:cNvPr id="7" name="Рисунок 6">
            <a:hlinkClick r:id="rId6"/>
          </p:cNvPr>
          <p:cNvPicPr>
            <a:picLocks noChangeAspect="1"/>
          </p:cNvPicPr>
          <p:nvPr userDrawn="1"/>
        </p:nvPicPr>
        <p:blipFill>
          <a:blip r:embed="rId7"/>
          <a:stretch/>
        </p:blipFill>
        <p:spPr bwMode="auto">
          <a:xfrm>
            <a:off x="-1620688" y="45855"/>
            <a:ext cx="757762" cy="7577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633883" y="2909404"/>
            <a:ext cx="9144000" cy="1886857"/>
          </a:xfrm>
        </p:spPr>
        <p:txBody>
          <a:bodyPr>
            <a:noAutofit/>
          </a:bodyPr>
          <a:lstStyle/>
          <a:p>
            <a:pPr>
              <a:defRPr/>
            </a:pPr>
            <a:r>
              <a:rPr lang="en-US" sz="9600">
                <a:solidFill>
                  <a:schemeClr val="bg1"/>
                </a:solidFill>
                <a:latin typeface="+mn-lt"/>
              </a:rPr>
              <a:t>XIX</a:t>
            </a:r>
            <a:r>
              <a:rPr lang="ru-RU" sz="9600">
                <a:solidFill>
                  <a:schemeClr val="bg1"/>
                </a:solidFill>
                <a:latin typeface="Calibri"/>
              </a:rPr>
              <a:t> в истории мира и Беларуси</a:t>
            </a:r>
            <a:endParaRPr lang="ru-RU" sz="9600">
              <a:solidFill>
                <a:schemeClr val="bg1"/>
              </a:solidFill>
              <a:latin typeface="+mn-lt"/>
            </a:endParaRPr>
          </a:p>
        </p:txBody>
      </p:sp>
      <p:sp>
        <p:nvSpPr>
          <p:cNvPr id="991201797" name=""/>
          <p:cNvSpPr txBox="1"/>
          <p:nvPr/>
        </p:nvSpPr>
        <p:spPr bwMode="auto">
          <a:xfrm flipH="0" flipV="0">
            <a:off x="6862645" y="5261868"/>
            <a:ext cx="4069651" cy="365795"/>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solidFill>
                  <a:schemeClr val="bg1"/>
                </a:solidFill>
              </a:rPr>
              <a:t>Елисеенко О.А. 2025</a:t>
            </a:r>
            <a:endParaRPr>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820433251" name="Заголовок 1"/>
          <p:cNvSpPr>
            <a:spLocks noGrp="1"/>
          </p:cNvSpPr>
          <p:nvPr>
            <p:ph type="title"/>
          </p:nvPr>
        </p:nvSpPr>
        <p:spPr bwMode="auto">
          <a:xfrm flipH="0" flipV="0">
            <a:off x="6834902" y="345246"/>
            <a:ext cx="5076917" cy="6239024"/>
          </a:xfrm>
          <a:prstGeom prst="rect">
            <a:avLst/>
          </a:prstGeom>
          <a:solidFill>
            <a:schemeClr val="bg2">
              <a:lumMod val="25000"/>
            </a:schemeClr>
          </a:solidFill>
        </p:spPr>
        <p:txBody>
          <a:bodyPr vertOverflow="overflow" horzOverflow="overflow" vert="horz" wrap="square" lIns="91440" tIns="45720" rIns="91440" bIns="45720" numCol="1" spcCol="0" rtlCol="0" fromWordArt="0" anchor="ctr" anchorCtr="0" forceAA="0" upright="0" compatLnSpc="0">
            <a:normAutofit fontScale="95000" lnSpcReduction="1000"/>
          </a:bodyPr>
          <a:lstStyle/>
          <a:p>
            <a:pPr>
              <a:defRPr/>
            </a:pPr>
            <a:endParaRPr/>
          </a:p>
          <a:p>
            <a:pPr>
              <a:defRPr/>
            </a:pPr>
            <a:r>
              <a:rPr sz="2600" b="0" i="0" u="none">
                <a:solidFill>
                  <a:schemeClr val="bg1"/>
                </a:solidFill>
                <a:latin typeface="Times New Roman"/>
                <a:ea typeface="Times New Roman"/>
                <a:cs typeface="Times New Roman"/>
              </a:rPr>
              <a:t>Единственной страной Европы, которая избежала революционных потрясений и  пошла по пути ре‑ форм, была Великобритания. В  этой стране «Билль о  правах» существует с  XVII  в. По реформе 1832  г. промышленная буржуазия получила избирательное право. Под влиянием чартистского движения 1830– 1850‑х гг. британское правительство пошло на уступ‑ ки рабочим. Для защиты прав рабочих был создан Британский конгресс тред-юнионов, существующий и  сегодня.</a:t>
            </a:r>
            <a:endParaRPr b="1"/>
          </a:p>
        </p:txBody>
      </p:sp>
      <p:pic>
        <p:nvPicPr>
          <p:cNvPr id="138338293" name=""/>
          <p:cNvPicPr>
            <a:picLocks noChangeAspect="1"/>
          </p:cNvPicPr>
          <p:nvPr/>
        </p:nvPicPr>
        <p:blipFill>
          <a:blip r:embed="rId2"/>
          <a:stretch/>
        </p:blipFill>
        <p:spPr bwMode="auto">
          <a:xfrm flipH="0" flipV="0">
            <a:off x="249684" y="174110"/>
            <a:ext cx="6317038" cy="65812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940883258" name="Заголовок 1"/>
          <p:cNvSpPr>
            <a:spLocks noGrp="1"/>
          </p:cNvSpPr>
          <p:nvPr>
            <p:ph type="title"/>
          </p:nvPr>
        </p:nvSpPr>
        <p:spPr bwMode="auto">
          <a:xfrm flipH="0" flipV="0">
            <a:off x="259878" y="345246"/>
            <a:ext cx="11725922" cy="2888166"/>
          </a:xfrm>
          <a:prstGeom prst="rect">
            <a:avLst/>
          </a:prstGeom>
          <a:solidFill>
            <a:schemeClr val="tx1">
              <a:lumMod val="75000"/>
              <a:lumOff val="25000"/>
            </a:schemeClr>
          </a:solidFill>
        </p:spPr>
        <p:txBody>
          <a:bodyPr vertOverflow="overflow" horzOverflow="overflow" vert="horz" wrap="square" lIns="91440" tIns="45720" rIns="91440" bIns="45720" numCol="1" spcCol="0" rtlCol="0" fromWordArt="0" anchor="ctr" anchorCtr="0" forceAA="0" upright="0" compatLnSpc="0">
            <a:normAutofit/>
          </a:bodyPr>
          <a:lstStyle/>
          <a:p>
            <a:pPr>
              <a:defRPr/>
            </a:pPr>
            <a:r>
              <a:rPr sz="3600" b="1">
                <a:solidFill>
                  <a:schemeClr val="bg1"/>
                </a:solidFill>
                <a:latin typeface="Times New Roman"/>
                <a:ea typeface="Arial"/>
                <a:cs typeface="Times New Roman"/>
              </a:rPr>
              <a:t>Национализм и становление национальных государств</a:t>
            </a:r>
            <a:endParaRPr sz="3600">
              <a:solidFill>
                <a:schemeClr val="bg1"/>
              </a:solidFill>
              <a:latin typeface="Times New Roman"/>
              <a:cs typeface="Times New Roman"/>
            </a:endParaRPr>
          </a:p>
          <a:p>
            <a:pPr>
              <a:defRPr/>
            </a:pPr>
            <a:r>
              <a:rPr sz="3600" b="1">
                <a:solidFill>
                  <a:schemeClr val="bg1"/>
                </a:solidFill>
                <a:latin typeface="Times New Roman"/>
                <a:ea typeface="Arial"/>
                <a:cs typeface="Times New Roman"/>
              </a:rPr>
              <a:t>Идеология национализма:</a:t>
            </a:r>
            <a:endParaRPr sz="3600">
              <a:solidFill>
                <a:schemeClr val="bg1"/>
              </a:solidFill>
              <a:latin typeface="Times New Roman"/>
              <a:cs typeface="Times New Roman"/>
            </a:endParaRPr>
          </a:p>
          <a:p>
            <a:pPr>
              <a:defRPr/>
            </a:pPr>
            <a:r>
              <a:rPr sz="2600" b="0">
                <a:solidFill>
                  <a:schemeClr val="bg1"/>
                </a:solidFill>
                <a:latin typeface="Times New Roman"/>
                <a:ea typeface="Arial"/>
                <a:cs typeface="Times New Roman"/>
              </a:rPr>
              <a:t>Сформировалась под влиянием Американской и Французской революций (конец XVIII в.)</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Основной тезис: нация – высшая форма общественного единства</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Требование: право наций на самоопределение и создание собственного государства</a:t>
            </a:r>
            <a:endParaRPr sz="10000">
              <a:solidFill>
                <a:schemeClr val="bg1"/>
              </a:solidFill>
            </a:endParaRPr>
          </a:p>
        </p:txBody>
      </p:sp>
      <p:pic>
        <p:nvPicPr>
          <p:cNvPr id="1194784121" name=""/>
          <p:cNvPicPr>
            <a:picLocks noChangeAspect="1"/>
          </p:cNvPicPr>
          <p:nvPr/>
        </p:nvPicPr>
        <p:blipFill>
          <a:blip r:embed="rId2"/>
          <a:stretch/>
        </p:blipFill>
        <p:spPr bwMode="auto">
          <a:xfrm flipH="0" flipV="0">
            <a:off x="139659" y="3233413"/>
            <a:ext cx="11909927" cy="35233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494915525" name="Заголовок 1"/>
          <p:cNvSpPr>
            <a:spLocks noGrp="1"/>
          </p:cNvSpPr>
          <p:nvPr>
            <p:ph type="title"/>
          </p:nvPr>
        </p:nvSpPr>
        <p:spPr bwMode="auto">
          <a:xfrm>
            <a:off x="2804096" y="345246"/>
            <a:ext cx="8291286" cy="1325562"/>
          </a:xfrm>
        </p:spPr>
        <p:txBody>
          <a:bodyPr vertOverflow="overflow" horzOverflow="overflow" vert="horz" wrap="square" lIns="91440" tIns="45720" rIns="91440" bIns="45720" numCol="1" spcCol="0" rtlCol="0" fromWordArt="0" anchor="ctr" anchorCtr="0" forceAA="0" upright="0" compatLnSpc="0">
            <a:normAutofit/>
          </a:bodyPr>
          <a:lstStyle/>
          <a:p>
            <a:pPr>
              <a:defRPr/>
            </a:pPr>
            <a:r>
              <a:rPr sz="3600" b="1">
                <a:solidFill>
                  <a:schemeClr val="bg1"/>
                </a:solidFill>
                <a:latin typeface="Times New Roman"/>
                <a:ea typeface="Arial"/>
                <a:cs typeface="Times New Roman"/>
              </a:rPr>
              <a:t>Национальные движения в Европе:</a:t>
            </a:r>
            <a:endParaRPr/>
          </a:p>
        </p:txBody>
      </p:sp>
      <p:graphicFrame>
        <p:nvGraphicFramePr>
          <p:cNvPr id="1194489704" name=""/>
          <p:cNvGraphicFramePr>
            <a:graphicFrameLocks xmlns:a="http://schemas.openxmlformats.org/drawingml/2006/main"/>
          </p:cNvGraphicFramePr>
          <p:nvPr/>
        </p:nvGraphicFramePr>
        <p:xfrm>
          <a:off x="768494" y="1451868"/>
          <a:ext cx="8408275" cy="1346088"/>
        </p:xfrm>
        <a:graphic>
          <a:graphicData uri="http://schemas.openxmlformats.org/drawingml/2006/table">
            <a:tbl>
              <a:tblPr firstRow="1" firstCol="1" lastRow="0" lastCol="0" bandRow="1" bandCol="0">
                <a:tableStyleId>{E6E83199-2A6A-9F23-DDAB-E900B38862AE}</a:tableStyleId>
              </a:tblPr>
              <a:tblGrid>
                <a:gridCol w="3504973"/>
                <a:gridCol w="2970974"/>
                <a:gridCol w="4368001"/>
              </a:tblGrid>
              <a:tr h="725739">
                <a:tc>
                  <a:txBody>
                    <a:bodyPr/>
                    <a:p>
                      <a:pPr>
                        <a:defRPr/>
                      </a:pPr>
                      <a:r>
                        <a:rPr sz="2600" b="1">
                          <a:solidFill>
                            <a:srgbClr val="000000"/>
                          </a:solidFill>
                          <a:latin typeface="Times New Roman"/>
                          <a:ea typeface="Arial"/>
                          <a:cs typeface="Times New Roman"/>
                        </a:rPr>
                        <a:t>Народ / Регион</a:t>
                      </a:r>
                      <a:endParaRPr sz="2600">
                        <a:latin typeface="Times New Roman"/>
                        <a:cs typeface="Times New Roman"/>
                      </a:endParaRPr>
                    </a:p>
                  </a:txBody>
                  <a:tcPr vert="horz" anchor="ctr"/>
                </a:tc>
                <a:tc>
                  <a:txBody>
                    <a:bodyPr/>
                    <a:p>
                      <a:pPr>
                        <a:defRPr/>
                      </a:pPr>
                      <a:r>
                        <a:rPr sz="2600" b="1">
                          <a:solidFill>
                            <a:srgbClr val="000000"/>
                          </a:solidFill>
                          <a:latin typeface="Times New Roman"/>
                          <a:ea typeface="Arial"/>
                          <a:cs typeface="Times New Roman"/>
                        </a:rPr>
                        <a:t>Боролись против</a:t>
                      </a:r>
                      <a:endParaRPr sz="2600">
                        <a:latin typeface="Times New Roman"/>
                        <a:cs typeface="Times New Roman"/>
                      </a:endParaRPr>
                    </a:p>
                  </a:txBody>
                  <a:tcPr vert="horz" anchor="ctr"/>
                </a:tc>
                <a:tc>
                  <a:txBody>
                    <a:bodyPr/>
                    <a:p>
                      <a:pPr>
                        <a:defRPr/>
                      </a:pPr>
                      <a:r>
                        <a:rPr sz="2600" b="1">
                          <a:solidFill>
                            <a:srgbClr val="000000"/>
                          </a:solidFill>
                          <a:latin typeface="Times New Roman"/>
                          <a:ea typeface="Arial"/>
                          <a:cs typeface="Times New Roman"/>
                        </a:rPr>
                        <a:t>Результат</a:t>
                      </a:r>
                      <a:endParaRPr sz="2600">
                        <a:latin typeface="Times New Roman"/>
                        <a:cs typeface="Times New Roman"/>
                      </a:endParaRPr>
                    </a:p>
                  </a:txBody>
                  <a:tcPr vert="horz" anchor="ctr"/>
                </a:tc>
              </a:tr>
              <a:tr h="1214928">
                <a:tc>
                  <a:txBody>
                    <a:bodyPr/>
                    <a:p>
                      <a:pPr>
                        <a:defRPr/>
                      </a:pPr>
                      <a:r>
                        <a:rPr sz="2600">
                          <a:solidFill>
                            <a:srgbClr val="000000"/>
                          </a:solidFill>
                          <a:latin typeface="Times New Roman"/>
                          <a:ea typeface="Arial"/>
                          <a:cs typeface="Times New Roman"/>
                        </a:rPr>
                        <a:t>Южные славяне (сербы, болгары, греки)</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Османской империи</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Независимость к началу XX в.</a:t>
                      </a:r>
                      <a:endParaRPr sz="2600">
                        <a:latin typeface="Times New Roman"/>
                        <a:cs typeface="Times New Roman"/>
                      </a:endParaRPr>
                    </a:p>
                  </a:txBody>
                  <a:tcPr vert="horz" anchor="ctr"/>
                </a:tc>
              </a:tr>
              <a:tr h="1180409">
                <a:tc>
                  <a:txBody>
                    <a:bodyPr/>
                    <a:p>
                      <a:pPr>
                        <a:defRPr/>
                      </a:pPr>
                      <a:r>
                        <a:rPr sz="2600">
                          <a:solidFill>
                            <a:srgbClr val="000000"/>
                          </a:solidFill>
                          <a:latin typeface="Times New Roman"/>
                          <a:ea typeface="Arial"/>
                          <a:cs typeface="Times New Roman"/>
                        </a:rPr>
                        <a:t>Венгры, итальянцы, славяне</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Австрийской империи</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Национальное равноправие или независимость</a:t>
                      </a:r>
                      <a:endParaRPr sz="2600">
                        <a:latin typeface="Times New Roman"/>
                        <a:cs typeface="Times New Roman"/>
                      </a:endParaRPr>
                    </a:p>
                  </a:txBody>
                  <a:tcPr vert="horz" anchor="ctr"/>
                </a:tc>
              </a:tr>
              <a:tr h="1180409">
                <a:tc>
                  <a:txBody>
                    <a:bodyPr/>
                    <a:p>
                      <a:pPr>
                        <a:defRPr/>
                      </a:pPr>
                      <a:r>
                        <a:rPr sz="2600">
                          <a:solidFill>
                            <a:srgbClr val="000000"/>
                          </a:solidFill>
                          <a:latin typeface="Times New Roman"/>
                          <a:ea typeface="Arial"/>
                          <a:cs typeface="Times New Roman"/>
                        </a:rPr>
                        <a:t>Итальянцы</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Раздробленности</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Объединение Италии (1861–1870)</a:t>
                      </a:r>
                      <a:endParaRPr sz="2600">
                        <a:latin typeface="Times New Roman"/>
                        <a:cs typeface="Times New Roman"/>
                      </a:endParaRPr>
                    </a:p>
                  </a:txBody>
                  <a:tcPr vert="horz" anchor="ctr"/>
                </a:tc>
              </a:tr>
              <a:tr h="713039">
                <a:tc>
                  <a:txBody>
                    <a:bodyPr/>
                    <a:p>
                      <a:pPr>
                        <a:defRPr/>
                      </a:pPr>
                      <a:r>
                        <a:rPr sz="2600">
                          <a:solidFill>
                            <a:srgbClr val="000000"/>
                          </a:solidFill>
                          <a:latin typeface="Times New Roman"/>
                          <a:ea typeface="Arial"/>
                          <a:cs typeface="Times New Roman"/>
                        </a:rPr>
                        <a:t>Немцы</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Раздробленности</a:t>
                      </a:r>
                      <a:endParaRPr sz="2600">
                        <a:latin typeface="Times New Roman"/>
                        <a:cs typeface="Times New Roman"/>
                      </a:endParaRPr>
                    </a:p>
                  </a:txBody>
                  <a:tcPr vert="horz" anchor="ctr"/>
                </a:tc>
                <a:tc>
                  <a:txBody>
                    <a:bodyPr/>
                    <a:p>
                      <a:pPr>
                        <a:defRPr/>
                      </a:pPr>
                      <a:r>
                        <a:rPr sz="2600">
                          <a:solidFill>
                            <a:srgbClr val="000000"/>
                          </a:solidFill>
                          <a:latin typeface="Times New Roman"/>
                          <a:ea typeface="Arial"/>
                          <a:cs typeface="Times New Roman"/>
                        </a:rPr>
                        <a:t>Объединение Германии (1871)</a:t>
                      </a:r>
                      <a:endParaRPr sz="2600">
                        <a:latin typeface="Times New Roman"/>
                        <a:cs typeface="Times New Roman"/>
                      </a:endParaRPr>
                    </a:p>
                  </a:txBody>
                  <a:tcPr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611335214" name="Заголовок 1"/>
          <p:cNvSpPr>
            <a:spLocks noGrp="1"/>
          </p:cNvSpPr>
          <p:nvPr>
            <p:ph type="title"/>
          </p:nvPr>
        </p:nvSpPr>
        <p:spPr bwMode="auto">
          <a:xfrm>
            <a:off x="2804096" y="345246"/>
            <a:ext cx="8291286" cy="1325562"/>
          </a:xfrm>
        </p:spPr>
        <p:txBody>
          <a:bodyPr/>
          <a:lstStyle/>
          <a:p>
            <a:pPr>
              <a:defRPr/>
            </a:pPr>
            <a:r>
              <a:rPr lang="ru-RU">
                <a:solidFill>
                  <a:schemeClr val="bg1"/>
                </a:solidFill>
              </a:rPr>
              <a:t>Вставьте заголовок слайда</a:t>
            </a:r>
            <a:endParaRPr/>
          </a:p>
        </p:txBody>
      </p:sp>
      <p:pic>
        <p:nvPicPr>
          <p:cNvPr id="1506818483" name=""/>
          <p:cNvPicPr>
            <a:picLocks noChangeAspect="1"/>
          </p:cNvPicPr>
          <p:nvPr/>
        </p:nvPicPr>
        <p:blipFill>
          <a:blip r:embed="rId2"/>
          <a:stretch/>
        </p:blipFill>
        <p:spPr bwMode="auto">
          <a:xfrm flipH="0" flipV="0">
            <a:off x="480873" y="345246"/>
            <a:ext cx="5770158" cy="4518975"/>
          </a:xfrm>
          <a:prstGeom prst="rect">
            <a:avLst/>
          </a:prstGeom>
        </p:spPr>
      </p:pic>
      <p:sp>
        <p:nvSpPr>
          <p:cNvPr id="384190992" name=""/>
          <p:cNvSpPr/>
          <p:nvPr/>
        </p:nvSpPr>
        <p:spPr bwMode="auto">
          <a:xfrm flipH="0" flipV="0">
            <a:off x="6788664" y="610339"/>
            <a:ext cx="5086164" cy="165531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sp>
      <p:sp>
        <p:nvSpPr>
          <p:cNvPr id="562978593" name=""/>
          <p:cNvSpPr/>
          <p:nvPr/>
        </p:nvSpPr>
        <p:spPr bwMode="auto">
          <a:xfrm flipH="0" flipV="0">
            <a:off x="6834902" y="2496844"/>
            <a:ext cx="5039926" cy="165531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sp>
      <p:sp>
        <p:nvSpPr>
          <p:cNvPr id="833202638" name=""/>
          <p:cNvSpPr/>
          <p:nvPr/>
        </p:nvSpPr>
        <p:spPr bwMode="auto">
          <a:xfrm flipH="0" flipV="0">
            <a:off x="6890352" y="4401844"/>
            <a:ext cx="5095411" cy="229339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sp>
      <p:sp>
        <p:nvSpPr>
          <p:cNvPr id="82448625" name=""/>
          <p:cNvSpPr txBox="1"/>
          <p:nvPr/>
        </p:nvSpPr>
        <p:spPr bwMode="auto">
          <a:xfrm flipH="0" flipV="0">
            <a:off x="6834902" y="345246"/>
            <a:ext cx="4975625" cy="1737395"/>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a:p>
            <a:pPr>
              <a:defRPr/>
            </a:pPr>
            <a:r>
              <a:rPr sz="1800" b="0" i="0" u="none">
                <a:solidFill>
                  <a:schemeClr val="bg1"/>
                </a:solidFill>
                <a:latin typeface="Times New Roman"/>
                <a:ea typeface="Times New Roman"/>
                <a:cs typeface="Times New Roman"/>
              </a:rPr>
              <a:t>Национализм  — идеология и  направление политики, принципом которой является тезис о  ценности нации как высшей формы общественного единства, ее первичности в  процессе образования государства.</a:t>
            </a:r>
            <a:endParaRPr sz="2200">
              <a:solidFill>
                <a:schemeClr val="bg1"/>
              </a:solidFill>
            </a:endParaRPr>
          </a:p>
        </p:txBody>
      </p:sp>
      <p:sp>
        <p:nvSpPr>
          <p:cNvPr id="665125413" name=""/>
          <p:cNvSpPr txBox="1"/>
          <p:nvPr/>
        </p:nvSpPr>
        <p:spPr bwMode="auto">
          <a:xfrm flipH="0" flipV="0">
            <a:off x="6890352" y="2496844"/>
            <a:ext cx="4929640" cy="1463075"/>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800" b="0" i="0" u="none">
                <a:solidFill>
                  <a:schemeClr val="bg1"/>
                </a:solidFill>
                <a:latin typeface="Times New Roman"/>
                <a:ea typeface="Times New Roman"/>
                <a:cs typeface="Times New Roman"/>
              </a:rPr>
              <a:t>Шовинизм  — крайняя форма национализма, выражается в  подавлении других народов в  рамках многонациональных государств. Может выступать основой для националистических и  экстремистских настроений</a:t>
            </a:r>
            <a:endParaRPr sz="2400">
              <a:solidFill>
                <a:schemeClr val="bg1"/>
              </a:solidFill>
            </a:endParaRPr>
          </a:p>
        </p:txBody>
      </p:sp>
      <p:sp>
        <p:nvSpPr>
          <p:cNvPr id="2004897961" name=""/>
          <p:cNvSpPr txBox="1"/>
          <p:nvPr/>
        </p:nvSpPr>
        <p:spPr bwMode="auto">
          <a:xfrm flipH="0" flipV="0">
            <a:off x="6908883" y="4485072"/>
            <a:ext cx="4929172" cy="2286035"/>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800" b="0" i="0" u="none">
                <a:solidFill>
                  <a:schemeClr val="bg1"/>
                </a:solidFill>
                <a:latin typeface="Times New Roman"/>
                <a:ea typeface="Times New Roman"/>
                <a:cs typeface="Times New Roman"/>
              </a:rPr>
              <a:t>Нацизм развился из системы националистических ценностей и получил распространение среди немцев в XX  в.: завоевание «жизненного пространства» для немецкой нации и  обеспечение мирового господства Германии. Нацизм сочетает идею «арийской расы господ», ее биологического и  культурного превосходства над другими расами</a:t>
            </a:r>
            <a:endParaRPr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bg>
      <p:bgPr shadeToTitle="0">
        <a:blipFill>
          <a:blip r:embed="rId2">
            <a:lum/>
            <a:alphaModFix amt="52000"/>
          </a:blip>
          <a:stretch/>
        </a:blipFill>
      </p:bgPr>
    </p:bg>
    <p:spTree>
      <p:nvGrpSpPr>
        <p:cNvPr id="1" name=""/>
        <p:cNvGrpSpPr/>
        <p:nvPr/>
      </p:nvGrpSpPr>
      <p:grpSpPr bwMode="auto">
        <a:xfrm>
          <a:off x="0" y="0"/>
          <a:ext cx="0" cy="0"/>
          <a:chOff x="0" y="0"/>
          <a:chExt cx="0" cy="0"/>
        </a:xfrm>
      </p:grpSpPr>
      <p:sp>
        <p:nvSpPr>
          <p:cNvPr id="562646212" name="Заголовок 1"/>
          <p:cNvSpPr>
            <a:spLocks noGrp="1"/>
          </p:cNvSpPr>
          <p:nvPr>
            <p:ph type="title"/>
          </p:nvPr>
        </p:nvSpPr>
        <p:spPr bwMode="auto">
          <a:xfrm>
            <a:off x="2804096" y="345246"/>
            <a:ext cx="8291286" cy="1325562"/>
          </a:xfrm>
        </p:spPr>
        <p:txBody>
          <a:bodyPr vertOverflow="overflow" horzOverflow="overflow" vert="horz" wrap="square" lIns="91440" tIns="45720" rIns="91440" bIns="45720" numCol="1" spcCol="0" rtlCol="0" fromWordArt="0" anchor="ctr" anchorCtr="0" forceAA="0" upright="0" compatLnSpc="0">
            <a:normAutofit fontScale="95000" lnSpcReduction="1000"/>
          </a:bodyPr>
          <a:lstStyle/>
          <a:p>
            <a:pPr>
              <a:defRPr/>
            </a:pPr>
            <a:r>
              <a:rPr sz="4800" b="1">
                <a:solidFill>
                  <a:schemeClr val="bg2">
                    <a:lumMod val="25000"/>
                  </a:schemeClr>
                </a:solidFill>
                <a:latin typeface="Times New Roman"/>
                <a:ea typeface="Arial"/>
                <a:cs typeface="Times New Roman"/>
              </a:rPr>
              <a:t> Наполеоновские войны и Венская система</a:t>
            </a:r>
            <a:endParaRPr/>
          </a:p>
        </p:txBody>
      </p:sp>
      <p:sp>
        <p:nvSpPr>
          <p:cNvPr id="1637514475" name=""/>
          <p:cNvSpPr txBox="1"/>
          <p:nvPr/>
        </p:nvSpPr>
        <p:spPr bwMode="auto">
          <a:xfrm flipH="0" flipV="0">
            <a:off x="528058" y="1895752"/>
            <a:ext cx="6908296" cy="3505235"/>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800" b="1">
                <a:solidFill>
                  <a:srgbClr val="0F1115"/>
                </a:solidFill>
                <a:latin typeface="Times New Roman"/>
                <a:ea typeface="Arial"/>
                <a:cs typeface="Times New Roman"/>
              </a:rPr>
              <a:t>Хронология наполеоновских войн:</a:t>
            </a:r>
            <a:endParaRPr sz="2800">
              <a:latin typeface="Times New Roman"/>
              <a:cs typeface="Times New Roman"/>
            </a:endParaRPr>
          </a:p>
          <a:p>
            <a:pPr>
              <a:defRPr/>
            </a:pPr>
            <a:r>
              <a:rPr sz="2800" b="1">
                <a:solidFill>
                  <a:srgbClr val="0F1115"/>
                </a:solidFill>
                <a:latin typeface="Times New Roman"/>
                <a:ea typeface="Arial"/>
                <a:cs typeface="Times New Roman"/>
              </a:rPr>
              <a:t>1799–1804</a:t>
            </a:r>
            <a:r>
              <a:rPr sz="2800">
                <a:solidFill>
                  <a:srgbClr val="0F1115"/>
                </a:solidFill>
                <a:latin typeface="Times New Roman"/>
                <a:ea typeface="Arial"/>
                <a:cs typeface="Times New Roman"/>
              </a:rPr>
              <a:t> – Консульство Наполеона</a:t>
            </a:r>
            <a:endParaRPr sz="2800">
              <a:latin typeface="Times New Roman"/>
              <a:cs typeface="Times New Roman"/>
            </a:endParaRPr>
          </a:p>
          <a:p>
            <a:pPr>
              <a:defRPr/>
            </a:pPr>
            <a:r>
              <a:rPr sz="2800" b="1">
                <a:solidFill>
                  <a:srgbClr val="0F1115"/>
                </a:solidFill>
                <a:latin typeface="Times New Roman"/>
                <a:ea typeface="Arial"/>
                <a:cs typeface="Times New Roman"/>
              </a:rPr>
              <a:t>1804–1814</a:t>
            </a:r>
            <a:r>
              <a:rPr sz="2800">
                <a:solidFill>
                  <a:srgbClr val="0F1115"/>
                </a:solidFill>
                <a:latin typeface="Times New Roman"/>
                <a:ea typeface="Arial"/>
                <a:cs typeface="Times New Roman"/>
              </a:rPr>
              <a:t> – Первая империя, завоевательные войны</a:t>
            </a:r>
            <a:endParaRPr sz="2800">
              <a:latin typeface="Times New Roman"/>
              <a:cs typeface="Times New Roman"/>
            </a:endParaRPr>
          </a:p>
          <a:p>
            <a:pPr>
              <a:defRPr/>
            </a:pPr>
            <a:r>
              <a:rPr sz="2800" b="1">
                <a:solidFill>
                  <a:srgbClr val="0F1115"/>
                </a:solidFill>
                <a:latin typeface="Times New Roman"/>
                <a:ea typeface="Arial"/>
                <a:cs typeface="Times New Roman"/>
              </a:rPr>
              <a:t>1812</a:t>
            </a:r>
            <a:r>
              <a:rPr sz="2800">
                <a:solidFill>
                  <a:srgbClr val="0F1115"/>
                </a:solidFill>
                <a:latin typeface="Times New Roman"/>
                <a:ea typeface="Arial"/>
                <a:cs typeface="Times New Roman"/>
              </a:rPr>
              <a:t> – Отечественная война в России (переломный момент)</a:t>
            </a:r>
            <a:endParaRPr sz="2800">
              <a:latin typeface="Times New Roman"/>
              <a:cs typeface="Times New Roman"/>
            </a:endParaRPr>
          </a:p>
          <a:p>
            <a:pPr>
              <a:defRPr/>
            </a:pPr>
            <a:r>
              <a:rPr sz="2800" b="1">
                <a:solidFill>
                  <a:srgbClr val="0F1115"/>
                </a:solidFill>
                <a:latin typeface="Times New Roman"/>
                <a:ea typeface="Arial"/>
                <a:cs typeface="Times New Roman"/>
              </a:rPr>
              <a:t>1813–1814</a:t>
            </a:r>
            <a:r>
              <a:rPr sz="2800">
                <a:solidFill>
                  <a:srgbClr val="0F1115"/>
                </a:solidFill>
                <a:latin typeface="Times New Roman"/>
                <a:ea typeface="Arial"/>
                <a:cs typeface="Times New Roman"/>
              </a:rPr>
              <a:t> – Заграничные походы русской армии, поражение Наполеона</a:t>
            </a:r>
            <a:endParaRPr sz="4800"/>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bg>
      <p:bgPr shadeToTitle="0">
        <a:blipFill>
          <a:blip r:embed="rId2">
            <a:lum/>
            <a:alphaModFix amt="33999"/>
          </a:blip>
          <a:stretch/>
        </a:blipFill>
      </p:bgPr>
    </p:bg>
    <p:spTree>
      <p:nvGrpSpPr>
        <p:cNvPr id="1" name=""/>
        <p:cNvGrpSpPr/>
        <p:nvPr/>
      </p:nvGrpSpPr>
      <p:grpSpPr bwMode="auto">
        <a:xfrm>
          <a:off x="0" y="0"/>
          <a:ext cx="0" cy="0"/>
          <a:chOff x="0" y="0"/>
          <a:chExt cx="0" cy="0"/>
        </a:xfrm>
      </p:grpSpPr>
      <p:sp>
        <p:nvSpPr>
          <p:cNvPr id="53523416" name="Заголовок 1"/>
          <p:cNvSpPr>
            <a:spLocks noGrp="1"/>
          </p:cNvSpPr>
          <p:nvPr>
            <p:ph type="title"/>
          </p:nvPr>
        </p:nvSpPr>
        <p:spPr bwMode="auto">
          <a:xfrm flipH="0" flipV="0">
            <a:off x="444830" y="345246"/>
            <a:ext cx="10650552" cy="1325562"/>
          </a:xfrm>
        </p:spPr>
        <p:txBody>
          <a:bodyPr/>
          <a:lstStyle/>
          <a:p>
            <a:pPr>
              <a:defRPr/>
            </a:pPr>
            <a:r>
              <a:rPr lang="ru-RU" b="1">
                <a:solidFill>
                  <a:schemeClr val="bg2">
                    <a:lumMod val="25000"/>
                  </a:schemeClr>
                </a:solidFill>
                <a:latin typeface="Arial"/>
                <a:cs typeface="Arial"/>
              </a:rPr>
              <a:t>Последствия наполеоновских войн</a:t>
            </a:r>
            <a:endParaRPr b="1">
              <a:solidFill>
                <a:schemeClr val="bg2">
                  <a:lumMod val="25000"/>
                </a:schemeClr>
              </a:solidFill>
              <a:latin typeface="Arial"/>
              <a:cs typeface="Arial"/>
            </a:endParaRPr>
          </a:p>
        </p:txBody>
      </p:sp>
      <p:graphicFrame>
        <p:nvGraphicFramePr>
          <p:cNvPr id="678224509" name=""/>
          <p:cNvGraphicFramePr>
            <a:graphicFrameLocks xmlns:a="http://schemas.openxmlformats.org/drawingml/2006/main"/>
          </p:cNvGraphicFramePr>
          <p:nvPr/>
        </p:nvGraphicFramePr>
        <p:xfrm>
          <a:off x="361601" y="1350145"/>
          <a:ext cx="11430000" cy="5262879"/>
        </p:xfrm>
        <a:graphic>
          <a:graphicData uri="http://schemas.openxmlformats.org/drawingml/2006/table">
            <a:tbl>
              <a:tblPr firstRow="1" firstCol="1" lastRow="0" lastCol="0" bandRow="1" bandCol="0">
                <a:tableStyleId>{EAB7103D-C56D-1E7C-1F39-B5EAE06281AB}</a:tableStyleId>
              </a:tblPr>
              <a:tblGrid>
                <a:gridCol w="3762611"/>
                <a:gridCol w="3762611"/>
                <a:gridCol w="3762611"/>
              </a:tblGrid>
              <a:tr h="4679173">
                <a:tc>
                  <a:txBody>
                    <a:bodyPr/>
                    <a:p>
                      <a:pPr>
                        <a:defRPr/>
                      </a:pPr>
                      <a:r>
                        <a:rPr sz="2800" b="1">
                          <a:solidFill>
                            <a:srgbClr val="0F1115"/>
                          </a:solidFill>
                          <a:latin typeface="Times New Roman"/>
                          <a:ea typeface="Arial"/>
                          <a:cs typeface="Times New Roman"/>
                        </a:rPr>
                        <a:t>Изменение политической карты Европы</a:t>
                      </a:r>
                      <a:endParaRPr sz="2800" b="1">
                        <a:solidFill>
                          <a:srgbClr val="0F1115"/>
                        </a:solidFill>
                        <a:latin typeface="Times New Roman"/>
                        <a:ea typeface="Arial"/>
                        <a:cs typeface="Times New Roman"/>
                      </a:endParaRPr>
                    </a:p>
                    <a:p>
                      <a:pPr>
                        <a:defRPr/>
                      </a:pPr>
                      <a:r>
                        <a:rPr sz="2800">
                          <a:solidFill>
                            <a:srgbClr val="0F1115"/>
                          </a:solidFill>
                          <a:latin typeface="Times New Roman"/>
                          <a:ea typeface="Arial"/>
                          <a:cs typeface="Times New Roman"/>
                        </a:rPr>
                        <a:t>Создание новых государств (Варшавское герцогство)</a:t>
                      </a:r>
                      <a:endParaRPr sz="2800">
                        <a:latin typeface="Times New Roman"/>
                        <a:cs typeface="Times New Roman"/>
                      </a:endParaRPr>
                    </a:p>
                    <a:p>
                      <a:pPr>
                        <a:defRPr/>
                      </a:pPr>
                      <a:r>
                        <a:rPr sz="2800">
                          <a:solidFill>
                            <a:srgbClr val="0F1115"/>
                          </a:solidFill>
                          <a:latin typeface="Times New Roman"/>
                          <a:ea typeface="Arial"/>
                          <a:cs typeface="Times New Roman"/>
                        </a:rPr>
                        <a:t>Перекраивание границ</a:t>
                      </a:r>
                      <a:endParaRPr sz="2800" b="1">
                        <a:solidFill>
                          <a:srgbClr val="0F1115"/>
                        </a:solidFill>
                        <a:latin typeface="Times New Roman"/>
                        <a:ea typeface="Arial"/>
                        <a:cs typeface="Times New Roman"/>
                      </a:endParaRPr>
                    </a:p>
                  </a:txBody>
                  <a:tcPr vert="horz"/>
                </a:tc>
                <a:tc>
                  <a:txBody>
                    <a:bodyPr/>
                    <a:p>
                      <a:pPr>
                        <a:defRPr/>
                      </a:pPr>
                      <a:r>
                        <a:rPr sz="2800" b="1">
                          <a:solidFill>
                            <a:srgbClr val="0F1115"/>
                          </a:solidFill>
                          <a:latin typeface="Times New Roman"/>
                          <a:ea typeface="Arial"/>
                          <a:cs typeface="Times New Roman"/>
                        </a:rPr>
                        <a:t>Распространение буржуазных преобразований</a:t>
                      </a:r>
                      <a:endParaRPr sz="2800">
                        <a:latin typeface="Times New Roman"/>
                        <a:cs typeface="Times New Roman"/>
                      </a:endParaRPr>
                    </a:p>
                    <a:p>
                      <a:pPr>
                        <a:defRPr/>
                      </a:pPr>
                      <a:r>
                        <a:rPr sz="2800">
                          <a:solidFill>
                            <a:srgbClr val="0F1115"/>
                          </a:solidFill>
                          <a:latin typeface="Times New Roman"/>
                          <a:ea typeface="Arial"/>
                          <a:cs typeface="Times New Roman"/>
                        </a:rPr>
                        <a:t>Отмена крепостного права в некоторых странах</a:t>
                      </a:r>
                      <a:endParaRPr sz="2800">
                        <a:latin typeface="Times New Roman"/>
                        <a:cs typeface="Times New Roman"/>
                      </a:endParaRPr>
                    </a:p>
                    <a:p>
                      <a:pPr>
                        <a:defRPr/>
                      </a:pPr>
                      <a:r>
                        <a:rPr sz="2800">
                          <a:solidFill>
                            <a:srgbClr val="0F1115"/>
                          </a:solidFill>
                          <a:latin typeface="Times New Roman"/>
                          <a:ea typeface="Arial"/>
                          <a:cs typeface="Times New Roman"/>
                        </a:rPr>
                        <a:t>Введение конституций</a:t>
                      </a:r>
                      <a:endParaRPr sz="2800">
                        <a:latin typeface="Times New Roman"/>
                        <a:cs typeface="Times New Roman"/>
                      </a:endParaRPr>
                    </a:p>
                    <a:p>
                      <a:pPr>
                        <a:defRPr/>
                      </a:pPr>
                      <a:r>
                        <a:rPr sz="2800">
                          <a:solidFill>
                            <a:srgbClr val="0F1115"/>
                          </a:solidFill>
                          <a:latin typeface="Times New Roman"/>
                          <a:ea typeface="Arial"/>
                          <a:cs typeface="Times New Roman"/>
                        </a:rPr>
                        <a:t>Уничтожение сословных привилегий</a:t>
                      </a:r>
                      <a:endParaRPr sz="2800">
                        <a:latin typeface="Times New Roman"/>
                        <a:cs typeface="Times New Roman"/>
                      </a:endParaRPr>
                    </a:p>
                    <a:p>
                      <a:pPr>
                        <a:defRPr/>
                      </a:pPr>
                      <a:endParaRPr sz="2800" b="1">
                        <a:solidFill>
                          <a:srgbClr val="0F1115"/>
                        </a:solidFill>
                        <a:latin typeface="Times New Roman"/>
                        <a:ea typeface="Arial"/>
                        <a:cs typeface="Times New Roman"/>
                      </a:endParaRPr>
                    </a:p>
                  </a:txBody>
                  <a:tcPr vert="horz"/>
                </a:tc>
                <a:tc>
                  <a:txBody>
                    <a:bodyPr/>
                    <a:p>
                      <a:pPr>
                        <a:defRPr/>
                      </a:pPr>
                      <a:r>
                        <a:rPr sz="2800" b="1">
                          <a:solidFill>
                            <a:srgbClr val="0F1115"/>
                          </a:solidFill>
                          <a:latin typeface="Times New Roman"/>
                          <a:ea typeface="Arial"/>
                          <a:cs typeface="Times New Roman"/>
                        </a:rPr>
                        <a:t>Экономическая и культурная экспансия Франции</a:t>
                      </a:r>
                      <a:endParaRPr sz="2800">
                        <a:latin typeface="Times New Roman"/>
                        <a:cs typeface="Times New Roman"/>
                      </a:endParaRPr>
                    </a:p>
                    <a:p>
                      <a:pPr>
                        <a:defRPr/>
                      </a:pPr>
                      <a:endParaRPr sz="2800" b="1">
                        <a:solidFill>
                          <a:srgbClr val="0F1115"/>
                        </a:solidFill>
                        <a:latin typeface="Times New Roman"/>
                        <a:ea typeface="Arial"/>
                        <a:cs typeface="Times New Roman"/>
                      </a:endParaRPr>
                    </a:p>
                  </a:txBody>
                  <a:tcPr vert="horz"/>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bg>
      <p:bgPr shadeToTitle="0">
        <a:blipFill>
          <a:blip r:embed="rId2">
            <a:lum/>
            <a:alphaModFix amt="33999"/>
          </a:blip>
          <a:stretch/>
        </a:blipFill>
      </p:bgPr>
    </p:bg>
    <p:spTree>
      <p:nvGrpSpPr>
        <p:cNvPr id="1" name=""/>
        <p:cNvGrpSpPr/>
        <p:nvPr/>
      </p:nvGrpSpPr>
      <p:grpSpPr bwMode="auto">
        <a:xfrm>
          <a:off x="0" y="0"/>
          <a:ext cx="0" cy="0"/>
          <a:chOff x="0" y="0"/>
          <a:chExt cx="0" cy="0"/>
        </a:xfrm>
      </p:grpSpPr>
      <p:sp>
        <p:nvSpPr>
          <p:cNvPr id="1217337724" name="Заголовок 1"/>
          <p:cNvSpPr>
            <a:spLocks noGrp="1"/>
          </p:cNvSpPr>
          <p:nvPr>
            <p:ph type="title"/>
          </p:nvPr>
        </p:nvSpPr>
        <p:spPr bwMode="auto">
          <a:xfrm>
            <a:off x="3913805" y="345246"/>
            <a:ext cx="8291286" cy="1325562"/>
          </a:xfrm>
        </p:spPr>
        <p:txBody>
          <a:bodyPr/>
          <a:lstStyle/>
          <a:p>
            <a:pPr>
              <a:defRPr/>
            </a:pPr>
            <a:r>
              <a:rPr sz="2800" b="1">
                <a:solidFill>
                  <a:schemeClr val="bg2">
                    <a:lumMod val="25000"/>
                  </a:schemeClr>
                </a:solidFill>
                <a:latin typeface="Times New Roman"/>
                <a:ea typeface="Arial"/>
                <a:cs typeface="Times New Roman"/>
              </a:rPr>
              <a:t>Венский конгресс (1815 г.) и его решения:</a:t>
            </a:r>
            <a:endParaRPr sz="12000">
              <a:solidFill>
                <a:schemeClr val="bg2">
                  <a:lumMod val="25000"/>
                </a:schemeClr>
              </a:solidFill>
            </a:endParaRPr>
          </a:p>
        </p:txBody>
      </p:sp>
      <p:pic>
        <p:nvPicPr>
          <p:cNvPr id="580208683" name=""/>
          <p:cNvPicPr>
            <a:picLocks noChangeAspect="1"/>
          </p:cNvPicPr>
          <p:nvPr/>
        </p:nvPicPr>
        <p:blipFill>
          <a:blip r:embed="rId3"/>
          <a:stretch/>
        </p:blipFill>
        <p:spPr bwMode="auto">
          <a:xfrm flipH="0" flipV="0">
            <a:off x="7046465" y="3514077"/>
            <a:ext cx="4828370" cy="3042451"/>
          </a:xfrm>
          <a:prstGeom prst="rect">
            <a:avLst/>
          </a:prstGeom>
        </p:spPr>
      </p:pic>
      <p:sp>
        <p:nvSpPr>
          <p:cNvPr id="562748472" name=""/>
          <p:cNvSpPr txBox="1"/>
          <p:nvPr/>
        </p:nvSpPr>
        <p:spPr bwMode="auto">
          <a:xfrm flipH="0" flipV="0">
            <a:off x="343106" y="1488859"/>
            <a:ext cx="6279245" cy="5242595"/>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600" b="1">
                <a:solidFill>
                  <a:schemeClr val="bg2">
                    <a:lumMod val="25000"/>
                  </a:schemeClr>
                </a:solidFill>
                <a:latin typeface="Times New Roman"/>
                <a:ea typeface="Arial"/>
                <a:cs typeface="Times New Roman"/>
              </a:rPr>
              <a:t>1.В</a:t>
            </a:r>
            <a:r>
              <a:rPr sz="2600">
                <a:solidFill>
                  <a:schemeClr val="bg2">
                    <a:lumMod val="25000"/>
                  </a:schemeClr>
                </a:solidFill>
                <a:latin typeface="Times New Roman"/>
                <a:ea typeface="Arial"/>
                <a:cs typeface="Times New Roman"/>
              </a:rPr>
              <a:t>осстановление дореволюционных порядков в Европе</a:t>
            </a:r>
            <a:endParaRPr sz="2600">
              <a:solidFill>
                <a:schemeClr val="bg2">
                  <a:lumMod val="25000"/>
                </a:schemeClr>
              </a:solidFill>
              <a:latin typeface="Times New Roman"/>
              <a:cs typeface="Times New Roman"/>
            </a:endParaRPr>
          </a:p>
          <a:p>
            <a:pPr>
              <a:defRPr/>
            </a:pPr>
            <a:r>
              <a:rPr sz="2600" b="1">
                <a:solidFill>
                  <a:schemeClr val="bg2">
                    <a:lumMod val="25000"/>
                  </a:schemeClr>
                </a:solidFill>
                <a:latin typeface="Times New Roman"/>
                <a:ea typeface="Arial"/>
                <a:cs typeface="Times New Roman"/>
              </a:rPr>
              <a:t>2</a:t>
            </a:r>
            <a:r>
              <a:rPr sz="2600" b="0">
                <a:solidFill>
                  <a:schemeClr val="bg2">
                    <a:lumMod val="25000"/>
                  </a:schemeClr>
                </a:solidFill>
                <a:latin typeface="Times New Roman"/>
                <a:ea typeface="Arial"/>
                <a:cs typeface="Times New Roman"/>
              </a:rPr>
              <a:t>.Принцип легитимизма</a:t>
            </a:r>
            <a:r>
              <a:rPr sz="2600" b="0">
                <a:solidFill>
                  <a:schemeClr val="bg2">
                    <a:lumMod val="25000"/>
                  </a:schemeClr>
                </a:solidFill>
                <a:latin typeface="Times New Roman"/>
                <a:ea typeface="Arial"/>
                <a:cs typeface="Times New Roman"/>
              </a:rPr>
              <a:t>: </a:t>
            </a:r>
            <a:r>
              <a:rPr sz="2600">
                <a:solidFill>
                  <a:schemeClr val="bg2">
                    <a:lumMod val="25000"/>
                  </a:schemeClr>
                </a:solidFill>
                <a:latin typeface="Times New Roman"/>
                <a:ea typeface="Arial"/>
                <a:cs typeface="Times New Roman"/>
              </a:rPr>
              <a:t>восстановление "законных" династий</a:t>
            </a:r>
            <a:endParaRPr sz="2600">
              <a:solidFill>
                <a:schemeClr val="bg2">
                  <a:lumMod val="25000"/>
                </a:schemeClr>
              </a:solidFill>
              <a:latin typeface="Times New Roman"/>
              <a:cs typeface="Times New Roman"/>
            </a:endParaRPr>
          </a:p>
          <a:p>
            <a:pPr>
              <a:defRPr/>
            </a:pPr>
            <a:r>
              <a:rPr sz="2600" b="1">
                <a:solidFill>
                  <a:schemeClr val="bg2">
                    <a:lumMod val="25000"/>
                  </a:schemeClr>
                </a:solidFill>
                <a:latin typeface="Times New Roman"/>
                <a:ea typeface="Arial"/>
                <a:cs typeface="Times New Roman"/>
              </a:rPr>
              <a:t>3.</a:t>
            </a:r>
            <a:r>
              <a:rPr sz="2600" b="0">
                <a:solidFill>
                  <a:schemeClr val="bg2">
                    <a:lumMod val="25000"/>
                  </a:schemeClr>
                </a:solidFill>
                <a:latin typeface="Times New Roman"/>
                <a:ea typeface="Arial"/>
                <a:cs typeface="Times New Roman"/>
              </a:rPr>
              <a:t>Создание Священного союза</a:t>
            </a:r>
            <a:r>
              <a:rPr sz="2600" b="0">
                <a:solidFill>
                  <a:schemeClr val="bg2">
                    <a:lumMod val="25000"/>
                  </a:schemeClr>
                </a:solidFill>
                <a:latin typeface="Times New Roman"/>
                <a:ea typeface="Arial"/>
                <a:cs typeface="Times New Roman"/>
              </a:rPr>
              <a:t> (1815) по инициативе Александра I:</a:t>
            </a:r>
            <a:endParaRPr sz="2600" b="0">
              <a:solidFill>
                <a:schemeClr val="bg2">
                  <a:lumMod val="25000"/>
                </a:schemeClr>
              </a:solidFill>
              <a:latin typeface="Times New Roman"/>
              <a:cs typeface="Times New Roman"/>
            </a:endParaRPr>
          </a:p>
          <a:p>
            <a:pPr>
              <a:defRPr/>
            </a:pPr>
            <a:r>
              <a:rPr sz="2600" b="0">
                <a:solidFill>
                  <a:schemeClr val="bg2">
                    <a:lumMod val="25000"/>
                  </a:schemeClr>
                </a:solidFill>
                <a:latin typeface="Times New Roman"/>
                <a:ea typeface="Arial"/>
                <a:cs typeface="Times New Roman"/>
              </a:rPr>
              <a:t>Россия, Австрия, Пруссия - </a:t>
            </a:r>
            <a:r>
              <a:rPr sz="2600" b="0">
                <a:solidFill>
                  <a:schemeClr val="bg2">
                    <a:lumMod val="25000"/>
                  </a:schemeClr>
                </a:solidFill>
                <a:latin typeface="Times New Roman"/>
                <a:ea typeface="Arial"/>
                <a:cs typeface="Times New Roman"/>
              </a:rPr>
              <a:t>Цель: подавление революционных движений</a:t>
            </a:r>
            <a:endParaRPr sz="2600" b="0">
              <a:solidFill>
                <a:schemeClr val="bg2">
                  <a:lumMod val="25000"/>
                </a:schemeClr>
              </a:solidFill>
              <a:latin typeface="Times New Roman"/>
              <a:cs typeface="Times New Roman"/>
            </a:endParaRPr>
          </a:p>
          <a:p>
            <a:pPr>
              <a:defRPr/>
            </a:pPr>
            <a:r>
              <a:rPr sz="2600">
                <a:solidFill>
                  <a:schemeClr val="bg2">
                    <a:lumMod val="25000"/>
                  </a:schemeClr>
                </a:solidFill>
                <a:latin typeface="Times New Roman"/>
                <a:ea typeface="Arial"/>
                <a:cs typeface="Times New Roman"/>
              </a:rPr>
              <a:t>Консервативная направленность</a:t>
            </a:r>
            <a:endParaRPr sz="2600">
              <a:solidFill>
                <a:schemeClr val="bg2">
                  <a:lumMod val="25000"/>
                </a:schemeClr>
              </a:solidFill>
              <a:latin typeface="Times New Roman"/>
              <a:cs typeface="Times New Roman"/>
            </a:endParaRPr>
          </a:p>
          <a:p>
            <a:pPr>
              <a:defRPr/>
            </a:pPr>
            <a:r>
              <a:rPr sz="2600" b="1">
                <a:solidFill>
                  <a:schemeClr val="bg2">
                    <a:lumMod val="25000"/>
                  </a:schemeClr>
                </a:solidFill>
                <a:latin typeface="Times New Roman"/>
                <a:ea typeface="Arial"/>
                <a:cs typeface="Times New Roman"/>
              </a:rPr>
              <a:t>З</a:t>
            </a:r>
            <a:r>
              <a:rPr sz="2600" b="1" i="1">
                <a:solidFill>
                  <a:schemeClr val="bg2">
                    <a:lumMod val="25000"/>
                  </a:schemeClr>
                </a:solidFill>
                <a:latin typeface="Times New Roman"/>
                <a:ea typeface="Arial"/>
                <a:cs typeface="Times New Roman"/>
              </a:rPr>
              <a:t>начение Венской системы</a:t>
            </a:r>
            <a:r>
              <a:rPr sz="2600" b="1" i="1">
                <a:solidFill>
                  <a:schemeClr val="bg2">
                    <a:lumMod val="25000"/>
                  </a:schemeClr>
                </a:solidFill>
                <a:latin typeface="Times New Roman"/>
                <a:ea typeface="Arial"/>
                <a:cs typeface="Times New Roman"/>
              </a:rPr>
              <a:t>: обеспечила относительный мир в Европе до Крымской (1853–1856) и Первой мировой войн.</a:t>
            </a:r>
            <a:endParaRPr sz="3600">
              <a:solidFill>
                <a:schemeClr val="bg2">
                  <a:lumMod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a:off x="369009" y="365126"/>
            <a:ext cx="8291286" cy="1325563"/>
          </a:xfrm>
        </p:spPr>
        <p:txBody>
          <a:bodyPr/>
          <a:lstStyle/>
          <a:p>
            <a:pPr>
              <a:defRPr/>
            </a:pPr>
            <a:r>
              <a:rPr lang="ru-RU" b="1">
                <a:solidFill>
                  <a:schemeClr val="bg1"/>
                </a:solidFill>
                <a:latin typeface="Arial"/>
                <a:cs typeface="Arial"/>
              </a:rPr>
              <a:t>Беларусь в 19 веке</a:t>
            </a:r>
            <a:endParaRPr/>
          </a:p>
        </p:txBody>
      </p:sp>
      <p:sp>
        <p:nvSpPr>
          <p:cNvPr id="5" name="Объект 4"/>
          <p:cNvSpPr>
            <a:spLocks noGrp="1"/>
          </p:cNvSpPr>
          <p:nvPr>
            <p:ph idx="1"/>
          </p:nvPr>
        </p:nvSpPr>
        <p:spPr bwMode="auto">
          <a:xfrm>
            <a:off x="369009" y="1825626"/>
            <a:ext cx="10196286" cy="4351338"/>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endParaRPr/>
          </a:p>
        </p:txBody>
      </p:sp>
      <p:graphicFrame>
        <p:nvGraphicFramePr>
          <p:cNvPr id="424400948" name=""/>
          <p:cNvGraphicFramePr>
            <a:graphicFrameLocks xmlns:a="http://schemas.openxmlformats.org/drawingml/2006/main"/>
          </p:cNvGraphicFramePr>
          <p:nvPr/>
        </p:nvGraphicFramePr>
        <p:xfrm>
          <a:off x="204392" y="1405630"/>
          <a:ext cx="8408275" cy="538435"/>
        </p:xfrm>
        <a:graphic>
          <a:graphicData uri="http://schemas.openxmlformats.org/drawingml/2006/table">
            <a:tbl>
              <a:tblPr firstRow="1" firstCol="1" lastRow="0" lastCol="0" bandRow="1" bandCol="0">
                <a:tableStyleId>{EAB7103D-C56D-1E7C-1F39-B5EAE06281AB}</a:tableStyleId>
              </a:tblPr>
              <a:tblGrid>
                <a:gridCol w="3040634"/>
                <a:gridCol w="7692344"/>
              </a:tblGrid>
              <a:tr h="1774771">
                <a:tc>
                  <a:txBody>
                    <a:bodyPr/>
                    <a:p>
                      <a:pPr>
                        <a:defRPr/>
                      </a:pPr>
                      <a:r>
                        <a:rPr sz="2200" b="1">
                          <a:solidFill>
                            <a:srgbClr val="0F1115"/>
                          </a:solidFill>
                          <a:latin typeface="Times New Roman"/>
                          <a:ea typeface="Arial"/>
                          <a:cs typeface="Times New Roman"/>
                        </a:rPr>
                        <a:t>Беларусь в составе Российской империи </a:t>
                      </a:r>
                      <a:r>
                        <a:rPr sz="2200" b="0">
                          <a:solidFill>
                            <a:srgbClr val="0F1115"/>
                          </a:solidFill>
                          <a:latin typeface="Times New Roman"/>
                          <a:ea typeface="Arial"/>
                          <a:cs typeface="Times New Roman"/>
                        </a:rPr>
                        <a:t>(после разделов Речи Посполитой):</a:t>
                      </a:r>
                      <a:endParaRPr sz="2200" b="0">
                        <a:latin typeface="Times New Roman"/>
                        <a:cs typeface="Times New Roman"/>
                      </a:endParaRPr>
                    </a:p>
                    <a:p>
                      <a:pPr>
                        <a:defRPr/>
                      </a:pPr>
                      <a:r>
                        <a:rPr sz="2200" b="0">
                          <a:solidFill>
                            <a:srgbClr val="0F1115"/>
                          </a:solidFill>
                          <a:latin typeface="Times New Roman"/>
                          <a:ea typeface="Arial"/>
                          <a:cs typeface="Times New Roman"/>
                        </a:rPr>
                        <a:t>Три раздела</a:t>
                      </a:r>
                      <a:r>
                        <a:rPr sz="2200" b="0">
                          <a:solidFill>
                            <a:srgbClr val="0F1115"/>
                          </a:solidFill>
                          <a:latin typeface="Times New Roman"/>
                          <a:ea typeface="Arial"/>
                          <a:cs typeface="Times New Roman"/>
                        </a:rPr>
                        <a:t>: 1772, 1793, 1795 гг.</a:t>
                      </a:r>
                      <a:endParaRPr sz="2200" b="0">
                        <a:latin typeface="Times New Roman"/>
                        <a:cs typeface="Times New Roman"/>
                      </a:endParaRPr>
                    </a:p>
                    <a:p>
                      <a:pPr>
                        <a:defRPr/>
                      </a:pPr>
                      <a:endParaRPr sz="2200" b="0">
                        <a:solidFill>
                          <a:srgbClr val="0F1115"/>
                        </a:solidFill>
                        <a:latin typeface="Times New Roman"/>
                        <a:ea typeface="Arial"/>
                        <a:cs typeface="Times New Roman"/>
                      </a:endParaRPr>
                    </a:p>
                  </a:txBody>
                  <a:tcPr vert="horz"/>
                </a:tc>
                <a:tc>
                  <a:txBody>
                    <a:bodyPr/>
                    <a:p>
                      <a:pPr>
                        <a:defRPr/>
                      </a:pPr>
                      <a:r>
                        <a:rPr sz="2200">
                          <a:solidFill>
                            <a:srgbClr val="0F1115"/>
                          </a:solidFill>
                          <a:latin typeface="Times New Roman"/>
                          <a:ea typeface="Arial"/>
                          <a:cs typeface="Times New Roman"/>
                        </a:rPr>
                        <a:t>Воссоединение восточнославянских народов</a:t>
                      </a:r>
                      <a:endParaRPr sz="2200">
                        <a:latin typeface="Times New Roman"/>
                        <a:cs typeface="Times New Roman"/>
                      </a:endParaRPr>
                    </a:p>
                    <a:p>
                      <a:pPr>
                        <a:defRPr/>
                      </a:pPr>
                      <a:r>
                        <a:rPr sz="2200">
                          <a:solidFill>
                            <a:srgbClr val="0F1115"/>
                          </a:solidFill>
                          <a:latin typeface="Times New Roman"/>
                          <a:ea typeface="Arial"/>
                          <a:cs typeface="Times New Roman"/>
                        </a:rPr>
                        <a:t>Остановка полонизации</a:t>
                      </a:r>
                      <a:endParaRPr sz="2200">
                        <a:latin typeface="Times New Roman"/>
                        <a:cs typeface="Times New Roman"/>
                      </a:endParaRPr>
                    </a:p>
                    <a:p>
                      <a:pPr>
                        <a:defRPr/>
                      </a:pPr>
                      <a:r>
                        <a:rPr sz="2200">
                          <a:solidFill>
                            <a:srgbClr val="0F1115"/>
                          </a:solidFill>
                          <a:latin typeface="Times New Roman"/>
                          <a:ea typeface="Arial"/>
                          <a:cs typeface="Times New Roman"/>
                        </a:rPr>
                        <a:t>Территориальная целостность</a:t>
                      </a:r>
                      <a:endParaRPr sz="2200">
                        <a:latin typeface="Times New Roman"/>
                        <a:cs typeface="Times New Roman"/>
                      </a:endParaRPr>
                    </a:p>
                    <a:p>
                      <a:pPr>
                        <a:defRPr/>
                      </a:pPr>
                      <a:r>
                        <a:rPr sz="2200">
                          <a:solidFill>
                            <a:srgbClr val="0F1115"/>
                          </a:solidFill>
                          <a:latin typeface="Times New Roman"/>
                          <a:ea typeface="Arial"/>
                          <a:cs typeface="Times New Roman"/>
                        </a:rPr>
                        <a:t>Экономическая модернизация</a:t>
                      </a:r>
                      <a:endParaRPr sz="2200">
                        <a:latin typeface="Times New Roman"/>
                        <a:cs typeface="Times New Roman"/>
                      </a:endParaRPr>
                    </a:p>
                    <a:p>
                      <a:pPr>
                        <a:defRPr/>
                      </a:pPr>
                      <a:r>
                        <a:rPr sz="2200">
                          <a:solidFill>
                            <a:srgbClr val="0F1115"/>
                          </a:solidFill>
                          <a:latin typeface="Times New Roman"/>
                          <a:ea typeface="Arial"/>
                          <a:cs typeface="Times New Roman"/>
                        </a:rPr>
                        <a:t>Формирование белорусской нации</a:t>
                      </a:r>
                      <a:endParaRPr sz="2200" b="1">
                        <a:solidFill>
                          <a:srgbClr val="0F1115"/>
                        </a:solidFill>
                        <a:latin typeface="Times New Roman"/>
                        <a:ea typeface="Arial"/>
                        <a:cs typeface="Times New Roman"/>
                      </a:endParaRPr>
                    </a:p>
                  </a:txBody>
                  <a:tcPr vert="horz"/>
                </a:tc>
              </a:tr>
              <a:tr h="1789107">
                <a:tc>
                  <a:txBody>
                    <a:bodyPr/>
                    <a:p>
                      <a:pPr>
                        <a:defRPr/>
                      </a:pPr>
                      <a:r>
                        <a:rPr sz="2200" b="1">
                          <a:solidFill>
                            <a:srgbClr val="0F1115"/>
                          </a:solidFill>
                          <a:latin typeface="Times New Roman"/>
                          <a:ea typeface="Arial"/>
                          <a:cs typeface="Times New Roman"/>
                        </a:rPr>
                        <a:t>Политические события:</a:t>
                      </a:r>
                      <a:endParaRPr sz="2200">
                        <a:latin typeface="Times New Roman"/>
                        <a:cs typeface="Times New Roman"/>
                      </a:endParaRPr>
                    </a:p>
                    <a:p>
                      <a:pPr>
                        <a:defRPr/>
                      </a:pPr>
                      <a:endParaRPr sz="2200" b="1">
                        <a:solidFill>
                          <a:srgbClr val="0F1115"/>
                        </a:solidFill>
                        <a:latin typeface="Times New Roman"/>
                        <a:ea typeface="Arial"/>
                        <a:cs typeface="Times New Roman"/>
                      </a:endParaRPr>
                    </a:p>
                  </a:txBody>
                  <a:tcPr vert="horz"/>
                </a:tc>
                <a:tc>
                  <a:txBody>
                    <a:bodyPr/>
                    <a:p>
                      <a:pPr>
                        <a:defRPr/>
                      </a:pPr>
                      <a:r>
                        <a:rPr sz="2200" b="1">
                          <a:solidFill>
                            <a:srgbClr val="0F1115"/>
                          </a:solidFill>
                          <a:latin typeface="Times New Roman"/>
                          <a:ea typeface="Arial"/>
                          <a:cs typeface="Times New Roman"/>
                        </a:rPr>
                        <a:t>Польские восстания</a:t>
                      </a:r>
                      <a:r>
                        <a:rPr sz="2200">
                          <a:solidFill>
                            <a:srgbClr val="0F1115"/>
                          </a:solidFill>
                          <a:latin typeface="Times New Roman"/>
                          <a:ea typeface="Arial"/>
                          <a:cs typeface="Times New Roman"/>
                        </a:rPr>
                        <a:t>:</a:t>
                      </a:r>
                      <a:endParaRPr sz="2200">
                        <a:latin typeface="Times New Roman"/>
                        <a:cs typeface="Times New Roman"/>
                      </a:endParaRPr>
                    </a:p>
                    <a:p>
                      <a:pPr>
                        <a:defRPr/>
                      </a:pPr>
                      <a:r>
                        <a:rPr sz="2200">
                          <a:solidFill>
                            <a:srgbClr val="0F1115"/>
                          </a:solidFill>
                          <a:latin typeface="Times New Roman"/>
                          <a:ea typeface="Arial"/>
                          <a:cs typeface="Times New Roman"/>
                        </a:rPr>
                        <a:t>1830–1831 гг. – Ноябрьское восстание</a:t>
                      </a:r>
                      <a:endParaRPr sz="2200">
                        <a:latin typeface="Times New Roman"/>
                        <a:cs typeface="Times New Roman"/>
                      </a:endParaRPr>
                    </a:p>
                    <a:p>
                      <a:pPr>
                        <a:defRPr/>
                      </a:pPr>
                      <a:r>
                        <a:rPr sz="2200">
                          <a:solidFill>
                            <a:srgbClr val="0F1115"/>
                          </a:solidFill>
                          <a:latin typeface="Times New Roman"/>
                          <a:ea typeface="Arial"/>
                          <a:cs typeface="Times New Roman"/>
                        </a:rPr>
                        <a:t>1863–1864 гг. – Январское восстание</a:t>
                      </a:r>
                      <a:endParaRPr sz="2200">
                        <a:latin typeface="Times New Roman"/>
                        <a:cs typeface="Times New Roman"/>
                      </a:endParaRPr>
                    </a:p>
                    <a:p>
                      <a:pPr>
                        <a:defRPr/>
                      </a:pPr>
                      <a:r>
                        <a:rPr sz="2200" b="1">
                          <a:solidFill>
                            <a:srgbClr val="0F1115"/>
                          </a:solidFill>
                          <a:latin typeface="Times New Roman"/>
                          <a:ea typeface="Arial"/>
                          <a:cs typeface="Times New Roman"/>
                        </a:rPr>
                        <a:t>Цель восстаний</a:t>
                      </a:r>
                      <a:r>
                        <a:rPr sz="2200">
                          <a:solidFill>
                            <a:srgbClr val="0F1115"/>
                          </a:solidFill>
                          <a:latin typeface="Times New Roman"/>
                          <a:ea typeface="Arial"/>
                          <a:cs typeface="Times New Roman"/>
                        </a:rPr>
                        <a:t>: восстановление Речи Посполитой</a:t>
                      </a:r>
                      <a:endParaRPr sz="2200">
                        <a:latin typeface="Times New Roman"/>
                        <a:cs typeface="Times New Roman"/>
                      </a:endParaRPr>
                    </a:p>
                    <a:p>
                      <a:pPr>
                        <a:defRPr/>
                      </a:pPr>
                      <a:r>
                        <a:rPr sz="2200" b="1">
                          <a:solidFill>
                            <a:srgbClr val="0F1115"/>
                          </a:solidFill>
                          <a:latin typeface="Times New Roman"/>
                          <a:ea typeface="Arial"/>
                          <a:cs typeface="Times New Roman"/>
                        </a:rPr>
                        <a:t>Результат</a:t>
                      </a:r>
                      <a:r>
                        <a:rPr sz="2200">
                          <a:solidFill>
                            <a:srgbClr val="0F1115"/>
                          </a:solidFill>
                          <a:latin typeface="Times New Roman"/>
                          <a:ea typeface="Arial"/>
                          <a:cs typeface="Times New Roman"/>
                        </a:rPr>
                        <a:t>: политика деполонизации со стороны царского правительства</a:t>
                      </a:r>
                      <a:endParaRPr sz="2200">
                        <a:latin typeface="Times New Roman"/>
                        <a:cs typeface="Times New Roman"/>
                      </a:endParaRPr>
                    </a:p>
                    <a:p>
                      <a:pPr>
                        <a:defRPr/>
                      </a:pPr>
                      <a:endParaRPr sz="2200" b="1">
                        <a:solidFill>
                          <a:srgbClr val="0F1115"/>
                        </a:solidFill>
                        <a:latin typeface="Times New Roman"/>
                        <a:ea typeface="Arial"/>
                        <a:cs typeface="Times New Roman"/>
                      </a:endParaRPr>
                    </a:p>
                  </a:txBody>
                  <a:tcPr vert="horz"/>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679705863" name="Заголовок 3"/>
          <p:cNvSpPr>
            <a:spLocks noGrp="1"/>
          </p:cNvSpPr>
          <p:nvPr>
            <p:ph type="title"/>
          </p:nvPr>
        </p:nvSpPr>
        <p:spPr bwMode="auto">
          <a:xfrm>
            <a:off x="470733" y="164334"/>
            <a:ext cx="8291286" cy="1325562"/>
          </a:xfrm>
        </p:spPr>
        <p:txBody>
          <a:bodyPr/>
          <a:lstStyle/>
          <a:p>
            <a:pPr>
              <a:defRPr/>
            </a:pPr>
            <a:r>
              <a:rPr lang="ru-RU" sz="4400" b="1" i="0" u="none" strike="noStrike" cap="none" spc="0">
                <a:solidFill>
                  <a:schemeClr val="bg1"/>
                </a:solidFill>
                <a:latin typeface="Arial"/>
                <a:ea typeface="Arial"/>
                <a:cs typeface="Arial"/>
              </a:rPr>
              <a:t>Беларусь в 19 веке</a:t>
            </a:r>
            <a:endParaRPr/>
          </a:p>
        </p:txBody>
      </p:sp>
      <p:sp>
        <p:nvSpPr>
          <p:cNvPr id="304744954" name="Объект 4"/>
          <p:cNvSpPr>
            <a:spLocks noGrp="1"/>
          </p:cNvSpPr>
          <p:nvPr>
            <p:ph idx="1"/>
          </p:nvPr>
        </p:nvSpPr>
        <p:spPr bwMode="auto">
          <a:xfrm>
            <a:off x="369009" y="1825625"/>
            <a:ext cx="10196285" cy="4351338"/>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endParaRPr/>
          </a:p>
        </p:txBody>
      </p:sp>
      <p:graphicFrame>
        <p:nvGraphicFramePr>
          <p:cNvPr id="257056790" name=""/>
          <p:cNvGraphicFramePr>
            <a:graphicFrameLocks xmlns:a="http://schemas.openxmlformats.org/drawingml/2006/main"/>
          </p:cNvGraphicFramePr>
          <p:nvPr/>
        </p:nvGraphicFramePr>
        <p:xfrm>
          <a:off x="518810" y="1220679"/>
          <a:ext cx="8408275" cy="538435"/>
        </p:xfrm>
        <a:graphic>
          <a:graphicData uri="http://schemas.openxmlformats.org/drawingml/2006/table">
            <a:tbl>
              <a:tblPr firstRow="1" firstCol="1" lastRow="0" lastCol="0" bandRow="1" bandCol="0">
                <a:tableStyleId>{EAB7103D-C56D-1E7C-1F39-B5EAE06281AB}</a:tableStyleId>
              </a:tblPr>
              <a:tblGrid>
                <a:gridCol w="2700000"/>
                <a:gridCol w="8467615"/>
              </a:tblGrid>
              <a:tr h="3418642">
                <a:tc>
                  <a:txBody>
                    <a:bodyPr/>
                    <a:p>
                      <a:pPr>
                        <a:defRPr/>
                      </a:pPr>
                      <a:r>
                        <a:rPr sz="2200" b="1">
                          <a:solidFill>
                            <a:srgbClr val="0F1115"/>
                          </a:solidFill>
                          <a:latin typeface="Times New Roman"/>
                          <a:ea typeface="Arial"/>
                          <a:cs typeface="Times New Roman"/>
                        </a:rPr>
                        <a:t>Экономическое развитие:</a:t>
                      </a:r>
                      <a:endParaRPr sz="2200" b="1">
                        <a:solidFill>
                          <a:srgbClr val="0F1115"/>
                        </a:solidFill>
                        <a:latin typeface="Times New Roman"/>
                        <a:ea typeface="Arial"/>
                        <a:cs typeface="Times New Roman"/>
                      </a:endParaRPr>
                    </a:p>
                  </a:txBody>
                  <a:tcPr vert="horz"/>
                </a:tc>
                <a:tc>
                  <a:txBody>
                    <a:bodyPr/>
                    <a:p>
                      <a:pPr>
                        <a:defRPr/>
                      </a:pPr>
                      <a:r>
                        <a:rPr sz="2200" b="1">
                          <a:solidFill>
                            <a:srgbClr val="0F1115"/>
                          </a:solidFill>
                          <a:latin typeface="Times New Roman"/>
                          <a:ea typeface="Arial"/>
                          <a:cs typeface="Times New Roman"/>
                        </a:rPr>
                        <a:t>Промышленный переворот в Беларуси:</a:t>
                      </a:r>
                      <a:endParaRPr sz="2200">
                        <a:latin typeface="Times New Roman"/>
                        <a:cs typeface="Times New Roman"/>
                      </a:endParaRPr>
                    </a:p>
                    <a:p>
                      <a:pPr>
                        <a:defRPr/>
                      </a:pPr>
                      <a:r>
                        <a:rPr sz="2200">
                          <a:solidFill>
                            <a:srgbClr val="0F1115"/>
                          </a:solidFill>
                          <a:latin typeface="Times New Roman"/>
                          <a:ea typeface="Arial"/>
                          <a:cs typeface="Times New Roman"/>
                        </a:rPr>
                        <a:t>Начало: первая половина XIX века</a:t>
                      </a:r>
                      <a:endParaRPr sz="2200">
                        <a:latin typeface="Times New Roman"/>
                        <a:cs typeface="Times New Roman"/>
                      </a:endParaRPr>
                    </a:p>
                    <a:p>
                      <a:pPr>
                        <a:defRPr/>
                      </a:pPr>
                      <a:r>
                        <a:rPr sz="2200">
                          <a:solidFill>
                            <a:srgbClr val="0F1115"/>
                          </a:solidFill>
                          <a:latin typeface="Times New Roman"/>
                          <a:ea typeface="Arial"/>
                          <a:cs typeface="Times New Roman"/>
                        </a:rPr>
                        <a:t>Особенности:</a:t>
                      </a:r>
                      <a:endParaRPr sz="2200">
                        <a:latin typeface="Times New Roman"/>
                        <a:cs typeface="Times New Roman"/>
                      </a:endParaRPr>
                    </a:p>
                    <a:p>
                      <a:pPr>
                        <a:defRPr/>
                      </a:pPr>
                      <a:r>
                        <a:rPr sz="2200">
                          <a:solidFill>
                            <a:srgbClr val="0F1115"/>
                          </a:solidFill>
                          <a:latin typeface="Times New Roman"/>
                          <a:ea typeface="Arial"/>
                          <a:cs typeface="Times New Roman"/>
                        </a:rPr>
                        <a:t>Ориентация на переработку сельскохозяйственного сырья</a:t>
                      </a:r>
                      <a:endParaRPr sz="2200">
                        <a:latin typeface="Times New Roman"/>
                        <a:cs typeface="Times New Roman"/>
                      </a:endParaRPr>
                    </a:p>
                    <a:p>
                      <a:pPr>
                        <a:defRPr/>
                      </a:pPr>
                      <a:r>
                        <a:rPr sz="2200">
                          <a:solidFill>
                            <a:srgbClr val="0F1115"/>
                          </a:solidFill>
                          <a:latin typeface="Times New Roman"/>
                          <a:ea typeface="Arial"/>
                          <a:cs typeface="Times New Roman"/>
                        </a:rPr>
                        <a:t>Первые предприятия в сельской местности</a:t>
                      </a:r>
                      <a:endParaRPr sz="2200">
                        <a:latin typeface="Times New Roman"/>
                        <a:cs typeface="Times New Roman"/>
                      </a:endParaRPr>
                    </a:p>
                    <a:p>
                      <a:pPr>
                        <a:defRPr/>
                      </a:pPr>
                      <a:r>
                        <a:rPr sz="2200">
                          <a:solidFill>
                            <a:srgbClr val="0F1115"/>
                          </a:solidFill>
                          <a:latin typeface="Times New Roman"/>
                          <a:ea typeface="Arial"/>
                          <a:cs typeface="Times New Roman"/>
                        </a:rPr>
                        <a:t>Первые суконные фабрики с паровыми машинами (1820-е гг.)</a:t>
                      </a:r>
                      <a:endParaRPr sz="2200">
                        <a:latin typeface="Times New Roman"/>
                        <a:cs typeface="Times New Roman"/>
                      </a:endParaRPr>
                    </a:p>
                    <a:p>
                      <a:pPr>
                        <a:defRPr/>
                      </a:pPr>
                      <a:r>
                        <a:rPr sz="2200">
                          <a:solidFill>
                            <a:srgbClr val="0F1115"/>
                          </a:solidFill>
                          <a:latin typeface="Times New Roman"/>
                          <a:ea typeface="Arial"/>
                          <a:cs typeface="Times New Roman"/>
                        </a:rPr>
                        <a:t>К концу века: концентрация промышленности в городах (Минск, Гродно, Витебск)</a:t>
                      </a:r>
                      <a:endParaRPr sz="2200">
                        <a:latin typeface="Times New Roman"/>
                        <a:cs typeface="Times New Roman"/>
                      </a:endParaRPr>
                    </a:p>
                    <a:p>
                      <a:pPr>
                        <a:defRPr/>
                      </a:pPr>
                      <a:r>
                        <a:rPr sz="2200">
                          <a:solidFill>
                            <a:srgbClr val="0F1115"/>
                          </a:solidFill>
                          <a:latin typeface="Times New Roman"/>
                          <a:ea typeface="Arial"/>
                          <a:cs typeface="Times New Roman"/>
                        </a:rPr>
                        <a:t>Ведущие отрасли: пищевая и текстильная промышленность</a:t>
                      </a:r>
                      <a:endParaRPr sz="2200">
                        <a:latin typeface="Times New Roman"/>
                        <a:cs typeface="Times New Roman"/>
                      </a:endParaRPr>
                    </a:p>
                    <a:p>
                      <a:pPr>
                        <a:defRPr/>
                      </a:pPr>
                      <a:endParaRPr sz="2200" b="1">
                        <a:solidFill>
                          <a:srgbClr val="0F1115"/>
                        </a:solidFill>
                        <a:latin typeface="Times New Roman"/>
                        <a:ea typeface="Arial"/>
                        <a:cs typeface="Times New Roman"/>
                      </a:endParaRPr>
                    </a:p>
                  </a:txBody>
                  <a:tcPr vert="horz"/>
                </a:tc>
              </a:tr>
              <a:tr h="1765793">
                <a:tc>
                  <a:txBody>
                    <a:bodyPr/>
                    <a:p>
                      <a:pPr>
                        <a:defRPr/>
                      </a:pPr>
                      <a:r>
                        <a:rPr sz="2200" b="1">
                          <a:solidFill>
                            <a:srgbClr val="0F1115"/>
                          </a:solidFill>
                          <a:latin typeface="Times New Roman"/>
                          <a:ea typeface="Arial"/>
                          <a:cs typeface="Times New Roman"/>
                        </a:rPr>
                        <a:t>Социальные изменения:</a:t>
                      </a:r>
                      <a:endParaRPr sz="2200">
                        <a:latin typeface="Times New Roman"/>
                        <a:cs typeface="Times New Roman"/>
                      </a:endParaRPr>
                    </a:p>
                    <a:p>
                      <a:pPr>
                        <a:defRPr/>
                      </a:pPr>
                      <a:endParaRPr sz="2200" b="1">
                        <a:solidFill>
                          <a:srgbClr val="0F1115"/>
                        </a:solidFill>
                        <a:latin typeface="Times New Roman"/>
                        <a:ea typeface="Arial"/>
                        <a:cs typeface="Times New Roman"/>
                      </a:endParaRPr>
                    </a:p>
                  </a:txBody>
                  <a:tcPr vert="horz"/>
                </a:tc>
                <a:tc>
                  <a:txBody>
                    <a:bodyPr/>
                    <a:p>
                      <a:pPr>
                        <a:defRPr/>
                      </a:pPr>
                      <a:r>
                        <a:rPr sz="2200">
                          <a:solidFill>
                            <a:srgbClr val="0F1115"/>
                          </a:solidFill>
                          <a:latin typeface="Times New Roman"/>
                          <a:ea typeface="Arial"/>
                          <a:cs typeface="Times New Roman"/>
                        </a:rPr>
                        <a:t>Формирование новых социальных групп:</a:t>
                      </a:r>
                      <a:endParaRPr sz="2200">
                        <a:latin typeface="Times New Roman"/>
                        <a:cs typeface="Times New Roman"/>
                      </a:endParaRPr>
                    </a:p>
                    <a:p>
                      <a:pPr>
                        <a:defRPr/>
                      </a:pPr>
                      <a:r>
                        <a:rPr sz="2200">
                          <a:solidFill>
                            <a:srgbClr val="0F1115"/>
                          </a:solidFill>
                          <a:latin typeface="Times New Roman"/>
                          <a:ea typeface="Arial"/>
                          <a:cs typeface="Times New Roman"/>
                        </a:rPr>
                        <a:t>- Пролетариат (из крестьян и мещан)</a:t>
                      </a:r>
                      <a:endParaRPr sz="2200">
                        <a:latin typeface="Times New Roman"/>
                        <a:cs typeface="Times New Roman"/>
                      </a:endParaRPr>
                    </a:p>
                    <a:p>
                      <a:pPr>
                        <a:defRPr/>
                      </a:pPr>
                      <a:r>
                        <a:rPr sz="2200">
                          <a:solidFill>
                            <a:srgbClr val="0F1115"/>
                          </a:solidFill>
                          <a:latin typeface="Times New Roman"/>
                          <a:ea typeface="Arial"/>
                          <a:cs typeface="Times New Roman"/>
                        </a:rPr>
                        <a:t>- Буржуазия (из помещиков, купцов, зажиточных крестьян)</a:t>
                      </a:r>
                      <a:endParaRPr sz="2200">
                        <a:latin typeface="Times New Roman"/>
                        <a:cs typeface="Times New Roman"/>
                      </a:endParaRPr>
                    </a:p>
                    <a:p>
                      <a:pPr>
                        <a:defRPr/>
                      </a:pPr>
                      <a:r>
                        <a:rPr sz="2200">
                          <a:solidFill>
                            <a:srgbClr val="0F1115"/>
                          </a:solidFill>
                          <a:latin typeface="Times New Roman"/>
                          <a:ea typeface="Arial"/>
                          <a:cs typeface="Times New Roman"/>
                        </a:rPr>
                        <a:t>- Интеллигенция (результат политики деполонизации)</a:t>
                      </a:r>
                      <a:endParaRPr sz="2400">
                        <a:latin typeface="Times New Roman"/>
                        <a:cs typeface="Times New Roman"/>
                      </a:endParaRPr>
                    </a:p>
                  </a:txBody>
                  <a:tcPr vert="horz"/>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890807702" name="Заголовок 3"/>
          <p:cNvSpPr>
            <a:spLocks noGrp="1"/>
          </p:cNvSpPr>
          <p:nvPr>
            <p:ph type="title"/>
          </p:nvPr>
        </p:nvSpPr>
        <p:spPr bwMode="auto">
          <a:xfrm>
            <a:off x="369009" y="365125"/>
            <a:ext cx="8291286" cy="1325562"/>
          </a:xfrm>
        </p:spPr>
        <p:txBody>
          <a:bodyPr/>
          <a:lstStyle/>
          <a:p>
            <a:pPr>
              <a:defRPr/>
            </a:pPr>
            <a:r>
              <a:rPr lang="ru-RU" sz="4400" b="1" i="0" u="none" strike="noStrike" cap="none" spc="0">
                <a:solidFill>
                  <a:schemeClr val="bg1"/>
                </a:solidFill>
                <a:latin typeface="Arial"/>
                <a:ea typeface="Arial"/>
                <a:cs typeface="Arial"/>
              </a:rPr>
              <a:t>Беларусь в 19 веке</a:t>
            </a:r>
            <a:endParaRPr/>
          </a:p>
        </p:txBody>
      </p:sp>
      <p:sp>
        <p:nvSpPr>
          <p:cNvPr id="1244572" name="Объект 4"/>
          <p:cNvSpPr>
            <a:spLocks noGrp="1"/>
          </p:cNvSpPr>
          <p:nvPr>
            <p:ph idx="1"/>
          </p:nvPr>
        </p:nvSpPr>
        <p:spPr bwMode="auto">
          <a:xfrm>
            <a:off x="369009" y="1825625"/>
            <a:ext cx="10196285" cy="4351338"/>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endParaRPr/>
          </a:p>
        </p:txBody>
      </p:sp>
      <p:graphicFrame>
        <p:nvGraphicFramePr>
          <p:cNvPr id="1780141994" name=""/>
          <p:cNvGraphicFramePr>
            <a:graphicFrameLocks xmlns:a="http://schemas.openxmlformats.org/drawingml/2006/main"/>
          </p:cNvGraphicFramePr>
          <p:nvPr/>
        </p:nvGraphicFramePr>
        <p:xfrm>
          <a:off x="369009" y="1599829"/>
          <a:ext cx="8408275" cy="538435"/>
        </p:xfrm>
        <a:graphic>
          <a:graphicData uri="http://schemas.openxmlformats.org/drawingml/2006/table">
            <a:tbl>
              <a:tblPr firstRow="1" firstCol="1" lastRow="0" lastCol="0" bandRow="1" bandCol="0">
                <a:tableStyleId>{EAB7103D-C56D-1E7C-1F39-B5EAE06281AB}</a:tableStyleId>
              </a:tblPr>
              <a:tblGrid>
                <a:gridCol w="3114510"/>
                <a:gridCol w="7879240"/>
              </a:tblGrid>
              <a:tr h="2551909">
                <a:tc>
                  <a:txBody>
                    <a:bodyPr/>
                    <a:p>
                      <a:pPr>
                        <a:defRPr/>
                      </a:pPr>
                      <a:r>
                        <a:rPr sz="2400" b="1">
                          <a:solidFill>
                            <a:srgbClr val="0F1115"/>
                          </a:solidFill>
                          <a:latin typeface="Times New Roman"/>
                          <a:ea typeface="Arial"/>
                          <a:cs typeface="Times New Roman"/>
                        </a:rPr>
                        <a:t>Национальное пробуждение белорусов:</a:t>
                      </a:r>
                      <a:endParaRPr sz="2400">
                        <a:latin typeface="Times New Roman"/>
                        <a:cs typeface="Times New Roman"/>
                      </a:endParaRPr>
                    </a:p>
                    <a:p>
                      <a:pPr>
                        <a:defRPr/>
                      </a:pPr>
                      <a:endParaRPr sz="2400" b="1">
                        <a:solidFill>
                          <a:srgbClr val="0F1115"/>
                        </a:solidFill>
                        <a:latin typeface="Times New Roman"/>
                        <a:ea typeface="Arial"/>
                        <a:cs typeface="Times New Roman"/>
                      </a:endParaRPr>
                    </a:p>
                  </a:txBody>
                  <a:tcPr vert="horz"/>
                </a:tc>
                <a:tc>
                  <a:txBody>
                    <a:bodyPr/>
                    <a:p>
                      <a:pPr>
                        <a:defRPr/>
                      </a:pPr>
                      <a:r>
                        <a:rPr sz="2400" b="1">
                          <a:solidFill>
                            <a:srgbClr val="0F1115"/>
                          </a:solidFill>
                          <a:latin typeface="Times New Roman"/>
                          <a:ea typeface="Arial"/>
                          <a:cs typeface="Times New Roman"/>
                        </a:rPr>
                        <a:t>Предпосылки:</a:t>
                      </a:r>
                      <a:endParaRPr sz="2400">
                        <a:latin typeface="Times New Roman"/>
                        <a:cs typeface="Times New Roman"/>
                      </a:endParaRPr>
                    </a:p>
                    <a:p>
                      <a:pPr>
                        <a:defRPr/>
                      </a:pPr>
                      <a:r>
                        <a:rPr sz="2400">
                          <a:solidFill>
                            <a:srgbClr val="0F1115"/>
                          </a:solidFill>
                          <a:latin typeface="Times New Roman"/>
                          <a:ea typeface="Arial"/>
                          <a:cs typeface="Times New Roman"/>
                        </a:rPr>
                        <a:t>Переход от аграрного к индустриальному обществу</a:t>
                      </a:r>
                      <a:endParaRPr sz="2400">
                        <a:latin typeface="Times New Roman"/>
                        <a:cs typeface="Times New Roman"/>
                      </a:endParaRPr>
                    </a:p>
                    <a:p>
                      <a:pPr>
                        <a:defRPr/>
                      </a:pPr>
                      <a:r>
                        <a:rPr sz="2400">
                          <a:solidFill>
                            <a:srgbClr val="0F1115"/>
                          </a:solidFill>
                          <a:latin typeface="Times New Roman"/>
                          <a:ea typeface="Arial"/>
                          <a:cs typeface="Times New Roman"/>
                        </a:rPr>
                        <a:t>Формирование национальной интеллигенции</a:t>
                      </a:r>
                      <a:endParaRPr sz="2400">
                        <a:latin typeface="Times New Roman"/>
                        <a:cs typeface="Times New Roman"/>
                      </a:endParaRPr>
                    </a:p>
                    <a:p>
                      <a:pPr>
                        <a:defRPr/>
                      </a:pPr>
                      <a:r>
                        <a:rPr sz="2400">
                          <a:solidFill>
                            <a:srgbClr val="0F1115"/>
                          </a:solidFill>
                          <a:latin typeface="Times New Roman"/>
                          <a:ea typeface="Arial"/>
                          <a:cs typeface="Times New Roman"/>
                        </a:rPr>
                        <a:t>Культурное возрождение</a:t>
                      </a:r>
                      <a:endParaRPr sz="2400">
                        <a:latin typeface="Times New Roman"/>
                        <a:cs typeface="Times New Roman"/>
                      </a:endParaRPr>
                    </a:p>
                    <a:p>
                      <a:pPr>
                        <a:defRPr/>
                      </a:pPr>
                      <a:endParaRPr sz="2400" b="1">
                        <a:solidFill>
                          <a:srgbClr val="0F1115"/>
                        </a:solidFill>
                        <a:latin typeface="Times New Roman"/>
                        <a:ea typeface="Arial"/>
                        <a:cs typeface="Times New Roman"/>
                      </a:endParaRPr>
                    </a:p>
                  </a:txBody>
                  <a:tcPr vert="horz"/>
                </a:tc>
              </a:tr>
              <a:tr h="2086919">
                <a:tc>
                  <a:txBody>
                    <a:bodyPr/>
                    <a:p>
                      <a:pPr>
                        <a:defRPr/>
                      </a:pPr>
                      <a:r>
                        <a:rPr sz="2400" b="1">
                          <a:solidFill>
                            <a:srgbClr val="0F1115"/>
                          </a:solidFill>
                          <a:latin typeface="Times New Roman"/>
                          <a:ea typeface="Arial"/>
                          <a:cs typeface="Times New Roman"/>
                        </a:rPr>
                        <a:t>Основные идеи национального движения:</a:t>
                      </a:r>
                      <a:endParaRPr sz="2400">
                        <a:latin typeface="Times New Roman"/>
                        <a:cs typeface="Times New Roman"/>
                      </a:endParaRPr>
                    </a:p>
                    <a:p>
                      <a:pPr>
                        <a:defRPr/>
                      </a:pPr>
                      <a:endParaRPr sz="2400" b="1">
                        <a:solidFill>
                          <a:srgbClr val="0F1115"/>
                        </a:solidFill>
                        <a:latin typeface="Times New Roman"/>
                        <a:ea typeface="Arial"/>
                        <a:cs typeface="Times New Roman"/>
                      </a:endParaRPr>
                    </a:p>
                  </a:txBody>
                  <a:tcPr vert="horz"/>
                </a:tc>
                <a:tc>
                  <a:txBody>
                    <a:bodyPr/>
                    <a:p>
                      <a:pPr>
                        <a:defRPr/>
                      </a:pPr>
                      <a:r>
                        <a:rPr sz="2400">
                          <a:solidFill>
                            <a:srgbClr val="0F1115"/>
                          </a:solidFill>
                          <a:latin typeface="Times New Roman"/>
                          <a:ea typeface="Arial"/>
                          <a:cs typeface="Times New Roman"/>
                        </a:rPr>
                        <a:t>Развитие белорусского языка и культуры</a:t>
                      </a:r>
                      <a:endParaRPr sz="2400">
                        <a:latin typeface="Times New Roman"/>
                        <a:cs typeface="Times New Roman"/>
                      </a:endParaRPr>
                    </a:p>
                    <a:p>
                      <a:pPr>
                        <a:defRPr/>
                      </a:pPr>
                      <a:r>
                        <a:rPr sz="2400">
                          <a:solidFill>
                            <a:srgbClr val="0F1115"/>
                          </a:solidFill>
                          <a:latin typeface="Times New Roman"/>
                          <a:ea typeface="Arial"/>
                          <a:cs typeface="Times New Roman"/>
                        </a:rPr>
                        <a:t>Создание национальной государственности</a:t>
                      </a:r>
                      <a:endParaRPr sz="2400">
                        <a:latin typeface="Times New Roman"/>
                        <a:cs typeface="Times New Roman"/>
                      </a:endParaRPr>
                    </a:p>
                    <a:p>
                      <a:pPr>
                        <a:defRPr/>
                      </a:pPr>
                      <a:r>
                        <a:rPr sz="2400">
                          <a:solidFill>
                            <a:srgbClr val="0F1115"/>
                          </a:solidFill>
                          <a:latin typeface="Times New Roman"/>
                          <a:ea typeface="Arial"/>
                          <a:cs typeface="Times New Roman"/>
                        </a:rPr>
                        <a:t>Формирование национального самосознания</a:t>
                      </a:r>
                      <a:endParaRPr sz="2400">
                        <a:latin typeface="Times New Roman"/>
                        <a:cs typeface="Times New Roman"/>
                      </a:endParaRPr>
                    </a:p>
                    <a:p>
                      <a:pPr>
                        <a:defRPr/>
                      </a:pPr>
                      <a:endParaRPr sz="2400" b="1">
                        <a:solidFill>
                          <a:srgbClr val="0F1115"/>
                        </a:solidFill>
                        <a:latin typeface="Times New Roman"/>
                        <a:ea typeface="Arial"/>
                        <a:cs typeface="Times New Roman"/>
                      </a:endParaRPr>
                    </a:p>
                  </a:txBody>
                  <a:tcPr vert="horz"/>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59514471" name="Заголовок 1"/>
          <p:cNvSpPr>
            <a:spLocks noGrp="1"/>
          </p:cNvSpPr>
          <p:nvPr>
            <p:ph type="title"/>
          </p:nvPr>
        </p:nvSpPr>
        <p:spPr bwMode="auto">
          <a:xfrm>
            <a:off x="3062513" y="365124"/>
            <a:ext cx="8291286" cy="1325562"/>
          </a:xfrm>
        </p:spPr>
        <p:txBody>
          <a:bodyPr/>
          <a:lstStyle>
            <a:lvl1pPr>
              <a:defRPr b="1">
                <a:solidFill>
                  <a:schemeClr val="accent1">
                    <a:lumMod val="50000"/>
                  </a:schemeClr>
                </a:solidFill>
              </a:defRPr>
            </a:lvl1pPr>
          </a:lstStyle>
          <a:p>
            <a:pPr>
              <a:defRPr/>
            </a:pPr>
            <a:endParaRPr/>
          </a:p>
        </p:txBody>
      </p:sp>
      <p:sp>
        <p:nvSpPr>
          <p:cNvPr id="978288685" name="Объект 2"/>
          <p:cNvSpPr>
            <a:spLocks noGrp="1"/>
          </p:cNvSpPr>
          <p:nvPr>
            <p:ph idx="1"/>
          </p:nvPr>
        </p:nvSpPr>
        <p:spPr bwMode="auto">
          <a:xfrm>
            <a:off x="3062513" y="1825624"/>
            <a:ext cx="8291286"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a:defRPr/>
            </a:pPr>
            <a:endParaRPr/>
          </a:p>
        </p:txBody>
      </p:sp>
      <p:pic>
        <p:nvPicPr>
          <p:cNvPr id="1165239509" name=""/>
          <p:cNvPicPr>
            <a:picLocks noChangeAspect="1"/>
          </p:cNvPicPr>
          <p:nvPr/>
        </p:nvPicPr>
        <p:blipFill>
          <a:blip r:embed="rId2"/>
          <a:stretch/>
        </p:blipFill>
        <p:spPr bwMode="auto">
          <a:xfrm flipH="0" flipV="0">
            <a:off x="1716917" y="1276164"/>
            <a:ext cx="9197860" cy="45867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337014755" name="Заголовок 3"/>
          <p:cNvSpPr>
            <a:spLocks noGrp="1"/>
          </p:cNvSpPr>
          <p:nvPr>
            <p:ph type="title"/>
          </p:nvPr>
        </p:nvSpPr>
        <p:spPr bwMode="auto">
          <a:xfrm>
            <a:off x="369009" y="365125"/>
            <a:ext cx="8291286" cy="1325562"/>
          </a:xfrm>
        </p:spPr>
        <p:txBody>
          <a:bodyPr/>
          <a:lstStyle/>
          <a:p>
            <a:pPr>
              <a:defRPr/>
            </a:pPr>
            <a:r>
              <a:rPr lang="ru-RU">
                <a:solidFill>
                  <a:schemeClr val="bg1"/>
                </a:solidFill>
              </a:rPr>
              <a:t>Вставьте заголовок слайда</a:t>
            </a:r>
            <a:endParaRPr/>
          </a:p>
        </p:txBody>
      </p:sp>
      <p:sp>
        <p:nvSpPr>
          <p:cNvPr id="1477098886" name="Объект 4"/>
          <p:cNvSpPr>
            <a:spLocks noGrp="1"/>
          </p:cNvSpPr>
          <p:nvPr>
            <p:ph idx="1"/>
          </p:nvPr>
        </p:nvSpPr>
        <p:spPr bwMode="auto">
          <a:xfrm>
            <a:off x="369009" y="1825625"/>
            <a:ext cx="10196285" cy="4351338"/>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endParaRPr/>
          </a:p>
        </p:txBody>
      </p:sp>
      <p:pic>
        <p:nvPicPr>
          <p:cNvPr id="644191622" name=""/>
          <p:cNvPicPr>
            <a:picLocks noChangeAspect="1"/>
          </p:cNvPicPr>
          <p:nvPr/>
        </p:nvPicPr>
        <p:blipFill>
          <a:blip r:embed="rId2"/>
          <a:stretch/>
        </p:blipFill>
        <p:spPr bwMode="auto">
          <a:xfrm flipH="0" flipV="0">
            <a:off x="906261" y="203446"/>
            <a:ext cx="10071553" cy="66433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948927377" name="Заголовок 3"/>
          <p:cNvSpPr>
            <a:spLocks noGrp="1"/>
          </p:cNvSpPr>
          <p:nvPr>
            <p:ph type="title"/>
          </p:nvPr>
        </p:nvSpPr>
        <p:spPr bwMode="auto">
          <a:xfrm>
            <a:off x="369009" y="365125"/>
            <a:ext cx="8291286" cy="1325562"/>
          </a:xfrm>
        </p:spPr>
        <p:txBody>
          <a:bodyPr/>
          <a:lstStyle/>
          <a:p>
            <a:pPr>
              <a:defRPr/>
            </a:pPr>
            <a:r>
              <a:rPr lang="ru-RU">
                <a:solidFill>
                  <a:schemeClr val="bg1"/>
                </a:solidFill>
              </a:rPr>
              <a:t>Вставьте заголовок слайда</a:t>
            </a:r>
            <a:endParaRPr/>
          </a:p>
        </p:txBody>
      </p:sp>
      <p:sp>
        <p:nvSpPr>
          <p:cNvPr id="1519680497" name="Объект 4"/>
          <p:cNvSpPr>
            <a:spLocks noGrp="1"/>
          </p:cNvSpPr>
          <p:nvPr>
            <p:ph idx="1"/>
          </p:nvPr>
        </p:nvSpPr>
        <p:spPr bwMode="auto">
          <a:xfrm>
            <a:off x="369009" y="1825625"/>
            <a:ext cx="10196285" cy="4351338"/>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endParaRPr/>
          </a:p>
        </p:txBody>
      </p:sp>
      <p:pic>
        <p:nvPicPr>
          <p:cNvPr id="102306964" name=""/>
          <p:cNvPicPr>
            <a:picLocks noChangeAspect="1"/>
          </p:cNvPicPr>
          <p:nvPr/>
        </p:nvPicPr>
        <p:blipFill>
          <a:blip r:embed="rId2"/>
          <a:stretch/>
        </p:blipFill>
        <p:spPr bwMode="auto">
          <a:xfrm flipH="0" flipV="0">
            <a:off x="767548" y="101723"/>
            <a:ext cx="9797747" cy="66537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27464999" name="Заголовок 3"/>
          <p:cNvSpPr>
            <a:spLocks noGrp="1"/>
          </p:cNvSpPr>
          <p:nvPr>
            <p:ph type="title"/>
          </p:nvPr>
        </p:nvSpPr>
        <p:spPr bwMode="auto">
          <a:xfrm>
            <a:off x="369009" y="365125"/>
            <a:ext cx="8291286" cy="1325562"/>
          </a:xfrm>
        </p:spPr>
        <p:txBody>
          <a:bodyPr/>
          <a:lstStyle/>
          <a:p>
            <a:pPr>
              <a:defRPr/>
            </a:pPr>
            <a:r>
              <a:rPr sz="3600" b="1">
                <a:solidFill>
                  <a:schemeClr val="bg1"/>
                </a:solidFill>
                <a:latin typeface="Times New Roman"/>
                <a:ea typeface="Arial"/>
                <a:cs typeface="Times New Roman"/>
              </a:rPr>
              <a:t>Деятели белорусского возрождения:</a:t>
            </a:r>
            <a:endParaRPr sz="13000">
              <a:solidFill>
                <a:schemeClr val="bg1"/>
              </a:solidFill>
            </a:endParaRPr>
          </a:p>
        </p:txBody>
      </p:sp>
      <p:sp>
        <p:nvSpPr>
          <p:cNvPr id="341024245" name="Объект 4"/>
          <p:cNvSpPr>
            <a:spLocks noGrp="1"/>
          </p:cNvSpPr>
          <p:nvPr>
            <p:ph idx="1"/>
          </p:nvPr>
        </p:nvSpPr>
        <p:spPr bwMode="auto">
          <a:xfrm>
            <a:off x="369009" y="1825625"/>
            <a:ext cx="10196285" cy="4351338"/>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endParaRPr/>
          </a:p>
        </p:txBody>
      </p:sp>
      <p:pic>
        <p:nvPicPr>
          <p:cNvPr id="1441880299" name=""/>
          <p:cNvPicPr>
            <a:picLocks noChangeAspect="1"/>
          </p:cNvPicPr>
          <p:nvPr/>
        </p:nvPicPr>
        <p:blipFill>
          <a:blip r:embed="rId2"/>
          <a:stretch/>
        </p:blipFill>
        <p:spPr bwMode="auto">
          <a:xfrm flipH="0" flipV="0">
            <a:off x="203446" y="1507354"/>
            <a:ext cx="10892617" cy="419839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250994828" name="Заголовок 3"/>
          <p:cNvSpPr>
            <a:spLocks noGrp="1"/>
          </p:cNvSpPr>
          <p:nvPr>
            <p:ph type="title"/>
          </p:nvPr>
        </p:nvSpPr>
        <p:spPr bwMode="auto">
          <a:xfrm>
            <a:off x="369009" y="365125"/>
            <a:ext cx="8291286" cy="1325562"/>
          </a:xfrm>
        </p:spPr>
        <p:txBody>
          <a:bodyPr/>
          <a:lstStyle/>
          <a:p>
            <a:pPr>
              <a:defRPr/>
            </a:pPr>
            <a:r>
              <a:rPr lang="ru-RU" sz="4400" b="1" i="0" u="none" strike="noStrike" cap="none" spc="0">
                <a:solidFill>
                  <a:schemeClr val="bg1"/>
                </a:solidFill>
                <a:latin typeface="Times New Roman"/>
                <a:ea typeface="Arial"/>
                <a:cs typeface="Times New Roman"/>
              </a:rPr>
              <a:t>Деятели белорусского возрождения:</a:t>
            </a:r>
            <a:endParaRPr/>
          </a:p>
        </p:txBody>
      </p:sp>
      <p:sp>
        <p:nvSpPr>
          <p:cNvPr id="6687514" name="Объект 4"/>
          <p:cNvSpPr>
            <a:spLocks noGrp="1"/>
          </p:cNvSpPr>
          <p:nvPr>
            <p:ph idx="1"/>
          </p:nvPr>
        </p:nvSpPr>
        <p:spPr bwMode="auto">
          <a:xfrm flipH="0" flipV="0">
            <a:off x="7306529" y="365125"/>
            <a:ext cx="4300121" cy="5811837"/>
          </a:xfrm>
          <a:prstGeom prst="rect">
            <a:avLst/>
          </a:prstGeom>
          <a:solidFill>
            <a:schemeClr val="tx1">
              <a:lumMod val="65000"/>
              <a:lumOff val="35000"/>
            </a:schemeClr>
          </a:solidFill>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r>
              <a:rPr sz="2600" b="0" i="0" u="none">
                <a:solidFill>
                  <a:schemeClr val="bg1"/>
                </a:solidFill>
                <a:latin typeface="Times New Roman"/>
                <a:ea typeface="Times New Roman"/>
                <a:cs typeface="Times New Roman"/>
              </a:rPr>
              <a:t>1. О  каких признаках нации говорится в  приведенных фрагментах произведений Ф.  Богушевича и  Янки Купалы? Какие еще признаки нации вы знаете? 2. Согласны ли вы с утверждением, что белорусские поэты второй половины XIX  — начала XX  в. способствовали формированию национального самосознания белорусов? Свое мнение поясните.</a:t>
            </a:r>
            <a:endParaRPr sz="11000">
              <a:solidFill>
                <a:schemeClr val="bg1"/>
              </a:solidFill>
            </a:endParaRPr>
          </a:p>
        </p:txBody>
      </p:sp>
      <p:pic>
        <p:nvPicPr>
          <p:cNvPr id="1723888047" name=""/>
          <p:cNvPicPr>
            <a:picLocks noChangeAspect="1"/>
          </p:cNvPicPr>
          <p:nvPr/>
        </p:nvPicPr>
        <p:blipFill>
          <a:blip r:embed="rId2"/>
          <a:stretch/>
        </p:blipFill>
        <p:spPr bwMode="auto">
          <a:xfrm flipH="0" flipV="0">
            <a:off x="276534" y="1884888"/>
            <a:ext cx="2248999" cy="3366999"/>
          </a:xfrm>
          <a:prstGeom prst="rect">
            <a:avLst/>
          </a:prstGeom>
        </p:spPr>
      </p:pic>
      <p:pic>
        <p:nvPicPr>
          <p:cNvPr id="564078712" name=""/>
          <p:cNvPicPr>
            <a:picLocks noChangeAspect="1"/>
          </p:cNvPicPr>
          <p:nvPr/>
        </p:nvPicPr>
        <p:blipFill>
          <a:blip r:embed="rId3"/>
          <a:stretch/>
        </p:blipFill>
        <p:spPr bwMode="auto">
          <a:xfrm flipH="0" flipV="0">
            <a:off x="2895402" y="1825625"/>
            <a:ext cx="3985737" cy="48271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2090702271" name="Заголовок 3"/>
          <p:cNvSpPr>
            <a:spLocks noGrp="1"/>
          </p:cNvSpPr>
          <p:nvPr>
            <p:ph type="title"/>
          </p:nvPr>
        </p:nvSpPr>
        <p:spPr bwMode="auto">
          <a:xfrm>
            <a:off x="369009" y="365125"/>
            <a:ext cx="8291286" cy="1325562"/>
          </a:xfrm>
        </p:spPr>
        <p:txBody>
          <a:bodyPr/>
          <a:lstStyle/>
          <a:p>
            <a:pPr>
              <a:defRPr/>
            </a:pPr>
            <a:r>
              <a:rPr lang="ru-RU" sz="4400" b="1" i="0" u="none" strike="noStrike" cap="none" spc="0">
                <a:solidFill>
                  <a:schemeClr val="bg1"/>
                </a:solidFill>
                <a:latin typeface="Times New Roman"/>
                <a:ea typeface="Arial"/>
                <a:cs typeface="Times New Roman"/>
              </a:rPr>
              <a:t>Деятели белорусского возрождения:</a:t>
            </a:r>
            <a:endParaRPr/>
          </a:p>
        </p:txBody>
      </p:sp>
      <p:sp>
        <p:nvSpPr>
          <p:cNvPr id="833122299" name="Объект 4"/>
          <p:cNvSpPr>
            <a:spLocks noGrp="1"/>
          </p:cNvSpPr>
          <p:nvPr>
            <p:ph idx="1"/>
          </p:nvPr>
        </p:nvSpPr>
        <p:spPr bwMode="auto">
          <a:xfrm>
            <a:off x="369009" y="1825625"/>
            <a:ext cx="10196285" cy="4351338"/>
          </a:xfrm>
          <a:prstGeom prst="rect">
            <a:avLst/>
          </a:prstGeom>
          <a:solidFill>
            <a:schemeClr val="tx1">
              <a:lumMod val="65000"/>
              <a:lumOff val="35000"/>
            </a:schemeClr>
          </a:solidFill>
        </p:spPr>
        <p:txBody>
          <a:bodyPr vertOverflow="overflow" horzOverflow="overflow" vert="horz" wrap="square" lIns="91440" tIns="45720" rIns="91440" bIns="45720" numCol="1" spcCol="0" rtlCol="0" fromWordArt="0" anchor="t" anchorCtr="0" forceAA="0" upright="0" compatLnSpc="0">
            <a:normAutofit/>
          </a:bodyPr>
          <a:lstStyle/>
          <a:p>
            <a:pPr>
              <a:defRPr/>
            </a:pPr>
            <a:r>
              <a:rPr sz="2400" b="1">
                <a:solidFill>
                  <a:schemeClr val="bg1"/>
                </a:solidFill>
                <a:latin typeface="Times New Roman"/>
                <a:ea typeface="Arial"/>
                <a:cs typeface="Times New Roman"/>
              </a:rPr>
              <a:t>Франциск Богушевич</a:t>
            </a:r>
            <a:r>
              <a:rPr sz="2400">
                <a:solidFill>
                  <a:schemeClr val="bg1"/>
                </a:solidFill>
                <a:latin typeface="Times New Roman"/>
                <a:ea typeface="Arial"/>
                <a:cs typeface="Times New Roman"/>
              </a:rPr>
              <a:t> (1840–1900) – основатель новой белорусской литературы</a:t>
            </a:r>
            <a:endParaRPr sz="2400">
              <a:solidFill>
                <a:schemeClr val="bg1"/>
              </a:solidFill>
              <a:latin typeface="Times New Roman"/>
              <a:cs typeface="Times New Roman"/>
            </a:endParaRPr>
          </a:p>
          <a:p>
            <a:pPr>
              <a:defRPr/>
            </a:pPr>
            <a:r>
              <a:rPr sz="2400">
                <a:solidFill>
                  <a:schemeClr val="bg1"/>
                </a:solidFill>
                <a:latin typeface="Times New Roman"/>
                <a:ea typeface="Arial"/>
                <a:cs typeface="Times New Roman"/>
              </a:rPr>
              <a:t>Сборник "Дудка беларуская"</a:t>
            </a:r>
            <a:endParaRPr sz="2400">
              <a:solidFill>
                <a:schemeClr val="bg1"/>
              </a:solidFill>
              <a:latin typeface="Times New Roman"/>
              <a:cs typeface="Times New Roman"/>
            </a:endParaRPr>
          </a:p>
          <a:p>
            <a:pPr>
              <a:defRPr/>
            </a:pPr>
            <a:r>
              <a:rPr sz="2400">
                <a:solidFill>
                  <a:schemeClr val="bg1"/>
                </a:solidFill>
                <a:latin typeface="Times New Roman"/>
                <a:ea typeface="Arial"/>
                <a:cs typeface="Times New Roman"/>
              </a:rPr>
              <a:t>Идея: сохранение белорусского языка как основа национальной идентичности</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Янка Купала</a:t>
            </a:r>
            <a:r>
              <a:rPr sz="2400">
                <a:solidFill>
                  <a:schemeClr val="bg1"/>
                </a:solidFill>
                <a:latin typeface="Times New Roman"/>
                <a:ea typeface="Arial"/>
                <a:cs typeface="Times New Roman"/>
              </a:rPr>
              <a:t> (1882–1942) – поэт, драматург</a:t>
            </a:r>
            <a:endParaRPr sz="2400">
              <a:solidFill>
                <a:schemeClr val="bg1"/>
              </a:solidFill>
              <a:latin typeface="Times New Roman"/>
              <a:cs typeface="Times New Roman"/>
            </a:endParaRPr>
          </a:p>
          <a:p>
            <a:pPr>
              <a:defRPr/>
            </a:pPr>
            <a:r>
              <a:rPr sz="2400">
                <a:solidFill>
                  <a:schemeClr val="bg1"/>
                </a:solidFill>
                <a:latin typeface="Times New Roman"/>
                <a:ea typeface="Arial"/>
                <a:cs typeface="Times New Roman"/>
              </a:rPr>
              <a:t>Символ стремления к свободе и самоопределению</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Винцент Дунин-Марцинкевич</a:t>
            </a:r>
            <a:r>
              <a:rPr sz="2400">
                <a:solidFill>
                  <a:schemeClr val="bg1"/>
                </a:solidFill>
                <a:latin typeface="Times New Roman"/>
                <a:ea typeface="Arial"/>
                <a:cs typeface="Times New Roman"/>
              </a:rPr>
              <a:t> (1807–1884)</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Якуб Колас</a:t>
            </a:r>
            <a:r>
              <a:rPr sz="2400">
                <a:solidFill>
                  <a:schemeClr val="bg1"/>
                </a:solidFill>
                <a:latin typeface="Times New Roman"/>
                <a:ea typeface="Arial"/>
                <a:cs typeface="Times New Roman"/>
              </a:rPr>
              <a:t> (1882–1956)</a:t>
            </a:r>
            <a:endParaRPr sz="2400">
              <a:solidFill>
                <a:schemeClr val="bg1"/>
              </a:solidFill>
              <a:latin typeface="Times New Roman"/>
              <a:cs typeface="Times New Roman"/>
            </a:endParaRPr>
          </a:p>
          <a:p>
            <a:pPr marL="0" indent="0">
              <a:buFont typeface="Arial"/>
              <a:buNone/>
              <a:defRPr/>
            </a:pPr>
            <a:r>
              <a:rPr sz="2400" b="1">
                <a:solidFill>
                  <a:schemeClr val="bg1"/>
                </a:solidFill>
                <a:latin typeface="Times New Roman"/>
                <a:ea typeface="Arial"/>
                <a:cs typeface="Times New Roman"/>
              </a:rPr>
              <a:t>Максим Богданович</a:t>
            </a:r>
            <a:r>
              <a:rPr sz="2400">
                <a:solidFill>
                  <a:schemeClr val="bg1"/>
                </a:solidFill>
                <a:latin typeface="Times New Roman"/>
                <a:ea typeface="Arial"/>
                <a:cs typeface="Times New Roman"/>
              </a:rPr>
              <a:t> (1891–1917)</a:t>
            </a:r>
            <a:endParaRPr sz="90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951188799" name="Заголовок 3"/>
          <p:cNvSpPr>
            <a:spLocks noGrp="1"/>
          </p:cNvSpPr>
          <p:nvPr>
            <p:ph type="title"/>
          </p:nvPr>
        </p:nvSpPr>
        <p:spPr bwMode="auto">
          <a:xfrm>
            <a:off x="369009" y="365125"/>
            <a:ext cx="8291286" cy="1325562"/>
          </a:xfrm>
        </p:spPr>
        <p:txBody>
          <a:bodyPr/>
          <a:lstStyle/>
          <a:p>
            <a:pPr>
              <a:defRPr/>
            </a:pPr>
            <a:r>
              <a:rPr sz="3600" b="1">
                <a:solidFill>
                  <a:schemeClr val="bg1"/>
                </a:solidFill>
                <a:latin typeface="Times New Roman"/>
                <a:ea typeface="Arial"/>
                <a:cs typeface="Times New Roman"/>
              </a:rPr>
              <a:t>Ключевые даты XIX века</a:t>
            </a:r>
            <a:endParaRPr>
              <a:solidFill>
                <a:schemeClr val="bg1"/>
              </a:solidFill>
            </a:endParaRPr>
          </a:p>
        </p:txBody>
      </p:sp>
      <p:sp>
        <p:nvSpPr>
          <p:cNvPr id="1273058866" name="Объект 4"/>
          <p:cNvSpPr>
            <a:spLocks noGrp="1"/>
          </p:cNvSpPr>
          <p:nvPr>
            <p:ph idx="1"/>
          </p:nvPr>
        </p:nvSpPr>
        <p:spPr bwMode="auto">
          <a:xfrm>
            <a:off x="369009" y="1825625"/>
            <a:ext cx="10196285" cy="4351338"/>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endParaRPr/>
          </a:p>
        </p:txBody>
      </p:sp>
      <p:graphicFrame>
        <p:nvGraphicFramePr>
          <p:cNvPr id="285774764" name=""/>
          <p:cNvGraphicFramePr>
            <a:graphicFrameLocks xmlns:a="http://schemas.openxmlformats.org/drawingml/2006/main"/>
          </p:cNvGraphicFramePr>
          <p:nvPr/>
        </p:nvGraphicFramePr>
        <p:xfrm>
          <a:off x="435582" y="1359393"/>
          <a:ext cx="8408275" cy="269217"/>
        </p:xfrm>
        <a:graphic>
          <a:graphicData uri="http://schemas.openxmlformats.org/drawingml/2006/table">
            <a:tbl>
              <a:tblPr firstRow="1" firstCol="1" lastRow="0" lastCol="0" bandRow="1" bandCol="0">
                <a:tableStyleId>{EAB7103D-C56D-1E7C-1F39-B5EAE06281AB}</a:tableStyleId>
              </a:tblPr>
              <a:tblGrid>
                <a:gridCol w="5435846"/>
                <a:gridCol w="5435846"/>
              </a:tblGrid>
              <a:tr h="5173486">
                <a:tc>
                  <a:txBody>
                    <a:bodyPr/>
                    <a:p>
                      <a:pPr>
                        <a:defRPr/>
                      </a:pPr>
                      <a:r>
                        <a:rPr sz="2200" b="1">
                          <a:solidFill>
                            <a:srgbClr val="0F1115"/>
                          </a:solidFill>
                          <a:latin typeface="Times New Roman"/>
                          <a:ea typeface="Arial"/>
                          <a:cs typeface="Times New Roman"/>
                        </a:rPr>
                        <a:t>Мировые события:</a:t>
                      </a:r>
                      <a:endParaRPr sz="2200">
                        <a:latin typeface="Times New Roman"/>
                        <a:cs typeface="Times New Roman"/>
                      </a:endParaRPr>
                    </a:p>
                    <a:p>
                      <a:pPr>
                        <a:defRPr/>
                      </a:pPr>
                      <a:r>
                        <a:rPr sz="2200" b="1">
                          <a:solidFill>
                            <a:srgbClr val="0F1115"/>
                          </a:solidFill>
                          <a:latin typeface="Times New Roman"/>
                          <a:ea typeface="Arial"/>
                          <a:cs typeface="Times New Roman"/>
                        </a:rPr>
                        <a:t>1815</a:t>
                      </a:r>
                      <a:r>
                        <a:rPr sz="2200">
                          <a:solidFill>
                            <a:srgbClr val="0F1115"/>
                          </a:solidFill>
                          <a:latin typeface="Times New Roman"/>
                          <a:ea typeface="Arial"/>
                          <a:cs typeface="Times New Roman"/>
                        </a:rPr>
                        <a:t> – Венский конгресс, создание Священного союза</a:t>
                      </a:r>
                      <a:endParaRPr sz="2200">
                        <a:latin typeface="Times New Roman"/>
                        <a:cs typeface="Times New Roman"/>
                      </a:endParaRPr>
                    </a:p>
                    <a:p>
                      <a:pPr>
                        <a:defRPr/>
                      </a:pPr>
                      <a:r>
                        <a:rPr sz="2200" b="1">
                          <a:solidFill>
                            <a:srgbClr val="0F1115"/>
                          </a:solidFill>
                          <a:latin typeface="Times New Roman"/>
                          <a:ea typeface="Arial"/>
                          <a:cs typeface="Times New Roman"/>
                        </a:rPr>
                        <a:t>1830–1831</a:t>
                      </a:r>
                      <a:r>
                        <a:rPr sz="2200">
                          <a:solidFill>
                            <a:srgbClr val="0F1115"/>
                          </a:solidFill>
                          <a:latin typeface="Times New Roman"/>
                          <a:ea typeface="Arial"/>
                          <a:cs typeface="Times New Roman"/>
                        </a:rPr>
                        <a:t> – Июльская революция во Франции, польское восстание</a:t>
                      </a:r>
                      <a:endParaRPr sz="2200">
                        <a:latin typeface="Times New Roman"/>
                        <a:cs typeface="Times New Roman"/>
                      </a:endParaRPr>
                    </a:p>
                    <a:p>
                      <a:pPr>
                        <a:defRPr/>
                      </a:pPr>
                      <a:r>
                        <a:rPr sz="2200" b="1">
                          <a:solidFill>
                            <a:srgbClr val="0F1115"/>
                          </a:solidFill>
                          <a:latin typeface="Times New Roman"/>
                          <a:ea typeface="Arial"/>
                          <a:cs typeface="Times New Roman"/>
                        </a:rPr>
                        <a:t>1848–1849</a:t>
                      </a:r>
                      <a:r>
                        <a:rPr sz="2200">
                          <a:solidFill>
                            <a:srgbClr val="0F1115"/>
                          </a:solidFill>
                          <a:latin typeface="Times New Roman"/>
                          <a:ea typeface="Arial"/>
                          <a:cs typeface="Times New Roman"/>
                        </a:rPr>
                        <a:t> – "Весна народов" (революции по всей Европе)</a:t>
                      </a:r>
                      <a:endParaRPr sz="2200">
                        <a:latin typeface="Times New Roman"/>
                        <a:cs typeface="Times New Roman"/>
                      </a:endParaRPr>
                    </a:p>
                    <a:p>
                      <a:pPr>
                        <a:defRPr/>
                      </a:pPr>
                      <a:r>
                        <a:rPr sz="2200" b="1">
                          <a:solidFill>
                            <a:srgbClr val="0F1115"/>
                          </a:solidFill>
                          <a:latin typeface="Times New Roman"/>
                          <a:ea typeface="Arial"/>
                          <a:cs typeface="Times New Roman"/>
                        </a:rPr>
                        <a:t>1861</a:t>
                      </a:r>
                      <a:r>
                        <a:rPr sz="2200">
                          <a:solidFill>
                            <a:srgbClr val="0F1115"/>
                          </a:solidFill>
                          <a:latin typeface="Times New Roman"/>
                          <a:ea typeface="Arial"/>
                          <a:cs typeface="Times New Roman"/>
                        </a:rPr>
                        <a:t> – Отмена крепостного права в России</a:t>
                      </a:r>
                      <a:endParaRPr sz="2200">
                        <a:latin typeface="Times New Roman"/>
                        <a:cs typeface="Times New Roman"/>
                      </a:endParaRPr>
                    </a:p>
                    <a:p>
                      <a:pPr>
                        <a:defRPr/>
                      </a:pPr>
                      <a:r>
                        <a:rPr sz="2200" b="1">
                          <a:solidFill>
                            <a:srgbClr val="0F1115"/>
                          </a:solidFill>
                          <a:latin typeface="Times New Roman"/>
                          <a:ea typeface="Arial"/>
                          <a:cs typeface="Times New Roman"/>
                        </a:rPr>
                        <a:t>1868–1889</a:t>
                      </a:r>
                      <a:r>
                        <a:rPr sz="2200">
                          <a:solidFill>
                            <a:srgbClr val="0F1115"/>
                          </a:solidFill>
                          <a:latin typeface="Times New Roman"/>
                          <a:ea typeface="Arial"/>
                          <a:cs typeface="Times New Roman"/>
                        </a:rPr>
                        <a:t> – Реставрация Мэйдзи в Японии</a:t>
                      </a:r>
                      <a:endParaRPr sz="2200">
                        <a:latin typeface="Times New Roman"/>
                        <a:cs typeface="Times New Roman"/>
                      </a:endParaRPr>
                    </a:p>
                    <a:p>
                      <a:pPr>
                        <a:defRPr/>
                      </a:pPr>
                      <a:r>
                        <a:rPr sz="2200" b="1">
                          <a:solidFill>
                            <a:srgbClr val="0F1115"/>
                          </a:solidFill>
                          <a:latin typeface="Times New Roman"/>
                          <a:ea typeface="Arial"/>
                          <a:cs typeface="Times New Roman"/>
                        </a:rPr>
                        <a:t>1871</a:t>
                      </a:r>
                      <a:r>
                        <a:rPr sz="2200">
                          <a:solidFill>
                            <a:srgbClr val="0F1115"/>
                          </a:solidFill>
                          <a:latin typeface="Times New Roman"/>
                          <a:ea typeface="Arial"/>
                          <a:cs typeface="Times New Roman"/>
                        </a:rPr>
                        <a:t> – Объединение Германии</a:t>
                      </a:r>
                      <a:endParaRPr sz="2200">
                        <a:latin typeface="Times New Roman"/>
                        <a:cs typeface="Times New Roman"/>
                      </a:endParaRPr>
                    </a:p>
                    <a:p>
                      <a:pPr>
                        <a:defRPr/>
                      </a:pPr>
                      <a:endParaRPr sz="2200" b="1">
                        <a:solidFill>
                          <a:srgbClr val="0F1115"/>
                        </a:solidFill>
                        <a:latin typeface="Times New Roman"/>
                        <a:ea typeface="Arial"/>
                        <a:cs typeface="Times New Roman"/>
                      </a:endParaRPr>
                    </a:p>
                  </a:txBody>
                  <a:tcPr vert="horz"/>
                </a:tc>
                <a:tc>
                  <a:txBody>
                    <a:bodyPr/>
                    <a:p>
                      <a:pPr>
                        <a:defRPr/>
                      </a:pPr>
                      <a:r>
                        <a:rPr sz="2200" b="1">
                          <a:solidFill>
                            <a:srgbClr val="0F1115"/>
                          </a:solidFill>
                          <a:latin typeface="Times New Roman"/>
                          <a:ea typeface="Arial"/>
                          <a:cs typeface="Times New Roman"/>
                        </a:rPr>
                        <a:t>События в Беларуси:</a:t>
                      </a:r>
                      <a:endParaRPr sz="2200">
                        <a:latin typeface="Times New Roman"/>
                        <a:cs typeface="Times New Roman"/>
                      </a:endParaRPr>
                    </a:p>
                    <a:p>
                      <a:pPr>
                        <a:defRPr/>
                      </a:pPr>
                      <a:r>
                        <a:rPr sz="2200" b="1">
                          <a:solidFill>
                            <a:srgbClr val="0F1115"/>
                          </a:solidFill>
                          <a:latin typeface="Times New Roman"/>
                          <a:ea typeface="Arial"/>
                          <a:cs typeface="Times New Roman"/>
                        </a:rPr>
                        <a:t>Конец XVIII в.</a:t>
                      </a:r>
                      <a:r>
                        <a:rPr sz="2200">
                          <a:solidFill>
                            <a:srgbClr val="0F1115"/>
                          </a:solidFill>
                          <a:latin typeface="Times New Roman"/>
                          <a:ea typeface="Arial"/>
                          <a:cs typeface="Times New Roman"/>
                        </a:rPr>
                        <a:t> – присоединение к Российской империи</a:t>
                      </a:r>
                      <a:endParaRPr sz="2200">
                        <a:latin typeface="Times New Roman"/>
                        <a:cs typeface="Times New Roman"/>
                      </a:endParaRPr>
                    </a:p>
                    <a:p>
                      <a:pPr>
                        <a:defRPr/>
                      </a:pPr>
                      <a:r>
                        <a:rPr sz="2200" b="1">
                          <a:solidFill>
                            <a:srgbClr val="0F1115"/>
                          </a:solidFill>
                          <a:latin typeface="Times New Roman"/>
                          <a:ea typeface="Arial"/>
                          <a:cs typeface="Times New Roman"/>
                        </a:rPr>
                        <a:t>1830–1831</a:t>
                      </a:r>
                      <a:r>
                        <a:rPr sz="2200">
                          <a:solidFill>
                            <a:srgbClr val="0F1115"/>
                          </a:solidFill>
                          <a:latin typeface="Times New Roman"/>
                          <a:ea typeface="Arial"/>
                          <a:cs typeface="Times New Roman"/>
                        </a:rPr>
                        <a:t> – польское восстание на территории Беларуси</a:t>
                      </a:r>
                      <a:endParaRPr sz="2200">
                        <a:latin typeface="Times New Roman"/>
                        <a:cs typeface="Times New Roman"/>
                      </a:endParaRPr>
                    </a:p>
                    <a:p>
                      <a:pPr>
                        <a:defRPr/>
                      </a:pPr>
                      <a:r>
                        <a:rPr sz="2200" b="1">
                          <a:solidFill>
                            <a:srgbClr val="0F1115"/>
                          </a:solidFill>
                          <a:latin typeface="Times New Roman"/>
                          <a:ea typeface="Arial"/>
                          <a:cs typeface="Times New Roman"/>
                        </a:rPr>
                        <a:t>1863–1864</a:t>
                      </a:r>
                      <a:r>
                        <a:rPr sz="2200">
                          <a:solidFill>
                            <a:srgbClr val="0F1115"/>
                          </a:solidFill>
                          <a:latin typeface="Times New Roman"/>
                          <a:ea typeface="Arial"/>
                          <a:cs typeface="Times New Roman"/>
                        </a:rPr>
                        <a:t> – польское восстание на территории Беларуси</a:t>
                      </a:r>
                      <a:endParaRPr sz="2200">
                        <a:latin typeface="Times New Roman"/>
                        <a:cs typeface="Times New Roman"/>
                      </a:endParaRPr>
                    </a:p>
                    <a:p>
                      <a:pPr>
                        <a:defRPr/>
                      </a:pPr>
                      <a:r>
                        <a:rPr sz="2200" b="1">
                          <a:solidFill>
                            <a:srgbClr val="0F1115"/>
                          </a:solidFill>
                          <a:latin typeface="Times New Roman"/>
                          <a:ea typeface="Arial"/>
                          <a:cs typeface="Times New Roman"/>
                        </a:rPr>
                        <a:t>1860–1870-е</a:t>
                      </a:r>
                      <a:r>
                        <a:rPr sz="2200">
                          <a:solidFill>
                            <a:srgbClr val="0F1115"/>
                          </a:solidFill>
                          <a:latin typeface="Times New Roman"/>
                          <a:ea typeface="Arial"/>
                          <a:cs typeface="Times New Roman"/>
                        </a:rPr>
                        <a:t> – буржуазные реформы в России (затронули Беларусь)</a:t>
                      </a:r>
                      <a:endParaRPr sz="2200">
                        <a:latin typeface="Times New Roman"/>
                        <a:cs typeface="Times New Roman"/>
                      </a:endParaRPr>
                    </a:p>
                    <a:p>
                      <a:pPr>
                        <a:defRPr/>
                      </a:pPr>
                      <a:r>
                        <a:rPr sz="2200" b="1">
                          <a:solidFill>
                            <a:srgbClr val="0F1115"/>
                          </a:solidFill>
                          <a:latin typeface="Times New Roman"/>
                          <a:ea typeface="Arial"/>
                          <a:cs typeface="Times New Roman"/>
                        </a:rPr>
                        <a:t>1884</a:t>
                      </a:r>
                      <a:r>
                        <a:rPr sz="2200">
                          <a:solidFill>
                            <a:srgbClr val="0F1115"/>
                          </a:solidFill>
                          <a:latin typeface="Times New Roman"/>
                          <a:ea typeface="Arial"/>
                          <a:cs typeface="Times New Roman"/>
                        </a:rPr>
                        <a:t> – группа "Гомон" обосновала существование белорусской нации</a:t>
                      </a:r>
                      <a:endParaRPr sz="2200">
                        <a:latin typeface="Times New Roman"/>
                        <a:cs typeface="Times New Roman"/>
                      </a:endParaRPr>
                    </a:p>
                    <a:p>
                      <a:pPr>
                        <a:defRPr/>
                      </a:pPr>
                      <a:endParaRPr sz="2200" b="1">
                        <a:solidFill>
                          <a:srgbClr val="0F1115"/>
                        </a:solidFill>
                        <a:latin typeface="Times New Roman"/>
                        <a:ea typeface="Arial"/>
                        <a:cs typeface="Times New Roman"/>
                      </a:endParaRPr>
                    </a:p>
                  </a:txBody>
                  <a:tcPr vert="horz"/>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pic>
        <p:nvPicPr>
          <p:cNvPr id="266339916" name="Рисунок 1"/>
          <p:cNvPicPr>
            <a:picLocks noChangeAspect="1"/>
          </p:cNvPicPr>
          <p:nvPr/>
        </p:nvPicPr>
        <p:blipFill>
          <a:blip r:embed="rId2"/>
          <a:stretch/>
        </p:blipFill>
        <p:spPr bwMode="auto">
          <a:xfrm>
            <a:off x="0" y="1395511"/>
            <a:ext cx="10952920" cy="4781451"/>
          </a:xfrm>
          <a:prstGeom prst="rect">
            <a:avLst/>
          </a:prstGeom>
        </p:spPr>
      </p:pic>
      <p:sp>
        <p:nvSpPr>
          <p:cNvPr id="223861413" name="Заголовок 3"/>
          <p:cNvSpPr>
            <a:spLocks noGrp="1"/>
          </p:cNvSpPr>
          <p:nvPr>
            <p:ph type="title"/>
          </p:nvPr>
        </p:nvSpPr>
        <p:spPr bwMode="auto">
          <a:xfrm>
            <a:off x="369009" y="365125"/>
            <a:ext cx="8291286" cy="1325562"/>
          </a:xfrm>
        </p:spPr>
        <p:txBody>
          <a:bodyPr vertOverflow="overflow" horzOverflow="overflow" vert="horz" wrap="square" lIns="91440" tIns="45720" rIns="91440" bIns="45720" numCol="1" spcCol="0" rtlCol="0" fromWordArt="0" anchor="ctr" anchorCtr="0" forceAA="0" upright="0" compatLnSpc="0">
            <a:normAutofit/>
          </a:bodyPr>
          <a:lstStyle/>
          <a:p>
            <a:pPr>
              <a:defRPr/>
            </a:pPr>
            <a:r>
              <a:rPr sz="4800" b="1">
                <a:solidFill>
                  <a:schemeClr val="bg1"/>
                </a:solidFill>
                <a:latin typeface="Times New Roman"/>
                <a:ea typeface="Arial"/>
                <a:cs typeface="Times New Roman"/>
              </a:rPr>
              <a:t>Вопросы для самопроверки</a:t>
            </a:r>
            <a:endParaRPr sz="15000">
              <a:solidFill>
                <a:schemeClr val="bg1"/>
              </a:solidFill>
            </a:endParaRPr>
          </a:p>
        </p:txBody>
      </p:sp>
      <p:sp>
        <p:nvSpPr>
          <p:cNvPr id="1901692529" name="Объект 4"/>
          <p:cNvSpPr>
            <a:spLocks noGrp="1"/>
          </p:cNvSpPr>
          <p:nvPr>
            <p:ph idx="1"/>
          </p:nvPr>
        </p:nvSpPr>
        <p:spPr bwMode="auto">
          <a:xfrm>
            <a:off x="369009" y="1825625"/>
            <a:ext cx="10196285" cy="4351338"/>
          </a:xfrm>
        </p:spPr>
        <p:txBody>
          <a:bodyPr vertOverflow="overflow" horzOverflow="overflow" vert="horz" wrap="square" lIns="91440" tIns="45720" rIns="91440" bIns="45720" numCol="1" spcCol="0" rtlCol="0" fromWordArt="0" anchor="t" anchorCtr="0" forceAA="0" upright="0" compatLnSpc="0">
            <a:normAutofit/>
          </a:bodyPr>
          <a:lstStyle/>
          <a:p>
            <a:pPr>
              <a:defRPr/>
            </a:pPr>
            <a:r>
              <a:rPr sz="2400" i="1">
                <a:solidFill>
                  <a:srgbClr val="0F1115"/>
                </a:solidFill>
                <a:latin typeface="Times New Roman"/>
                <a:ea typeface="Arial"/>
                <a:cs typeface="Times New Roman"/>
              </a:rPr>
              <a:t>Дайте определение модернизации и назовите ее основные проявления.</a:t>
            </a:r>
            <a:endParaRPr sz="2400" i="1">
              <a:latin typeface="Times New Roman"/>
              <a:cs typeface="Times New Roman"/>
            </a:endParaRPr>
          </a:p>
          <a:p>
            <a:pPr>
              <a:defRPr/>
            </a:pPr>
            <a:r>
              <a:rPr sz="2400" i="1">
                <a:solidFill>
                  <a:srgbClr val="0F1115"/>
                </a:solidFill>
                <a:latin typeface="Times New Roman"/>
                <a:ea typeface="Arial"/>
                <a:cs typeface="Times New Roman"/>
              </a:rPr>
              <a:t>Чем революция отличается от реформы? Приведите примеры каждой из этих форм преобразований.</a:t>
            </a:r>
            <a:endParaRPr sz="2400" i="1">
              <a:latin typeface="Times New Roman"/>
              <a:cs typeface="Times New Roman"/>
            </a:endParaRPr>
          </a:p>
          <a:p>
            <a:pPr>
              <a:defRPr/>
            </a:pPr>
            <a:r>
              <a:rPr sz="2400" i="1">
                <a:solidFill>
                  <a:srgbClr val="0F1115"/>
                </a:solidFill>
                <a:latin typeface="Times New Roman"/>
                <a:ea typeface="Arial"/>
                <a:cs typeface="Times New Roman"/>
              </a:rPr>
              <a:t>Объясните причины подъема национальных движений в XIX веке.</a:t>
            </a:r>
            <a:endParaRPr sz="2400" i="1">
              <a:latin typeface="Times New Roman"/>
              <a:cs typeface="Times New Roman"/>
            </a:endParaRPr>
          </a:p>
          <a:p>
            <a:pPr>
              <a:defRPr/>
            </a:pPr>
            <a:r>
              <a:rPr sz="2400" i="1">
                <a:solidFill>
                  <a:srgbClr val="0F1115"/>
                </a:solidFill>
                <a:latin typeface="Times New Roman"/>
                <a:ea typeface="Arial"/>
                <a:cs typeface="Times New Roman"/>
              </a:rPr>
              <a:t>Каковы были последствия наполеоновских войн для Европы?</a:t>
            </a:r>
            <a:endParaRPr sz="2400" i="1">
              <a:latin typeface="Times New Roman"/>
              <a:cs typeface="Times New Roman"/>
            </a:endParaRPr>
          </a:p>
          <a:p>
            <a:pPr>
              <a:defRPr/>
            </a:pPr>
            <a:r>
              <a:rPr sz="2400" i="1">
                <a:solidFill>
                  <a:srgbClr val="0F1115"/>
                </a:solidFill>
                <a:latin typeface="Times New Roman"/>
                <a:ea typeface="Arial"/>
                <a:cs typeface="Times New Roman"/>
              </a:rPr>
              <a:t>В чем историческое значение присоединения Беларуси к Российской империи?</a:t>
            </a:r>
            <a:endParaRPr sz="2400" i="1">
              <a:latin typeface="Times New Roman"/>
              <a:cs typeface="Times New Roman"/>
            </a:endParaRPr>
          </a:p>
          <a:p>
            <a:pPr>
              <a:defRPr/>
            </a:pPr>
            <a:r>
              <a:rPr sz="2400" i="1">
                <a:solidFill>
                  <a:srgbClr val="0F1115"/>
                </a:solidFill>
                <a:latin typeface="Times New Roman"/>
                <a:ea typeface="Arial"/>
                <a:cs typeface="Times New Roman"/>
              </a:rPr>
              <a:t>Назовите основные этапы промышленного переворота в Беларуси.</a:t>
            </a:r>
            <a:endParaRPr sz="2400" i="1">
              <a:latin typeface="Times New Roman"/>
              <a:cs typeface="Times New Roman"/>
            </a:endParaRPr>
          </a:p>
          <a:p>
            <a:pPr>
              <a:defRPr/>
            </a:pPr>
            <a:r>
              <a:rPr sz="2400" i="1">
                <a:solidFill>
                  <a:srgbClr val="0F1115"/>
                </a:solidFill>
                <a:latin typeface="Times New Roman"/>
                <a:ea typeface="Arial"/>
                <a:cs typeface="Times New Roman"/>
              </a:rPr>
              <a:t>Какие факторы способствовали национальному пробуждению белорусского народа?</a:t>
            </a:r>
            <a:endParaRPr sz="10000" i="1"/>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flipH="0" flipV="0">
            <a:off x="722257" y="365124"/>
            <a:ext cx="10939878" cy="994268"/>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lang="ru-RU" b="1">
                <a:solidFill>
                  <a:schemeClr val="bg1"/>
                </a:solidFill>
                <a:latin typeface="Arial"/>
                <a:cs typeface="Arial"/>
              </a:rPr>
              <a:t>Модернизация</a:t>
            </a:r>
            <a:r>
              <a:rPr lang="ru-RU">
                <a:solidFill>
                  <a:schemeClr val="bg1"/>
                </a:solidFill>
              </a:rPr>
              <a:t> и формирование индустриального общества</a:t>
            </a:r>
            <a:endParaRPr/>
          </a:p>
        </p:txBody>
      </p:sp>
      <p:sp>
        <p:nvSpPr>
          <p:cNvPr id="6" name="Объект 2"/>
          <p:cNvSpPr>
            <a:spLocks noGrp="1"/>
          </p:cNvSpPr>
          <p:nvPr>
            <p:ph idx="1"/>
          </p:nvPr>
        </p:nvSpPr>
        <p:spPr bwMode="auto">
          <a:xfrm flipH="0" flipV="0">
            <a:off x="528058" y="1992873"/>
            <a:ext cx="4540557" cy="3879334"/>
          </a:xfrm>
          <a:prstGeom prst="rect">
            <a:avLst/>
          </a:prstGeom>
          <a:solidFill>
            <a:schemeClr val="accent2">
              <a:lumMod val="50000"/>
            </a:schemeClr>
          </a:solidFill>
        </p:spPr>
        <p:txBody>
          <a:bodyPr vertOverflow="overflow" horzOverflow="overflow" vert="horz" wrap="square" lIns="91440" tIns="45720" rIns="91440" bIns="45720" numCol="1" spcCol="0" rtlCol="0" fromWordArt="0" anchor="t" anchorCtr="0" forceAA="0" upright="0" compatLnSpc="0">
            <a:normAutofit/>
          </a:bodyPr>
          <a:lstStyle/>
          <a:p>
            <a:pPr>
              <a:defRPr/>
            </a:pPr>
            <a:r>
              <a:rPr sz="3600" b="0">
                <a:solidFill>
                  <a:schemeClr val="bg1"/>
                </a:solidFill>
                <a:latin typeface="Times New Roman"/>
                <a:ea typeface="Arial"/>
                <a:cs typeface="Times New Roman"/>
              </a:rPr>
              <a:t>переход от традиционного аграрного общества к современному индустриальному</a:t>
            </a:r>
            <a:endParaRPr sz="12000">
              <a:solidFill>
                <a:schemeClr val="bg1"/>
              </a:solidFill>
            </a:endParaRPr>
          </a:p>
        </p:txBody>
      </p:sp>
      <p:sp>
        <p:nvSpPr>
          <p:cNvPr id="207186150" name=""/>
          <p:cNvSpPr txBox="1"/>
          <p:nvPr/>
        </p:nvSpPr>
        <p:spPr bwMode="auto">
          <a:xfrm flipH="0" flipV="0">
            <a:off x="6446504" y="1992873"/>
            <a:ext cx="4596547" cy="3931955"/>
          </a:xfrm>
          <a:prstGeom prst="rect">
            <a:avLst/>
          </a:prstGeom>
          <a:solidFill>
            <a:schemeClr val="accent2">
              <a:lumMod val="50000"/>
            </a:schemeClr>
          </a:solidFill>
        </p:spPr>
        <p:txBody>
          <a:bodyPr vertOverflow="overflow" horzOverflow="overflow" vert="horz" wrap="square" lIns="91440" tIns="45720" rIns="91440" bIns="45720" numCol="1" spcCol="0" rtlCol="0" fromWordArt="0" anchor="t" anchorCtr="0" forceAA="0" upright="0" compatLnSpc="0">
            <a:spAutoFit/>
          </a:bodyPr>
          <a:p>
            <a:pPr>
              <a:defRPr/>
            </a:pPr>
            <a:r>
              <a:rPr sz="3600" b="0">
                <a:solidFill>
                  <a:schemeClr val="bg1"/>
                </a:solidFill>
                <a:latin typeface="Times New Roman"/>
                <a:ea typeface="Arial"/>
                <a:cs typeface="Times New Roman"/>
              </a:rPr>
              <a:t>ц</a:t>
            </a:r>
            <a:r>
              <a:rPr sz="3600">
                <a:solidFill>
                  <a:schemeClr val="bg1"/>
                </a:solidFill>
                <a:latin typeface="Times New Roman"/>
                <a:ea typeface="Arial"/>
                <a:cs typeface="Times New Roman"/>
              </a:rPr>
              <a:t>еленаправленный процесс преобразований, проводимых государством для ответа на вызовы времени</a:t>
            </a:r>
            <a:endParaRPr sz="7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4" name="Заголовок 9"/>
          <p:cNvSpPr txBox="1"/>
          <p:nvPr/>
        </p:nvSpPr>
        <p:spPr bwMode="auto">
          <a:xfrm>
            <a:off x="3041936" y="2738871"/>
            <a:ext cx="6178264" cy="1150267"/>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endParaRPr/>
          </a:p>
        </p:txBody>
      </p:sp>
      <p:pic>
        <p:nvPicPr>
          <p:cNvPr id="1808396357" name=""/>
          <p:cNvPicPr>
            <a:picLocks noChangeAspect="1"/>
          </p:cNvPicPr>
          <p:nvPr/>
        </p:nvPicPr>
        <p:blipFill>
          <a:blip r:embed="rId2"/>
          <a:stretch/>
        </p:blipFill>
        <p:spPr bwMode="auto">
          <a:xfrm flipH="0" flipV="0">
            <a:off x="490121" y="721310"/>
            <a:ext cx="11129732" cy="53173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2">
            <a:lum/>
            <a:alphaModFix amt="94000"/>
          </a:blip>
          <a:stretch/>
        </a:blipFill>
      </p:bgPr>
    </p:bg>
    <p:spTree>
      <p:nvGrpSpPr>
        <p:cNvPr id="1" name=""/>
        <p:cNvGrpSpPr/>
        <p:nvPr/>
      </p:nvGrpSpPr>
      <p:grpSpPr bwMode="auto">
        <a:xfrm>
          <a:off x="0" y="0"/>
          <a:ext cx="0" cy="0"/>
          <a:chOff x="0" y="0"/>
          <a:chExt cx="0" cy="0"/>
        </a:xfrm>
      </p:grpSpPr>
      <p:sp>
        <p:nvSpPr>
          <p:cNvPr id="479413384" name=""/>
          <p:cNvSpPr txBox="1"/>
          <p:nvPr/>
        </p:nvSpPr>
        <p:spPr bwMode="auto">
          <a:xfrm flipH="0" flipV="0">
            <a:off x="518810" y="277427"/>
            <a:ext cx="6390468" cy="6096035"/>
          </a:xfrm>
          <a:prstGeom prst="rect">
            <a:avLst/>
          </a:prstGeom>
          <a:solidFill>
            <a:schemeClr val="bg2">
              <a:lumMod val="10000"/>
            </a:schemeClr>
          </a:solidFill>
        </p:spPr>
        <p:txBody>
          <a:bodyPr vertOverflow="overflow" horzOverflow="overflow" vert="horz" wrap="square" lIns="91440" tIns="45720" rIns="91440" bIns="45720" numCol="1" spcCol="0" rtlCol="0" fromWordArt="0" anchor="t" anchorCtr="0" forceAA="0" upright="0" compatLnSpc="0">
            <a:spAutoFit/>
          </a:bodyPr>
          <a:p>
            <a:pPr algn="ctr">
              <a:defRPr/>
            </a:pPr>
            <a:r>
              <a:rPr sz="2800" b="1">
                <a:solidFill>
                  <a:schemeClr val="bg1"/>
                </a:solidFill>
                <a:latin typeface="Times New Roman"/>
                <a:ea typeface="Arial"/>
                <a:cs typeface="Times New Roman"/>
              </a:rPr>
              <a:t>Проявления модернизации в XIX веке:</a:t>
            </a:r>
            <a:endParaRPr sz="2800">
              <a:solidFill>
                <a:schemeClr val="bg1"/>
              </a:solidFill>
              <a:latin typeface="Times New Roman"/>
              <a:cs typeface="Times New Roman"/>
            </a:endParaRPr>
          </a:p>
          <a:p>
            <a:pPr>
              <a:defRPr/>
            </a:pPr>
            <a:r>
              <a:rPr sz="2600" b="0">
                <a:solidFill>
                  <a:schemeClr val="bg1"/>
                </a:solidFill>
                <a:latin typeface="Times New Roman"/>
                <a:ea typeface="Arial"/>
                <a:cs typeface="Times New Roman"/>
              </a:rPr>
              <a:t>-Технологические инновации</a:t>
            </a:r>
            <a:r>
              <a:rPr sz="2600" b="0">
                <a:solidFill>
                  <a:schemeClr val="bg1"/>
                </a:solidFill>
                <a:latin typeface="Times New Roman"/>
                <a:ea typeface="Arial"/>
                <a:cs typeface="Times New Roman"/>
              </a:rPr>
              <a:t> (промышленная революция)</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-Урбанизация</a:t>
            </a:r>
            <a:r>
              <a:rPr sz="2600" b="0">
                <a:solidFill>
                  <a:schemeClr val="bg1"/>
                </a:solidFill>
                <a:latin typeface="Times New Roman"/>
                <a:ea typeface="Arial"/>
                <a:cs typeface="Times New Roman"/>
              </a:rPr>
              <a:t> (рост городов)</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-Изменение социальной структуры</a:t>
            </a:r>
            <a:r>
              <a:rPr sz="2600" b="0">
                <a:solidFill>
                  <a:schemeClr val="bg1"/>
                </a:solidFill>
                <a:latin typeface="Times New Roman"/>
                <a:ea typeface="Arial"/>
                <a:cs typeface="Times New Roman"/>
              </a:rPr>
              <a:t> (формирование пролетариата и буржуазии)</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-Изменения в образе жизни людей</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-Перемены в политической и экономической организации</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-Возникновение новых идеологий</a:t>
            </a:r>
            <a:r>
              <a:rPr sz="2600" b="0">
                <a:solidFill>
                  <a:schemeClr val="bg1"/>
                </a:solidFill>
                <a:latin typeface="Times New Roman"/>
                <a:ea typeface="Arial"/>
                <a:cs typeface="Times New Roman"/>
              </a:rPr>
              <a:t> (либерализм, консерватизм, социализм, национализм)</a:t>
            </a:r>
            <a:endParaRPr sz="2600" b="0">
              <a:solidFill>
                <a:schemeClr val="bg1"/>
              </a:solidFill>
              <a:latin typeface="Times New Roman"/>
              <a:cs typeface="Times New Roman"/>
            </a:endParaRPr>
          </a:p>
          <a:p>
            <a:pPr>
              <a:defRPr/>
            </a:pPr>
            <a:r>
              <a:rPr sz="2600" b="0">
                <a:solidFill>
                  <a:schemeClr val="bg1"/>
                </a:solidFill>
                <a:latin typeface="Times New Roman"/>
                <a:ea typeface="Arial"/>
                <a:cs typeface="Times New Roman"/>
              </a:rPr>
              <a:t>-Формирование массовой культуры</a:t>
            </a:r>
            <a:endParaRPr sz="3600">
              <a:solidFill>
                <a:schemeClr val="bg1"/>
              </a:solidFill>
            </a:endParaRPr>
          </a:p>
        </p:txBody>
      </p:sp>
      <p:sp>
        <p:nvSpPr>
          <p:cNvPr id="996291272" name=""/>
          <p:cNvSpPr txBox="1"/>
          <p:nvPr/>
        </p:nvSpPr>
        <p:spPr bwMode="auto">
          <a:xfrm flipH="0" flipV="0">
            <a:off x="7149320" y="175703"/>
            <a:ext cx="4947523" cy="365795"/>
          </a:xfrm>
          <a:prstGeom prst="rect">
            <a:avLst/>
          </a:prstGeom>
          <a:solidFill>
            <a:schemeClr val="accent2">
              <a:lumMod val="50000"/>
            </a:schemeClr>
          </a:solid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921044818" name="Заголовок 1"/>
          <p:cNvSpPr>
            <a:spLocks noGrp="1"/>
          </p:cNvSpPr>
          <p:nvPr>
            <p:ph type="title"/>
          </p:nvPr>
        </p:nvSpPr>
        <p:spPr bwMode="auto">
          <a:xfrm>
            <a:off x="3062513" y="365124"/>
            <a:ext cx="8291286" cy="1325562"/>
          </a:xfrm>
        </p:spPr>
        <p:txBody>
          <a:bodyPr/>
          <a:lstStyle>
            <a:lvl1pPr>
              <a:defRPr b="1">
                <a:solidFill>
                  <a:schemeClr val="accent1">
                    <a:lumMod val="50000"/>
                  </a:schemeClr>
                </a:solidFill>
              </a:defRPr>
            </a:lvl1pPr>
          </a:lstStyle>
          <a:p>
            <a:pPr>
              <a:defRPr/>
            </a:pPr>
            <a:endParaRPr/>
          </a:p>
        </p:txBody>
      </p:sp>
      <p:sp>
        <p:nvSpPr>
          <p:cNvPr id="1359678447" name="Заголовок 1"/>
          <p:cNvSpPr>
            <a:spLocks noGrp="1"/>
          </p:cNvSpPr>
          <p:nvPr>
            <p:ph type="title"/>
          </p:nvPr>
        </p:nvSpPr>
        <p:spPr bwMode="auto">
          <a:xfrm flipH="0" flipV="0">
            <a:off x="796237" y="365124"/>
            <a:ext cx="6649004" cy="1031258"/>
          </a:xfrm>
          <a:prstGeom prst="rect">
            <a:avLst/>
          </a:prstGeom>
          <a:solidFill>
            <a:schemeClr val="bg1"/>
          </a:solidFill>
        </p:spPr>
        <p:txBody>
          <a:bodyPr/>
          <a:lstStyle>
            <a:lvl1pPr>
              <a:defRPr b="1">
                <a:solidFill>
                  <a:schemeClr val="accent1">
                    <a:lumMod val="50000"/>
                  </a:schemeClr>
                </a:solidFill>
              </a:defRPr>
            </a:lvl1pPr>
          </a:lstStyle>
          <a:p>
            <a:pPr>
              <a:defRPr/>
            </a:pPr>
            <a:r>
              <a:rPr b="1">
                <a:latin typeface="Arial"/>
                <a:cs typeface="Arial"/>
              </a:rPr>
              <a:t>Типы модернизаций</a:t>
            </a:r>
            <a:endParaRPr b="1">
              <a:latin typeface="Arial"/>
              <a:cs typeface="Arial"/>
            </a:endParaRPr>
          </a:p>
        </p:txBody>
      </p:sp>
      <p:graphicFrame>
        <p:nvGraphicFramePr>
          <p:cNvPr id="1745777463" name=""/>
          <p:cNvGraphicFramePr>
            <a:graphicFrameLocks xmlns:a="http://schemas.openxmlformats.org/drawingml/2006/main"/>
          </p:cNvGraphicFramePr>
          <p:nvPr/>
        </p:nvGraphicFramePr>
        <p:xfrm>
          <a:off x="444830" y="1868009"/>
          <a:ext cx="8408275" cy="1346088"/>
        </p:xfrm>
        <a:graphic>
          <a:graphicData uri="http://schemas.openxmlformats.org/drawingml/2006/table">
            <a:tbl>
              <a:tblPr firstRow="1" firstCol="1" lastRow="0" lastCol="0" bandRow="1" bandCol="0">
                <a:tableStyleId>{E6E83199-2A6A-9F23-DDAB-E900B38862AE}</a:tableStyleId>
              </a:tblPr>
              <a:tblGrid>
                <a:gridCol w="2430000"/>
                <a:gridCol w="5312783"/>
                <a:gridCol w="3258375"/>
              </a:tblGrid>
              <a:tr h="615823">
                <a:tc>
                  <a:txBody>
                    <a:bodyPr/>
                    <a:p>
                      <a:pPr>
                        <a:defRPr/>
                      </a:pPr>
                      <a:r>
                        <a:rPr sz="2400" b="1">
                          <a:solidFill>
                            <a:srgbClr val="000000"/>
                          </a:solidFill>
                          <a:latin typeface="Times New Roman"/>
                          <a:ea typeface="Arial"/>
                          <a:cs typeface="Times New Roman"/>
                        </a:rPr>
                        <a:t>Тип</a:t>
                      </a:r>
                      <a:endParaRPr sz="2400">
                        <a:latin typeface="Times New Roman"/>
                        <a:cs typeface="Times New Roman"/>
                      </a:endParaRPr>
                    </a:p>
                  </a:txBody>
                  <a:tcPr vert="horz" anchor="ctr"/>
                </a:tc>
                <a:tc>
                  <a:txBody>
                    <a:bodyPr/>
                    <a:p>
                      <a:pPr>
                        <a:defRPr/>
                      </a:pPr>
                      <a:r>
                        <a:rPr sz="2400" b="1">
                          <a:solidFill>
                            <a:srgbClr val="000000"/>
                          </a:solidFill>
                          <a:latin typeface="Times New Roman"/>
                          <a:ea typeface="Arial"/>
                          <a:cs typeface="Times New Roman"/>
                        </a:rPr>
                        <a:t>Характеристика</a:t>
                      </a:r>
                      <a:endParaRPr sz="2400">
                        <a:latin typeface="Times New Roman"/>
                        <a:cs typeface="Times New Roman"/>
                      </a:endParaRPr>
                    </a:p>
                  </a:txBody>
                  <a:tcPr vert="horz" anchor="ctr"/>
                </a:tc>
                <a:tc>
                  <a:txBody>
                    <a:bodyPr/>
                    <a:p>
                      <a:pPr>
                        <a:defRPr/>
                      </a:pPr>
                      <a:r>
                        <a:rPr sz="2400" b="1">
                          <a:solidFill>
                            <a:srgbClr val="000000"/>
                          </a:solidFill>
                          <a:latin typeface="Times New Roman"/>
                          <a:ea typeface="Arial"/>
                          <a:cs typeface="Times New Roman"/>
                        </a:rPr>
                        <a:t>Примеры</a:t>
                      </a:r>
                      <a:endParaRPr sz="2400">
                        <a:latin typeface="Times New Roman"/>
                        <a:cs typeface="Times New Roman"/>
                      </a:endParaRPr>
                    </a:p>
                  </a:txBody>
                  <a:tcPr vert="horz" anchor="ctr"/>
                </a:tc>
              </a:tr>
              <a:tr h="104140">
                <a:tc>
                  <a:txBody>
                    <a:bodyPr/>
                    <a:p>
                      <a:pPr>
                        <a:defRPr/>
                      </a:pPr>
                      <a:r>
                        <a:rPr sz="2400" b="1">
                          <a:solidFill>
                            <a:srgbClr val="000000"/>
                          </a:solidFill>
                          <a:latin typeface="Times New Roman"/>
                          <a:ea typeface="Arial"/>
                          <a:cs typeface="Times New Roman"/>
                        </a:rPr>
                        <a:t>Западноевропейский</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Естественный, органичный процесс</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Великобритания, Франция</a:t>
                      </a:r>
                      <a:endParaRPr sz="2400">
                        <a:latin typeface="Times New Roman"/>
                        <a:cs typeface="Times New Roman"/>
                      </a:endParaRPr>
                    </a:p>
                  </a:txBody>
                  <a:tcPr vert="horz" anchor="ctr"/>
                </a:tc>
              </a:tr>
              <a:tr h="603123">
                <a:tc>
                  <a:txBody>
                    <a:bodyPr/>
                    <a:p>
                      <a:pPr>
                        <a:defRPr/>
                      </a:pPr>
                      <a:r>
                        <a:rPr sz="2400" b="1">
                          <a:solidFill>
                            <a:srgbClr val="000000"/>
                          </a:solidFill>
                          <a:latin typeface="Times New Roman"/>
                          <a:ea typeface="Arial"/>
                          <a:cs typeface="Times New Roman"/>
                        </a:rPr>
                        <a:t>Догоняющий</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Государство играет ведущую роль</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Германия, Россия</a:t>
                      </a:r>
                      <a:endParaRPr sz="2400">
                        <a:latin typeface="Times New Roman"/>
                        <a:cs typeface="Times New Roman"/>
                      </a:endParaRPr>
                    </a:p>
                  </a:txBody>
                  <a:tcPr vert="horz" anchor="ctr"/>
                </a:tc>
              </a:tr>
              <a:tr h="1008422">
                <a:tc>
                  <a:txBody>
                    <a:bodyPr/>
                    <a:p>
                      <a:pPr>
                        <a:defRPr/>
                      </a:pPr>
                      <a:r>
                        <a:rPr sz="2400" b="1">
                          <a:solidFill>
                            <a:srgbClr val="000000"/>
                          </a:solidFill>
                          <a:latin typeface="Times New Roman"/>
                          <a:ea typeface="Arial"/>
                          <a:cs typeface="Times New Roman"/>
                        </a:rPr>
                        <a:t>Колониальный</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Проводится в интересах метрополии</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Индия (под контролем Британии)</a:t>
                      </a:r>
                      <a:endParaRPr sz="2400">
                        <a:latin typeface="Times New Roman"/>
                        <a:cs typeface="Times New Roman"/>
                      </a:endParaRPr>
                    </a:p>
                  </a:txBody>
                  <a:tcPr vert="horz" anchor="ctr"/>
                </a:tc>
              </a:tr>
              <a:tr h="1413722">
                <a:tc>
                  <a:txBody>
                    <a:bodyPr/>
                    <a:p>
                      <a:pPr>
                        <a:defRPr/>
                      </a:pPr>
                      <a:r>
                        <a:rPr sz="2400" b="1">
                          <a:solidFill>
                            <a:srgbClr val="000000"/>
                          </a:solidFill>
                          <a:latin typeface="Times New Roman"/>
                          <a:ea typeface="Arial"/>
                          <a:cs typeface="Times New Roman"/>
                        </a:rPr>
                        <a:t>Восточный</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Сочетание укрепления феодализма с элементами буржуазных преобразований</a:t>
                      </a:r>
                      <a:endParaRPr sz="2400">
                        <a:latin typeface="Times New Roman"/>
                        <a:cs typeface="Times New Roman"/>
                      </a:endParaRPr>
                    </a:p>
                  </a:txBody>
                  <a:tcPr vert="horz" anchor="ctr"/>
                </a:tc>
                <a:tc>
                  <a:txBody>
                    <a:bodyPr/>
                    <a:p>
                      <a:pPr>
                        <a:defRPr/>
                      </a:pPr>
                      <a:r>
                        <a:rPr sz="2400">
                          <a:solidFill>
                            <a:srgbClr val="000000"/>
                          </a:solidFill>
                          <a:latin typeface="Times New Roman"/>
                          <a:ea typeface="Arial"/>
                          <a:cs typeface="Times New Roman"/>
                        </a:rPr>
                        <a:t>Османская империя, Япония, Китай</a:t>
                      </a:r>
                      <a:endParaRPr sz="2400">
                        <a:latin typeface="Times New Roman"/>
                        <a:cs typeface="Times New Roman"/>
                      </a:endParaRPr>
                    </a:p>
                  </a:txBody>
                  <a:tcPr vert="horz"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354561830" name="Заголовок 1"/>
          <p:cNvSpPr>
            <a:spLocks noGrp="1"/>
          </p:cNvSpPr>
          <p:nvPr>
            <p:ph type="title"/>
          </p:nvPr>
        </p:nvSpPr>
        <p:spPr bwMode="auto">
          <a:xfrm flipH="0" flipV="0">
            <a:off x="897960" y="345246"/>
            <a:ext cx="10197421" cy="2160844"/>
          </a:xfrm>
          <a:prstGeom prst="rect">
            <a:avLst/>
          </a:prstGeom>
          <a:solidFill>
            <a:schemeClr val="bg2">
              <a:lumMod val="25000"/>
            </a:schemeClr>
          </a:solidFill>
        </p:spPr>
        <p:txBody>
          <a:bodyPr vertOverflow="overflow" horzOverflow="overflow" vert="horz" wrap="square" lIns="91440" tIns="45720" rIns="91440" bIns="45720" numCol="1" spcCol="0" rtlCol="0" fromWordArt="0" anchor="ctr" anchorCtr="0" forceAA="0" upright="0" compatLnSpc="0">
            <a:normAutofit/>
          </a:bodyPr>
          <a:lstStyle/>
          <a:p>
            <a:pPr>
              <a:defRPr/>
            </a:pPr>
            <a:r>
              <a:rPr sz="3600" b="0" i="0" u="none">
                <a:solidFill>
                  <a:schemeClr val="bg1"/>
                </a:solidFill>
                <a:latin typeface="Times New Roman"/>
                <a:ea typeface="Times New Roman"/>
                <a:cs typeface="Times New Roman"/>
              </a:rPr>
              <a:t>XIX в. занимает особое место в истории. Это был период многочисленных революций и реформ, и не только в Европе, но и в странах Азии, Северной Африки и Латинской Америки.</a:t>
            </a:r>
            <a:endParaRPr/>
          </a:p>
        </p:txBody>
      </p:sp>
      <p:pic>
        <p:nvPicPr>
          <p:cNvPr id="990765968" name=""/>
          <p:cNvPicPr>
            <a:picLocks noChangeAspect="1"/>
          </p:cNvPicPr>
          <p:nvPr/>
        </p:nvPicPr>
        <p:blipFill>
          <a:blip r:embed="rId2"/>
          <a:stretch/>
        </p:blipFill>
        <p:spPr bwMode="auto">
          <a:xfrm flipH="0" flipV="0">
            <a:off x="832281" y="3051698"/>
            <a:ext cx="10381775" cy="1590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776934188" name="Заголовок 1"/>
          <p:cNvSpPr>
            <a:spLocks noGrp="1"/>
          </p:cNvSpPr>
          <p:nvPr>
            <p:ph type="title"/>
          </p:nvPr>
        </p:nvSpPr>
        <p:spPr bwMode="auto">
          <a:xfrm>
            <a:off x="2804096" y="345246"/>
            <a:ext cx="8291286" cy="1325562"/>
          </a:xfrm>
        </p:spPr>
        <p:txBody>
          <a:bodyPr/>
          <a:lstStyle/>
          <a:p>
            <a:pPr>
              <a:defRPr/>
            </a:pPr>
            <a:r>
              <a:rPr lang="ru-RU">
                <a:solidFill>
                  <a:schemeClr val="bg1"/>
                </a:solidFill>
              </a:rPr>
              <a:t>Вставьте заголовок слайда</a:t>
            </a:r>
            <a:endParaRPr/>
          </a:p>
        </p:txBody>
      </p:sp>
      <p:pic>
        <p:nvPicPr>
          <p:cNvPr id="1036862509" name=""/>
          <p:cNvPicPr>
            <a:picLocks noChangeAspect="1"/>
          </p:cNvPicPr>
          <p:nvPr/>
        </p:nvPicPr>
        <p:blipFill>
          <a:blip r:embed="rId2"/>
          <a:stretch/>
        </p:blipFill>
        <p:spPr bwMode="auto">
          <a:xfrm flipH="0" flipV="0">
            <a:off x="212694" y="684320"/>
            <a:ext cx="11822972" cy="56872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p:cNvGrpSpPr/>
        <p:nvPr/>
      </p:nvGrpSpPr>
      <p:grpSpPr bwMode="auto">
        <a:xfrm>
          <a:off x="0" y="0"/>
          <a:ext cx="0" cy="0"/>
          <a:chOff x="0" y="0"/>
          <a:chExt cx="0" cy="0"/>
        </a:xfrm>
      </p:grpSpPr>
      <p:sp>
        <p:nvSpPr>
          <p:cNvPr id="1084222825" name="Заголовок 1"/>
          <p:cNvSpPr>
            <a:spLocks noGrp="1"/>
          </p:cNvSpPr>
          <p:nvPr>
            <p:ph type="title"/>
          </p:nvPr>
        </p:nvSpPr>
        <p:spPr bwMode="auto">
          <a:xfrm flipH="0" flipV="0">
            <a:off x="546553" y="345246"/>
            <a:ext cx="10548829" cy="1325562"/>
          </a:xfrm>
        </p:spPr>
        <p:txBody>
          <a:bodyPr/>
          <a:lstStyle/>
          <a:p>
            <a:pPr algn="ctr">
              <a:defRPr/>
            </a:pPr>
            <a:r>
              <a:rPr sz="3600" b="1">
                <a:solidFill>
                  <a:schemeClr val="bg1"/>
                </a:solidFill>
                <a:latin typeface="Times New Roman"/>
                <a:ea typeface="Arial"/>
                <a:cs typeface="Times New Roman"/>
              </a:rPr>
              <a:t>Этапы революций в первой половине XIX века</a:t>
            </a:r>
            <a:endParaRPr sz="13000">
              <a:solidFill>
                <a:schemeClr val="bg1"/>
              </a:solidFill>
            </a:endParaRPr>
          </a:p>
        </p:txBody>
      </p:sp>
      <p:sp>
        <p:nvSpPr>
          <p:cNvPr id="1325432139" name=""/>
          <p:cNvSpPr txBox="1"/>
          <p:nvPr/>
        </p:nvSpPr>
        <p:spPr bwMode="auto">
          <a:xfrm flipH="0" flipV="0">
            <a:off x="713009" y="1488859"/>
            <a:ext cx="10819803" cy="5212116"/>
          </a:xfrm>
          <a:prstGeom prst="rect">
            <a:avLst/>
          </a:prstGeom>
          <a:solidFill>
            <a:schemeClr val="bg2">
              <a:lumMod val="25000"/>
            </a:schemeClr>
          </a:solidFill>
        </p:spPr>
        <p:txBody>
          <a:bodyPr vertOverflow="overflow" horzOverflow="overflow" vert="horz" wrap="square" lIns="91440" tIns="45720" rIns="91440" bIns="45720" numCol="1" spcCol="0" rtlCol="0" fromWordArt="0" anchor="t" anchorCtr="0" forceAA="0" upright="0" compatLnSpc="0">
            <a:spAutoFit/>
          </a:bodyPr>
          <a:p>
            <a:pPr>
              <a:defRPr/>
            </a:pPr>
            <a:r>
              <a:rPr sz="2400" b="1">
                <a:solidFill>
                  <a:schemeClr val="bg1"/>
                </a:solidFill>
                <a:latin typeface="Times New Roman"/>
                <a:ea typeface="Arial"/>
                <a:cs typeface="Times New Roman"/>
              </a:rPr>
              <a:t>Волны революций:</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1820-е годы</a:t>
            </a:r>
            <a:r>
              <a:rPr sz="2400">
                <a:solidFill>
                  <a:schemeClr val="bg1"/>
                </a:solidFill>
                <a:latin typeface="Times New Roman"/>
                <a:ea typeface="Arial"/>
                <a:cs typeface="Times New Roman"/>
              </a:rPr>
              <a:t> – революции в Испании, Португалии, Италии</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1830-е годы</a:t>
            </a:r>
            <a:r>
              <a:rPr sz="2400">
                <a:solidFill>
                  <a:schemeClr val="bg1"/>
                </a:solidFill>
                <a:latin typeface="Times New Roman"/>
                <a:ea typeface="Arial"/>
                <a:cs typeface="Times New Roman"/>
              </a:rPr>
              <a:t> – Июльская революция во Франции, восстания в Бельгии, Польше</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1848–1849 годы</a:t>
            </a:r>
            <a:r>
              <a:rPr sz="2400">
                <a:solidFill>
                  <a:schemeClr val="bg1"/>
                </a:solidFill>
                <a:latin typeface="Times New Roman"/>
                <a:ea typeface="Arial"/>
                <a:cs typeface="Times New Roman"/>
              </a:rPr>
              <a:t> – "Весна народов" (революции почти во всех странах Европы)</a:t>
            </a:r>
            <a:endParaRPr sz="2400">
              <a:solidFill>
                <a:schemeClr val="bg1"/>
              </a:solidFill>
              <a:latin typeface="Times New Roman"/>
              <a:cs typeface="Times New Roman"/>
            </a:endParaRPr>
          </a:p>
          <a:p>
            <a:pPr>
              <a:defRPr/>
            </a:pP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Характер революций:</a:t>
            </a:r>
            <a:endParaRPr sz="2400" b="1">
              <a:solidFill>
                <a:schemeClr val="bg1"/>
              </a:solidFill>
              <a:latin typeface="Times New Roman"/>
              <a:ea typeface="Arial"/>
              <a:cs typeface="Times New Roman"/>
            </a:endParaRPr>
          </a:p>
          <a:p>
            <a:pPr>
              <a:defRPr/>
            </a:pPr>
            <a:r>
              <a:rPr sz="2400">
                <a:solidFill>
                  <a:schemeClr val="bg1"/>
                </a:solidFill>
                <a:latin typeface="Times New Roman"/>
                <a:ea typeface="Arial"/>
                <a:cs typeface="Times New Roman"/>
              </a:rPr>
              <a:t>Буржуазно-демократический</a:t>
            </a:r>
            <a:endParaRPr sz="2400">
              <a:solidFill>
                <a:schemeClr val="bg1"/>
              </a:solidFill>
              <a:latin typeface="Times New Roman"/>
              <a:cs typeface="Times New Roman"/>
            </a:endParaRPr>
          </a:p>
          <a:p>
            <a:pPr>
              <a:defRPr/>
            </a:pPr>
            <a:r>
              <a:rPr sz="2400">
                <a:solidFill>
                  <a:schemeClr val="bg1"/>
                </a:solidFill>
                <a:latin typeface="Times New Roman"/>
                <a:ea typeface="Arial"/>
                <a:cs typeface="Times New Roman"/>
              </a:rPr>
              <a:t>Направлены против феодальных порядков</a:t>
            </a:r>
            <a:endParaRPr sz="2400">
              <a:solidFill>
                <a:schemeClr val="bg1"/>
              </a:solidFill>
              <a:latin typeface="Times New Roman"/>
              <a:cs typeface="Times New Roman"/>
            </a:endParaRPr>
          </a:p>
          <a:p>
            <a:pPr>
              <a:defRPr/>
            </a:pPr>
            <a:r>
              <a:rPr sz="2400">
                <a:solidFill>
                  <a:schemeClr val="bg1"/>
                </a:solidFill>
                <a:latin typeface="Times New Roman"/>
                <a:ea typeface="Arial"/>
                <a:cs typeface="Times New Roman"/>
              </a:rPr>
              <a:t>Требования: ограничение власти монархов, установление парламентаризма</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Особые случаи:</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Великобритания</a:t>
            </a:r>
            <a:r>
              <a:rPr sz="2400">
                <a:solidFill>
                  <a:schemeClr val="bg1"/>
                </a:solidFill>
                <a:latin typeface="Times New Roman"/>
                <a:ea typeface="Arial"/>
                <a:cs typeface="Times New Roman"/>
              </a:rPr>
              <a:t> – путь реформ (избирательная реформа 1832 г., уступки рабочим)</a:t>
            </a:r>
            <a:endParaRPr sz="2400">
              <a:solidFill>
                <a:schemeClr val="bg1"/>
              </a:solidFill>
              <a:latin typeface="Times New Roman"/>
              <a:cs typeface="Times New Roman"/>
            </a:endParaRPr>
          </a:p>
          <a:p>
            <a:pPr>
              <a:defRPr/>
            </a:pPr>
            <a:r>
              <a:rPr sz="2400" b="1">
                <a:solidFill>
                  <a:schemeClr val="bg1"/>
                </a:solidFill>
                <a:latin typeface="Times New Roman"/>
                <a:ea typeface="Arial"/>
                <a:cs typeface="Times New Roman"/>
              </a:rPr>
              <a:t>Япония</a:t>
            </a:r>
            <a:r>
              <a:rPr sz="2400">
                <a:solidFill>
                  <a:schemeClr val="bg1"/>
                </a:solidFill>
                <a:latin typeface="Times New Roman"/>
                <a:ea typeface="Arial"/>
                <a:cs typeface="Times New Roman"/>
              </a:rPr>
              <a:t> – Реставрация Мэйдзи (1868–1889): свержение сёгуната Токугава, капиталистическая модернизация</a:t>
            </a:r>
            <a:endParaRPr sz="28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timing/>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Тема Office">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ONLYOFFICE/7.2.1.36</Application>
  <DocSecurity>0</DocSecurity>
  <PresentationFormat>Широкоэкранный</PresentationFormat>
  <Paragraphs>0</Paragraphs>
  <Slides>26</Slides>
  <Notes>26</Notes>
  <HiddenSlides>0</HiddenSlides>
  <MMClips>2</MMClips>
  <ScaleCrop>0</ScaleCrop>
  <HeadingPairs>
    <vt:vector size="4" baseType="variant">
      <vt:variant>
        <vt:lpstr>Theme</vt:lpstr>
      </vt:variant>
      <vt:variant>
        <vt:i4>1</vt:i4>
      </vt:variant>
      <vt:variant>
        <vt:lpstr>Slide Titles</vt:lpstr>
      </vt:variant>
      <vt:variant>
        <vt:i4>26</vt:i4>
      </vt:variant>
    </vt:vector>
  </HeadingPairs>
  <TitlesOfParts>
    <vt:vector size="27"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User Obstinate</dc:creator>
  <cp:keywords/>
  <dc:description/>
  <dc:identifier/>
  <dc:language/>
  <cp:lastModifiedBy/>
  <cp:revision>15</cp:revision>
  <dcterms:created xsi:type="dcterms:W3CDTF">2021-05-05T06:13:49Z</dcterms:created>
  <dcterms:modified xsi:type="dcterms:W3CDTF">2026-01-03T18:35:34Z</dcterms:modified>
  <cp:category/>
  <cp:contentStatus/>
  <cp:version/>
</cp:coreProperties>
</file>