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removePersonalInfoOnSave="1" saveSubsetFonts="1" showSpecialPlsOnTitleSld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12192000" cy="6858000"/>
  <p:defaultTextStyle>
    <a:defPPr>
      <a:defRPr lang="ru-RU"/>
    </a:defPPr>
    <a:lvl1pPr marL="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presProps" Target="presProps.xml" /><Relationship Id="rId30" Type="http://schemas.openxmlformats.org/officeDocument/2006/relationships/tableStyles" Target="tableStyles.xml" /><Relationship Id="rId3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1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cxnSp>
        <p:nvCxnSpPr>
          <p:cNvPr id="13" name="Прямая соединительная линия 12"/>
          <p:cNvCxnSpPr>
            <a:cxnSpLocks/>
          </p:cNvCxnSpPr>
          <p:nvPr userDrawn="1"/>
        </p:nvCxnSpPr>
        <p:spPr bwMode="auto"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таблица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 bwMode="auto">
          <a:xfrm rot="16199998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Полилиния 13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7" name="Полилиния 15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/>
          <p:cNvSpPr>
            <a:spLocks noGrp="1"/>
          </p:cNvSpPr>
          <p:nvPr>
            <p:ph sz="quarter" idx="14" hasCustomPrompt="1"/>
          </p:nvPr>
        </p:nvSpPr>
        <p:spPr bwMode="auto"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marL="457200" indent="0">
              <a:spcBef>
                <a:spcPts val="1800"/>
              </a:spcBef>
              <a:buNone/>
              <a:defRPr lang="ru-RU" sz="2000"/>
            </a:lvl2pPr>
            <a:lvl3pPr marL="914400" indent="0">
              <a:spcBef>
                <a:spcPts val="1800"/>
              </a:spcBef>
              <a:buNone/>
              <a:defRPr lang="ru-RU" sz="2000"/>
            </a:lvl3pPr>
            <a:lvl4pPr marL="1371600" indent="0">
              <a:spcBef>
                <a:spcPts val="1800"/>
              </a:spcBef>
              <a:buNone/>
              <a:defRPr lang="ru-RU" sz="2000"/>
            </a:lvl4pPr>
            <a:lvl5pPr marL="1828800" indent="0">
              <a:spcBef>
                <a:spcPts val="1800"/>
              </a:spcBef>
              <a:buNone/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два объекта содержимого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5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 7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Объект 5"/>
          <p:cNvSpPr>
            <a:spLocks noGrp="1"/>
          </p:cNvSpPr>
          <p:nvPr>
            <p:ph sz="quarter" idx="14" hasCustomPrompt="1"/>
          </p:nvPr>
        </p:nvSpPr>
        <p:spPr bwMode="auto"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/>
              <a:buChar char="•"/>
              <a:defRPr lang="ru-RU" sz="2000"/>
            </a:lvl1pPr>
            <a:lvl2pPr>
              <a:spcBef>
                <a:spcPts val="18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аблица 2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02399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9" name="Местозаполнитель таблицы 2"/>
          <p:cNvSpPr>
            <a:spLocks noGrp="1"/>
          </p:cNvSpPr>
          <p:nvPr>
            <p:ph type="tbl" sz="quarter" idx="10"/>
          </p:nvPr>
        </p:nvSpPr>
        <p:spPr bwMode="auto"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Щелкните значок, чтобы добавить таблицу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3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grpSp>
        <p:nvGrpSpPr>
          <p:cNvPr id="9" name="Группа 8"/>
          <p:cNvGrpSpPr/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Полилиния 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8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>
              <a:defRPr/>
            </a:pPr>
            <a:r>
              <a:rPr lang="ru-RU"/>
              <a:t>Текст слайда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овестка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 bwMode="auto"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 fill="norm" stroke="1" extrusionOk="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 fill="norm" stroke="1" extrusionOk="0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 fill="norm" stroke="1" extrusionOk="0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 bwMode="auto">
            <a:xfrm>
              <a:off x="7076886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 fill="norm" stroke="1" extrusionOk="0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 fill="norm" stroke="1" extrusionOk="0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89572"/>
            <a:ext cx="6787746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50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2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594358" y="2281918"/>
            <a:ext cx="6787746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/>
              <a:buChar char="•"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Номер слайда 42"/>
          <p:cNvSpPr>
            <a:spLocks noGrp="1"/>
          </p:cNvSpPr>
          <p:nvPr>
            <p:ph type="sldNum" sz="quarter" idx="26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42" name="Дата 41"/>
          <p:cNvSpPr>
            <a:spLocks noGrp="1"/>
          </p:cNvSpPr>
          <p:nvPr>
            <p:ph type="dt" sz="half" idx="25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раздела">
    <p:bg>
      <p:bgPr shadeToTitle="0">
        <a:solidFill>
          <a:schemeClr val="accent3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 bwMode="auto"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 fill="norm" stroke="1" extrusionOk="0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18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6000" b="1" i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2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 bwMode="auto"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18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>
              <a:defRPr/>
            </a:pPr>
            <a:r>
              <a:rPr lang="ru-RU"/>
              <a:t>Текст слайда</a:t>
            </a:r>
            <a:endParaRPr/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водка 2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 userDrawn="1"/>
        </p:nvGrpSpPr>
        <p:grpSpPr bwMode="auto">
          <a:xfrm rot="16199998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Полилиния 1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2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2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3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2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2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cxnSp>
        <p:nvCxnSpPr>
          <p:cNvPr id="13" name="Прямая соединительная линия 12"/>
          <p:cNvCxnSpPr>
            <a:cxnSpLocks/>
          </p:cNvCxnSpPr>
          <p:nvPr userDrawn="1"/>
        </p:nvCxnSpPr>
        <p:spPr bwMode="auto"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09904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>
              <a:defRPr/>
            </a:pPr>
            <a:r>
              <a:rPr lang="ru-RU"/>
              <a:t>Текст слайда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два объекта содержимого 2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5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 7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2" name="Объект 5"/>
          <p:cNvSpPr>
            <a:spLocks noGrp="1"/>
          </p:cNvSpPr>
          <p:nvPr>
            <p:ph sz="quarter" idx="15" hasCustomPrompt="1"/>
          </p:nvPr>
        </p:nvSpPr>
        <p:spPr bwMode="auto"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9436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" name="Объект 5"/>
          <p:cNvSpPr>
            <a:spLocks noGrp="1"/>
          </p:cNvSpPr>
          <p:nvPr>
            <p:ph sz="quarter" idx="16" hasCustomPrompt="1"/>
          </p:nvPr>
        </p:nvSpPr>
        <p:spPr bwMode="auto"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объект 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 bwMode="auto"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Автофигура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 fill="norm" stroke="1" extrusionOk="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7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 fill="norm" stroke="1" extrusionOk="0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 8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 fill="norm" stroke="1" extrusionOk="0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8" name="Полилиния 9"/>
            <p:cNvSpPr/>
            <p:nvPr/>
          </p:nvSpPr>
          <p:spPr bwMode="auto">
            <a:xfrm>
              <a:off x="7076886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 fill="norm" stroke="1" extrusionOk="0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9" name="Полилиния 10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 fill="norm" stroke="1" extrusionOk="0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/>
          <p:cNvSpPr>
            <a:spLocks noGrp="1"/>
          </p:cNvSpPr>
          <p:nvPr>
            <p:ph sz="quarter" idx="14" hasCustomPrompt="1"/>
          </p:nvPr>
        </p:nvSpPr>
        <p:spPr bwMode="auto"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ru-RU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ru-RU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ru-RU" sz="2000"/>
            </a:lvl3pPr>
            <a:lvl4pPr marL="1371600" indent="0">
              <a:spcBef>
                <a:spcPts val="1800"/>
              </a:spcBef>
              <a:buFont typeface="+mj-lt"/>
              <a:buNone/>
              <a:defRPr lang="ru-RU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endParaRPr lang="ru-RU"/>
          </a:p>
        </p:txBody>
      </p:sp>
      <p:sp>
        <p:nvSpPr>
          <p:cNvPr id="2" name="Объект 5"/>
          <p:cNvSpPr>
            <a:spLocks noGrp="1"/>
          </p:cNvSpPr>
          <p:nvPr>
            <p:ph sz="quarter" idx="15" hasCustomPrompt="1"/>
          </p:nvPr>
        </p:nvSpPr>
        <p:spPr bwMode="auto"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рисунок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3" name="Объект 5"/>
          <p:cNvSpPr>
            <a:spLocks noGrp="1"/>
          </p:cNvSpPr>
          <p:nvPr>
            <p:ph sz="quarter" idx="16" hasCustomPrompt="1"/>
          </p:nvPr>
        </p:nvSpPr>
        <p:spPr bwMode="auto"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Рисунок 11"/>
          <p:cNvSpPr>
            <a:spLocks noGrp="1"/>
          </p:cNvSpPr>
          <p:nvPr>
            <p:ph type="pic" sz="quarter" idx="15"/>
          </p:nvPr>
        </p:nvSpPr>
        <p:spPr bwMode="auto"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 bwMode="auto"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0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sp>
        <p:nvSpPr>
          <p:cNvPr id="32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lvl1pPr algn="l" defTabSz="914400">
        <a:lnSpc>
          <a:spcPct val="80000"/>
        </a:lnSpc>
        <a:spcBef>
          <a:spcPts val="0"/>
        </a:spcBef>
        <a:buNone/>
        <a:defRPr lang="ru-RU" sz="4400" b="1" i="0" spc="100">
          <a:solidFill>
            <a:schemeClr val="bg1"/>
          </a:solidFill>
          <a:latin typeface="+mj-lt"/>
          <a:ea typeface="+mj-ea"/>
          <a:cs typeface="+mj-cs"/>
        </a:defRPr>
      </a:lvl1pPr>
      <a:lvl2pPr>
        <a:defRPr lang="ru-RU">
          <a:solidFill>
            <a:schemeClr val="tx2"/>
          </a:solidFill>
        </a:defRPr>
      </a:lvl2pPr>
      <a:lvl3pPr>
        <a:defRPr lang="ru-RU">
          <a:solidFill>
            <a:schemeClr val="tx2"/>
          </a:solidFill>
        </a:defRPr>
      </a:lvl3pPr>
      <a:lvl4pPr>
        <a:defRPr lang="ru-RU">
          <a:solidFill>
            <a:schemeClr val="tx2"/>
          </a:solidFill>
        </a:defRPr>
      </a:lvl4pPr>
      <a:lvl5pPr>
        <a:defRPr lang="ru-RU">
          <a:solidFill>
            <a:schemeClr val="tx2"/>
          </a:solidFill>
        </a:defRPr>
      </a:lvl5pPr>
      <a:lvl6pPr>
        <a:defRPr lang="ru-RU">
          <a:solidFill>
            <a:schemeClr val="tx2"/>
          </a:solidFill>
        </a:defRPr>
      </a:lvl6pPr>
      <a:lvl7pPr>
        <a:defRPr lang="ru-RU">
          <a:solidFill>
            <a:schemeClr val="tx2"/>
          </a:solidFill>
        </a:defRPr>
      </a:lvl7pPr>
      <a:lvl8pPr>
        <a:defRPr lang="ru-RU">
          <a:solidFill>
            <a:schemeClr val="tx2"/>
          </a:solidFill>
        </a:defRPr>
      </a:lvl8pPr>
      <a:lvl9pPr>
        <a:defRPr lang="ru-RU">
          <a:solidFill>
            <a:schemeClr val="tx2"/>
          </a:solidFill>
        </a:defRPr>
      </a:lvl9pPr>
    </p:titleStyle>
    <p:bodyStyle>
      <a:lvl1pPr marL="228600" indent="-283464" algn="l" defTabSz="914400">
        <a:lnSpc>
          <a:spcPct val="90000"/>
        </a:lnSpc>
        <a:spcBef>
          <a:spcPts val="1000"/>
        </a:spcBef>
        <a:buFont typeface="Arial"/>
        <a:buChar char="•"/>
        <a:defRPr lang="ru-RU" sz="2800" b="0" i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>
        <a:lnSpc>
          <a:spcPct val="90000"/>
        </a:lnSpc>
        <a:spcBef>
          <a:spcPts val="500"/>
        </a:spcBef>
        <a:buFont typeface="Arial"/>
        <a:buChar char="•"/>
        <a:defRPr lang="ru-RU" sz="2400" b="0" i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>
        <a:lnSpc>
          <a:spcPct val="90000"/>
        </a:lnSpc>
        <a:spcBef>
          <a:spcPts val="500"/>
        </a:spcBef>
        <a:buFont typeface="Arial"/>
        <a:buChar char="•"/>
        <a:defRPr lang="ru-RU" sz="2000" b="0" i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 b="0" i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 b="0" i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2137135" y="314417"/>
            <a:ext cx="9659166" cy="2580072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Духовное развитие цивилизаций в Позднем средневековье</a:t>
            </a:r>
            <a:endParaRPr/>
          </a:p>
        </p:txBody>
      </p:sp>
      <p:pic>
        <p:nvPicPr>
          <p:cNvPr id="3484395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667184" y="2207837"/>
            <a:ext cx="4526763" cy="4506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1988388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94359" y="102874"/>
            <a:ext cx="10873739" cy="118253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r>
              <a:rPr sz="3600"/>
              <a:t>Религиозно –просветительская деятельность церкви и образование</a:t>
            </a:r>
            <a:endParaRPr/>
          </a:p>
        </p:txBody>
      </p:sp>
      <p:sp>
        <p:nvSpPr>
          <p:cNvPr id="1421636025" name="Объект 5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5494021" y="823033"/>
            <a:ext cx="6390072" cy="5909198"/>
          </a:xfrm>
        </p:spPr>
        <p:txBody>
          <a:bodyPr vertOverflow="overflow" horzOverflow="overflow" vert="horz" wrap="square" lIns="0" tIns="228600" rIns="0" bIns="0" numCol="1" spcCol="0" rtlCol="0" fromWordArt="0" anchor="t" anchorCtr="0" forceAA="0" upright="0" compatLnSpc="0">
            <a:normAutofit fontScale="95000" lnSpcReduction="1000"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 algn="l">
              <a:lnSpc>
                <a:spcPct val="100000"/>
              </a:lnSpc>
              <a:spcBef>
                <a:spcPts val="963"/>
              </a:spcBef>
              <a:spcAft>
                <a:spcPts val="0"/>
              </a:spcAft>
              <a:defRPr/>
            </a:pPr>
            <a:r>
              <a:rPr sz="2000" b="1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Университеты</a:t>
            </a: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 постепенно освобождались от папского влияния, расширялся круг преподавания – становились доступны национальные языки.</a:t>
            </a:r>
            <a:endParaRPr sz="2000">
              <a:latin typeface="Times New Roman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963"/>
              </a:spcBef>
              <a:spcAft>
                <a:spcPts val="0"/>
              </a:spcAft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Важные науки Средневековья: </a:t>
            </a:r>
            <a:r>
              <a:rPr sz="2000" b="1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математика, медицина, юриспруденция</a:t>
            </a: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. Развивалась алхимия и методы проведения научных</a:t>
            </a:r>
            <a:r>
              <a:rPr sz="2000" b="1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 опытов.</a:t>
            </a:r>
            <a:endParaRPr sz="2000">
              <a:latin typeface="Times New Roman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963"/>
              </a:spcBef>
              <a:spcAft>
                <a:spcPts val="0"/>
              </a:spcAft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Технические усовершенствования: </a:t>
            </a:r>
            <a:r>
              <a:rPr sz="2000" b="1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компас, астролябия, корабли каравеллы</a:t>
            </a: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 способствовали развитию мореплавания.</a:t>
            </a:r>
            <a:endParaRPr sz="2000">
              <a:latin typeface="Times New Roman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963"/>
              </a:spcBef>
              <a:spcAft>
                <a:spcPts val="0"/>
              </a:spcAft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Изобретение к</a:t>
            </a:r>
            <a:r>
              <a:rPr sz="2000" b="1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нигопечатания (Гутенберг)</a:t>
            </a: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 в середине XV века позволило распространить образование и информацию.</a:t>
            </a:r>
            <a:endParaRPr sz="2000">
              <a:latin typeface="Times New Roman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963"/>
              </a:spcBef>
              <a:spcAft>
                <a:spcPts val="0"/>
              </a:spcAft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Водяные двигатели и домны усовершенствовали </a:t>
            </a:r>
            <a:r>
              <a:rPr sz="2000" b="1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металлургическое и горнорудное производство.</a:t>
            </a:r>
            <a:endParaRPr sz="2000" b="1">
              <a:latin typeface="Times New Roman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963"/>
              </a:spcBef>
              <a:spcAft>
                <a:spcPts val="0"/>
              </a:spcAft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Церковь способствовала этнической консолидации народов и формированию культурных ценностей, неся и идеологическую ответственность.</a:t>
            </a:r>
            <a:endParaRPr sz="2000"/>
          </a:p>
        </p:txBody>
      </p:sp>
      <p:pic>
        <p:nvPicPr>
          <p:cNvPr id="197059020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-55485" y="3440097"/>
            <a:ext cx="5366584" cy="3423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7714483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768225985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101022985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767232" y="0"/>
            <a:ext cx="10338786" cy="6639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396187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92811765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38209612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81965" y="102874"/>
            <a:ext cx="10718883" cy="6815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4752742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94359" y="102874"/>
            <a:ext cx="10873739" cy="84037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r>
              <a:rPr/>
              <a:t>Восточная Европа</a:t>
            </a:r>
            <a:endParaRPr/>
          </a:p>
        </p:txBody>
      </p:sp>
      <p:sp>
        <p:nvSpPr>
          <p:cNvPr id="1466714079" name="Объект 5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518810" y="1063470"/>
            <a:ext cx="10949289" cy="5631771"/>
          </a:xfrm>
        </p:spPr>
        <p:txBody>
          <a:bodyPr vertOverflow="overflow" horzOverflow="overflow" vert="horz" wrap="square" lIns="0" tIns="228600" rIns="0" bIns="0" numCol="1" spcCol="0" rtlCol="0" fromWordArt="0" anchor="t" anchorCtr="0" forceAA="0" upright="0" compatLnSpc="0">
            <a:normAutofit fontScale="80000" lnSpcReduction="4000"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 algn="just">
              <a:defRPr/>
            </a:pPr>
            <a:r>
              <a:rPr sz="48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Русская православная церковь формировала духовные нормы, стиль жизни и культурные традиции трех братских народов (белорусы, русские, украинцы).</a:t>
            </a:r>
            <a:endParaRPr sz="48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48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До середины XV века Русская православная церковь не была самостоятельной – подчинялась Константинопольскому патриархату до 1453.</a:t>
            </a:r>
            <a:endParaRPr sz="4800">
              <a:latin typeface="Times New Roman"/>
              <a:cs typeface="Times New Roman"/>
            </a:endParaRPr>
          </a:p>
          <a:p>
            <a:pPr>
              <a:defRPr/>
            </a:pPr>
            <a:r>
              <a:rPr sz="48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Митрополиты назначались в Константинополе; с 1325 г. резиденция в Москве.</a:t>
            </a:r>
            <a:endParaRPr sz="10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178742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01106864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138053847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6237" y="0"/>
            <a:ext cx="9112763" cy="6806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05329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168087194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102687460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0547181" cy="6861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967165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67296992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170020734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238859" y="505405"/>
            <a:ext cx="9690557" cy="5569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511048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66291542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39547367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11917" y="167713"/>
            <a:ext cx="11356182" cy="2606557"/>
          </a:xfrm>
          <a:prstGeom prst="rect">
            <a:avLst/>
          </a:prstGeom>
        </p:spPr>
      </p:pic>
      <p:pic>
        <p:nvPicPr>
          <p:cNvPr id="167435050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881140" y="2441359"/>
            <a:ext cx="4978562" cy="4267339"/>
          </a:xfrm>
          <a:prstGeom prst="rect">
            <a:avLst/>
          </a:prstGeom>
        </p:spPr>
      </p:pic>
      <p:pic>
        <p:nvPicPr>
          <p:cNvPr id="196674925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5485" y="2580580"/>
            <a:ext cx="6590477" cy="4234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098355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91577256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124151707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79150" y="0"/>
            <a:ext cx="10959320" cy="669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122945" name="Рисунок 5"/>
          <p:cNvSpPr>
            <a:spLocks noGrp="1"/>
          </p:cNvSpPr>
          <p:nvPr>
            <p:ph type="pic" sz="quarter" idx="12"/>
          </p:nvPr>
        </p:nvSpPr>
        <p:spPr bwMode="auto">
          <a:xfrm>
            <a:off x="0" y="-11112"/>
            <a:ext cx="5791199" cy="688022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0" indent="0" algn="ctr">
              <a:buNone/>
              <a:defRPr lang="ru-RU" sz="2000"/>
            </a:lvl1pPr>
          </a:lstStyle>
          <a:p>
            <a:pPr marL="0" marR="0" indent="0" algn="just">
              <a:spcBef>
                <a:spcPts val="1494"/>
              </a:spcBef>
              <a:spcAft>
                <a:spcPts val="1494"/>
              </a:spcAft>
              <a:defRPr/>
            </a:pPr>
            <a:r>
              <a:rPr sz="2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Ереси в позднем средневековье</a:t>
            </a:r>
            <a:endParaRPr sz="2200">
              <a:latin typeface="Times New Roman"/>
              <a:ea typeface="Times New Roman"/>
              <a:cs typeface="Times New Roman"/>
            </a:endParaRPr>
          </a:p>
          <a:p>
            <a:pPr marR="0" algn="l">
              <a:spcBef>
                <a:spcPts val="1199"/>
              </a:spcBef>
              <a:spcAft>
                <a:spcPts val="1199"/>
              </a:spcAft>
              <a:defRPr/>
            </a:pPr>
            <a:r>
              <a: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Появились многочисленные религиозные движения, критикующие католическую церковь (XI–XV вв.).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marR="0" algn="l">
              <a:spcBef>
                <a:spcPts val="1199"/>
              </a:spcBef>
              <a:spcAft>
                <a:spcPts val="1199"/>
              </a:spcAft>
              <a:defRPr/>
            </a:pPr>
            <a:r>
              <a: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Еретические движения выступали за возвращение к простоте и истинной вере, критикуя церковную роскошь и власть.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marR="0" algn="l">
              <a:spcBef>
                <a:spcPts val="1199"/>
              </a:spcBef>
              <a:spcAft>
                <a:spcPts val="1199"/>
              </a:spcAft>
              <a:defRPr/>
            </a:pPr>
            <a:r>
              <a: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Церковь считала ереси угрозой и жестко боролась с ними через организацию инквизиции, крестовые походы, суды, казни.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marR="0" algn="l">
              <a:spcBef>
                <a:spcPts val="1199"/>
              </a:spcBef>
              <a:spcAft>
                <a:spcPts val="1199"/>
              </a:spcAft>
              <a:defRPr/>
            </a:pPr>
            <a:r>
              <a: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Идеи еретиков не исчезли, подготовили почву для протестантской Реформации в XVI веке.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algn="l">
              <a:defRPr/>
            </a:pPr>
            <a:r>
              <a: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Реформация включала критику церковной коррупции, роль Библии и стремление к прямому общению с Богом.</a:t>
            </a:r>
            <a:endParaRPr sz="4800"/>
          </a:p>
        </p:txBody>
      </p:sp>
      <p:sp>
        <p:nvSpPr>
          <p:cNvPr id="563452612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 flipH="0" flipV="0">
            <a:off x="6048858" y="758772"/>
            <a:ext cx="5737375" cy="545574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>
              <a:defRPr/>
            </a:pPr>
            <a:endParaRPr/>
          </a:p>
        </p:txBody>
      </p:sp>
      <p:pic>
        <p:nvPicPr>
          <p:cNvPr id="153829239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659514" y="92475"/>
            <a:ext cx="5610224" cy="5918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94360" y="189572"/>
            <a:ext cx="6787746" cy="1593507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План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sz="quarter" idx="13"/>
          </p:nvPr>
        </p:nvSpPr>
        <p:spPr bwMode="auto">
          <a:xfrm flipH="0" flipV="0">
            <a:off x="593723" y="1692305"/>
            <a:ext cx="10643023" cy="5012182"/>
          </a:xfrm>
          <a:prstGeom prst="rect">
            <a:avLst/>
          </a:prstGeom>
          <a:solidFill>
            <a:schemeClr val="accent1"/>
          </a:solidFill>
        </p:spPr>
        <p:txBody>
          <a:bodyPr vertOverflow="overflow" horzOverflow="overflow" vert="horz" wrap="square" lIns="0" tIns="457200" rIns="0" bIns="0" numCol="1" spcCol="0" rtlCol="0" fromWordArt="0" anchor="t" anchorCtr="0" forceAA="0" upright="0" compatLnSpc="0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 sz="3600" b="1" i="0" u="none" strike="noStrike" cap="none" spc="0">
                <a:solidFill>
                  <a:schemeClr val="tx2">
                    <a:lumMod val="75000"/>
                  </a:schemeClr>
                </a:solidFill>
                <a:latin typeface="Franklin Gothic Book"/>
                <a:ea typeface="inter"/>
                <a:cs typeface="Franklin Gothic Book"/>
              </a:rPr>
              <a:t>1. Роль церкви в политической, экономической и культурной жизни европейских государств</a:t>
            </a:r>
            <a:endParaRPr sz="3600" b="1" i="0" u="none" strike="noStrike" cap="none" spc="0">
              <a:solidFill>
                <a:schemeClr val="tx2">
                  <a:lumMod val="75000"/>
                </a:schemeClr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3600" b="1" i="0" u="none" strike="noStrike" cap="none" spc="0">
                <a:solidFill>
                  <a:schemeClr val="tx2">
                    <a:lumMod val="75000"/>
                  </a:schemeClr>
                </a:solidFill>
                <a:latin typeface="Franklin Gothic Book"/>
                <a:ea typeface="inter"/>
                <a:cs typeface="Franklin Gothic Book"/>
              </a:rPr>
              <a:t>2. Религиозно-просветительская деятельность и образование</a:t>
            </a:r>
            <a:endParaRPr sz="3600" b="1" i="0" u="none" strike="noStrike" cap="none" spc="0">
              <a:solidFill>
                <a:schemeClr val="tx2">
                  <a:lumMod val="75000"/>
                </a:schemeClr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3600" b="1" i="0" u="none" strike="noStrike" cap="none" spc="0">
                <a:solidFill>
                  <a:schemeClr val="tx2">
                    <a:lumMod val="75000"/>
                  </a:schemeClr>
                </a:solidFill>
                <a:latin typeface="Franklin Gothic Book"/>
                <a:ea typeface="inter"/>
                <a:cs typeface="Franklin Gothic Book"/>
              </a:rPr>
              <a:t>3. Церковь в Восточной Европе и формирование Русской православной церкви</a:t>
            </a:r>
            <a:endParaRPr sz="3600" b="1" i="0" u="none" strike="noStrike" cap="none" spc="0">
              <a:solidFill>
                <a:schemeClr val="tx2">
                  <a:lumMod val="75000"/>
                </a:schemeClr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3600" b="1" i="0" u="none" strike="noStrike" cap="none" spc="0">
                <a:solidFill>
                  <a:schemeClr val="tx2">
                    <a:lumMod val="75000"/>
                  </a:schemeClr>
                </a:solidFill>
                <a:latin typeface="Franklin Gothic Book"/>
                <a:ea typeface="inter"/>
                <a:cs typeface="Franklin Gothic Book"/>
              </a:rPr>
              <a:t>4. Ослабление и критика церковного влияния в Позднем средневековье</a:t>
            </a:r>
            <a:endParaRPr sz="3600" b="1" i="0" u="none" strike="noStrike" cap="none" spc="0">
              <a:solidFill>
                <a:schemeClr val="tx2">
                  <a:lumMod val="75000"/>
                </a:schemeClr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7656490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299834" y="430528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9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66916939" name="Рисунок 5"/>
          <p:cNvSpPr>
            <a:spLocks noGrp="1"/>
          </p:cNvSpPr>
          <p:nvPr>
            <p:ph type="pic" sz="quarter" idx="12"/>
          </p:nvPr>
        </p:nvSpPr>
        <p:spPr bwMode="auto">
          <a:xfrm flipH="0" flipV="0">
            <a:off x="0" y="-11112"/>
            <a:ext cx="3376310" cy="646591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0" indent="0" algn="ctr">
              <a:buNone/>
              <a:defRPr lang="ru-RU" sz="2000"/>
            </a:lvl1pPr>
          </a:lstStyle>
          <a:p>
            <a:pPr marR="0" algn="l">
              <a:spcBef>
                <a:spcPts val="1199"/>
              </a:spcBef>
              <a:spcAft>
                <a:spcPts val="1199"/>
              </a:spcAft>
              <a:defRPr/>
            </a:pPr>
            <a:r>
              <a: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раннее средневековье папы имели большое политическое влияние над светскими правителями.</a:t>
            </a:r>
            <a:endParaRPr sz="2800">
              <a:latin typeface="Times New Roman"/>
              <a:ea typeface="Times New Roman"/>
              <a:cs typeface="Times New Roman"/>
            </a:endParaRPr>
          </a:p>
          <a:p>
            <a:pPr algn="l">
              <a:defRPr/>
            </a:pPr>
            <a:r>
              <a: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XIII века из-за внутренней борьбы с монархами и социальной нестабильности власть пап постепенно ослабела.</a:t>
            </a:r>
            <a:endParaRPr sz="8000"/>
          </a:p>
        </p:txBody>
      </p:sp>
      <p:sp>
        <p:nvSpPr>
          <p:cNvPr id="697010304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99834" y="4568601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>
              <a:defRPr/>
            </a:pPr>
            <a:endParaRPr/>
          </a:p>
        </p:txBody>
      </p:sp>
      <p:pic>
        <p:nvPicPr>
          <p:cNvPr id="108238886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679853" y="-11112"/>
            <a:ext cx="8444660" cy="5753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1721304" name="Заголовок 1"/>
          <p:cNvSpPr>
            <a:spLocks noGrp="1"/>
          </p:cNvSpPr>
          <p:nvPr>
            <p:ph type="ctrTitle" hasCustomPrompt="1"/>
          </p:nvPr>
        </p:nvSpPr>
        <p:spPr bwMode="auto">
          <a:xfrm flipH="0" flipV="0">
            <a:off x="6299834" y="430528"/>
            <a:ext cx="5486400" cy="132650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9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/>
              <a:t>Ян Гус и гуситы</a:t>
            </a:r>
            <a:endParaRPr/>
          </a:p>
        </p:txBody>
      </p:sp>
      <p:sp>
        <p:nvSpPr>
          <p:cNvPr id="677174327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 flipH="0" flipV="0">
            <a:off x="1480557" y="5500252"/>
            <a:ext cx="10305676" cy="1315208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>
              <a:defRPr/>
            </a:pPr>
            <a:r>
              <a:rPr sz="7200"/>
              <a:t>1415</a:t>
            </a:r>
            <a:endParaRPr/>
          </a:p>
        </p:txBody>
      </p:sp>
      <p:pic>
        <p:nvPicPr>
          <p:cNvPr id="2183997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6072638" cy="4827232"/>
          </a:xfrm>
          <a:prstGeom prst="rect">
            <a:avLst/>
          </a:prstGeom>
        </p:spPr>
      </p:pic>
      <p:pic>
        <p:nvPicPr>
          <p:cNvPr id="73720575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993373" y="1772226"/>
            <a:ext cx="5310993" cy="4446803"/>
          </a:xfrm>
          <a:prstGeom prst="rect">
            <a:avLst/>
          </a:prstGeom>
        </p:spPr>
      </p:pic>
      <p:sp>
        <p:nvSpPr>
          <p:cNvPr id="2104454319" name=""/>
          <p:cNvSpPr txBox="1"/>
          <p:nvPr/>
        </p:nvSpPr>
        <p:spPr bwMode="auto">
          <a:xfrm flipH="0" flipV="0">
            <a:off x="518810" y="5002936"/>
            <a:ext cx="370842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14</a:t>
            </a:r>
            <a:endParaRPr/>
          </a:p>
        </p:txBody>
      </p:sp>
      <p:sp>
        <p:nvSpPr>
          <p:cNvPr id="1320655152" name=""/>
          <p:cNvSpPr txBox="1"/>
          <p:nvPr/>
        </p:nvSpPr>
        <p:spPr bwMode="auto">
          <a:xfrm flipH="0" flipV="0">
            <a:off x="407839" y="5317354"/>
            <a:ext cx="3458772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2615106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299834" y="430528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9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385474225" name="Рисунок 5"/>
          <p:cNvSpPr>
            <a:spLocks noGrp="1"/>
          </p:cNvSpPr>
          <p:nvPr>
            <p:ph type="pic" sz="quarter" idx="12"/>
          </p:nvPr>
        </p:nvSpPr>
        <p:spPr bwMode="auto">
          <a:xfrm>
            <a:off x="0" y="-11112"/>
            <a:ext cx="5791199" cy="68802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>
              <a:defRPr/>
            </a:pPr>
            <a:endParaRPr/>
          </a:p>
        </p:txBody>
      </p:sp>
      <p:sp>
        <p:nvSpPr>
          <p:cNvPr id="610534963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99834" y="4568601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>
              <a:defRPr/>
            </a:pPr>
            <a:endParaRPr/>
          </a:p>
        </p:txBody>
      </p:sp>
      <p:pic>
        <p:nvPicPr>
          <p:cNvPr id="162962851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25388" y="-11112"/>
            <a:ext cx="10543179" cy="6840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2859539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299834" y="430528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9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148222726" name="Рисунок 5"/>
          <p:cNvSpPr>
            <a:spLocks noGrp="1"/>
          </p:cNvSpPr>
          <p:nvPr>
            <p:ph type="pic" sz="quarter" idx="12"/>
          </p:nvPr>
        </p:nvSpPr>
        <p:spPr bwMode="auto">
          <a:xfrm>
            <a:off x="0" y="-11112"/>
            <a:ext cx="5791199" cy="68802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>
              <a:defRPr/>
            </a:pPr>
            <a:endParaRPr/>
          </a:p>
        </p:txBody>
      </p:sp>
      <p:sp>
        <p:nvSpPr>
          <p:cNvPr id="1665344064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99834" y="4568601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>
              <a:defRPr/>
            </a:pPr>
            <a:endParaRPr/>
          </a:p>
        </p:txBody>
      </p:sp>
      <p:pic>
        <p:nvPicPr>
          <p:cNvPr id="145787837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2346856" cy="6658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2721211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299834" y="430528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9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22605016" name="Рисунок 5"/>
          <p:cNvSpPr>
            <a:spLocks noGrp="1"/>
          </p:cNvSpPr>
          <p:nvPr>
            <p:ph type="pic" sz="quarter" idx="12"/>
          </p:nvPr>
        </p:nvSpPr>
        <p:spPr bwMode="auto">
          <a:xfrm>
            <a:off x="0" y="-11112"/>
            <a:ext cx="5791199" cy="68802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>
              <a:defRPr/>
            </a:pPr>
            <a:endParaRPr/>
          </a:p>
        </p:txBody>
      </p:sp>
      <p:sp>
        <p:nvSpPr>
          <p:cNvPr id="812311410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99834" y="4568601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>
              <a:defRPr/>
            </a:pPr>
            <a:endParaRPr/>
          </a:p>
        </p:txBody>
      </p:sp>
      <p:pic>
        <p:nvPicPr>
          <p:cNvPr id="49058777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55987" y="259733"/>
            <a:ext cx="10487693" cy="6609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0670803" name="Рисунок 5"/>
          <p:cNvSpPr>
            <a:spLocks noGrp="1"/>
          </p:cNvSpPr>
          <p:nvPr>
            <p:ph type="pic" sz="quarter" idx="12"/>
          </p:nvPr>
        </p:nvSpPr>
        <p:spPr bwMode="auto">
          <a:xfrm flipH="0" flipV="0">
            <a:off x="444830" y="-11112"/>
            <a:ext cx="11235800" cy="688022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>
            <a:lvl1pPr marL="0" indent="0" algn="ctr">
              <a:buNone/>
              <a:defRPr lang="ru-RU" sz="2000"/>
            </a:lvl1pPr>
          </a:lstStyle>
          <a:p>
            <a:pPr marL="0" marR="0" indent="0" algn="just">
              <a:spcBef>
                <a:spcPts val="1494"/>
              </a:spcBef>
              <a:spcAft>
                <a:spcPts val="1494"/>
              </a:spcAft>
              <a:defRPr/>
            </a:pPr>
            <a:r>
              <a:rPr sz="2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Иудаизм в Средневековье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pPr marR="0" algn="just">
              <a:spcBef>
                <a:spcPts val="1199"/>
              </a:spcBef>
              <a:spcAft>
                <a:spcPts val="1199"/>
              </a:spcAft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Еврейские общины существовали во многих европейских городах, поддерживали торговые связи между Западом и Востоком.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pPr marR="0" algn="just">
              <a:spcBef>
                <a:spcPts val="1199"/>
              </a:spcBef>
              <a:spcAft>
                <a:spcPts val="1199"/>
              </a:spcAft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Евреи были иноверцами, что приводило к их изоляции и особому налогообложению.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pPr marR="0" algn="just">
              <a:spcBef>
                <a:spcPts val="1199"/>
              </a:spcBef>
              <a:spcAft>
                <a:spcPts val="1199"/>
              </a:spcAft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Несмотря на ограничения, они сохраняли свою древнюю религию и традиции.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pPr marL="0" marR="0" indent="0" algn="just">
              <a:spcBef>
                <a:spcPts val="1494"/>
              </a:spcBef>
              <a:spcAft>
                <a:spcPts val="1494"/>
              </a:spcAft>
              <a:defRPr/>
            </a:pPr>
            <a:r>
              <a:rPr sz="2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 Религия и этническая идентичность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pPr marR="0" algn="just">
              <a:spcBef>
                <a:spcPts val="1199"/>
              </a:spcBef>
              <a:spcAft>
                <a:spcPts val="1199"/>
              </a:spcAft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Религия служила фактором этнической консолидации и укрепления чувства общности.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pPr marR="0" algn="just">
              <a:spcBef>
                <a:spcPts val="1199"/>
              </a:spcBef>
              <a:spcAft>
                <a:spcPts val="1199"/>
              </a:spcAft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Церкви, мечети и синагоги были центрами религиозной, культурной и социальной жизни.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pPr marR="0" algn="just">
              <a:spcBef>
                <a:spcPts val="1199"/>
              </a:spcBef>
              <a:spcAft>
                <a:spcPts val="1199"/>
              </a:spcAft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Религиозные обряды и праздники подчёркивали культурную уникальность этнических групп.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pPr marR="0" algn="just">
              <a:spcBef>
                <a:spcPts val="1199"/>
              </a:spcBef>
              <a:spcAft>
                <a:spcPts val="1199"/>
              </a:spcAft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эпоху социальных потрясений религия часто служила средством защиты меньшинств.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Монархи использовали религию для укрепления власти и консолидации народа.</a:t>
            </a:r>
            <a:endParaRPr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709195" name="Заголовок 1"/>
          <p:cNvSpPr>
            <a:spLocks noGrp="1"/>
          </p:cNvSpPr>
          <p:nvPr>
            <p:ph type="ctrTitle" hasCustomPrompt="1"/>
          </p:nvPr>
        </p:nvSpPr>
        <p:spPr bwMode="auto">
          <a:xfrm flipH="0" flipV="0">
            <a:off x="6299834" y="347300"/>
            <a:ext cx="5486400" cy="2473208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9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sz="4800"/>
              <a:t>Научные и культурные достижения Востока</a:t>
            </a:r>
            <a:endParaRPr/>
          </a:p>
        </p:txBody>
      </p:sp>
      <p:sp>
        <p:nvSpPr>
          <p:cNvPr id="89111468" name="Рисунок 5"/>
          <p:cNvSpPr>
            <a:spLocks noGrp="1"/>
          </p:cNvSpPr>
          <p:nvPr>
            <p:ph type="pic" sz="quarter" idx="12"/>
          </p:nvPr>
        </p:nvSpPr>
        <p:spPr bwMode="auto">
          <a:xfrm>
            <a:off x="0" y="-11112"/>
            <a:ext cx="5791199" cy="68802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>
              <a:defRPr/>
            </a:pPr>
            <a:endParaRPr/>
          </a:p>
        </p:txBody>
      </p:sp>
      <p:sp>
        <p:nvSpPr>
          <p:cNvPr id="815899523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99834" y="4568601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>
              <a:defRPr/>
            </a:pPr>
            <a:endParaRPr/>
          </a:p>
        </p:txBody>
      </p:sp>
      <p:pic>
        <p:nvPicPr>
          <p:cNvPr id="9316057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2534781" cy="4003802"/>
          </a:xfrm>
          <a:prstGeom prst="rect">
            <a:avLst/>
          </a:prstGeom>
        </p:spPr>
      </p:pic>
      <p:pic>
        <p:nvPicPr>
          <p:cNvPr id="22290571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863261" y="3088689"/>
            <a:ext cx="6873757" cy="3347774"/>
          </a:xfrm>
          <a:prstGeom prst="rect">
            <a:avLst/>
          </a:prstGeom>
        </p:spPr>
      </p:pic>
      <p:pic>
        <p:nvPicPr>
          <p:cNvPr id="26539009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9863" y="4355606"/>
            <a:ext cx="4283242" cy="2104731"/>
          </a:xfrm>
          <a:prstGeom prst="rect">
            <a:avLst/>
          </a:prstGeom>
        </p:spPr>
      </p:pic>
      <p:pic>
        <p:nvPicPr>
          <p:cNvPr id="22441270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3162669" y="0"/>
            <a:ext cx="2470048" cy="3940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72402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89571"/>
            <a:ext cx="6787746" cy="159350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49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106952277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594357" y="2281917"/>
            <a:ext cx="6787746" cy="3708516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199"/>
              </a:spcBef>
              <a:buFont typeface="Arial"/>
              <a:buChar char="•"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5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119068820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11917" y="9247"/>
            <a:ext cx="12084521" cy="748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 flipH="0" flipV="0">
            <a:off x="6677694" y="102874"/>
            <a:ext cx="4790405" cy="923605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/>
              <a:t>Особенности:</a:t>
            </a:r>
            <a:endParaRPr/>
          </a:p>
        </p:txBody>
      </p:sp>
      <p:sp>
        <p:nvSpPr>
          <p:cNvPr id="7" name="Текст 6"/>
          <p:cNvSpPr>
            <a:spLocks noGrp="1"/>
          </p:cNvSpPr>
          <p:nvPr>
            <p:ph sz="quarter" idx="13"/>
          </p:nvPr>
        </p:nvSpPr>
        <p:spPr bwMode="auto">
          <a:xfrm flipH="0" flipV="0">
            <a:off x="786990" y="102874"/>
            <a:ext cx="5585533" cy="5769333"/>
          </a:xfrm>
          <a:prstGeom prst="rect">
            <a:avLst/>
          </a:prstGeom>
          <a:solidFill>
            <a:schemeClr val="accent2"/>
          </a:solidFill>
        </p:spPr>
        <p:txBody>
          <a:bodyPr vertOverflow="overflow" horzOverflow="overflow" vert="horz" wrap="square" lIns="0" tIns="228600" rIns="0" bIns="0" numCol="1" spcCol="0" rtlCol="0" fromWordArt="0" anchor="t" anchorCtr="0" forceAA="0" upright="0" compatLnSpc="0">
            <a:normAutofit/>
          </a:bodyPr>
          <a:lstStyle>
            <a:defPPr>
              <a:defRPr lang="ru-RU"/>
            </a:defPPr>
          </a:lstStyle>
          <a:p>
            <a:pPr algn="just"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1.Духовная жизнь общества связана с созданием духовных ценностей, нравственностью и мировоззрением.</a:t>
            </a:r>
            <a:endParaRPr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2.В Позднем средневековье главенствующую роль в общественной жизни играла религия.</a:t>
            </a:r>
            <a:endParaRPr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3.Католическая церковь в Западной Европе была самой могущественной организацией; обеспечивала моральное обоснование власти правителей.</a:t>
            </a:r>
            <a:endParaRPr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4.Папа Римский имел значительный авторитет и мог назначать или отстранять правителей – ключевой политический игрок.</a:t>
            </a:r>
            <a:endParaRPr sz="2000"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sz="20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5.С XIV века влияние церкви снижалось из-за роста национальных государств и укрепления королевской власти.</a:t>
            </a:r>
            <a:endParaRPr sz="2000"/>
          </a:p>
        </p:txBody>
      </p:sp>
      <p:grpSp>
        <p:nvGrpSpPr>
          <p:cNvPr id="19" name="Группа 18"/>
          <p:cNvGrpSpPr/>
          <p:nvPr/>
        </p:nvGrpSpPr>
        <p:grpSpPr bwMode="auto">
          <a:xfrm rot="16199998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pic>
        <p:nvPicPr>
          <p:cNvPr id="59605136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510291" y="2191674"/>
            <a:ext cx="5642981" cy="4448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0416521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94359" y="102874"/>
            <a:ext cx="10873739" cy="84962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r>
              <a:rPr sz="2800">
                <a:solidFill>
                  <a:srgbClr val="000000"/>
                </a:solidFill>
                <a:latin typeface="Times New Roman"/>
                <a:ea typeface="inter"/>
                <a:cs typeface="Times New Roman"/>
              </a:rPr>
              <a:t>В 14-15 веке авторитет церкви снижается в результате событий:</a:t>
            </a:r>
            <a:endParaRPr/>
          </a:p>
        </p:txBody>
      </p:sp>
      <p:sp>
        <p:nvSpPr>
          <p:cNvPr id="912686161" name="Объект 5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3657599" y="693567"/>
            <a:ext cx="7810499" cy="5287767"/>
          </a:xfrm>
        </p:spPr>
        <p:txBody>
          <a:bodyPr vertOverflow="overflow" horzOverflow="overflow" vert="horz" wrap="square" lIns="0" tIns="228600" rIns="0" bIns="0" numCol="1" spcCol="0" rtlCol="0" fromWordArt="0" anchor="t" anchorCtr="0" forceAA="0" upright="0" compatLnSpc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lnSpc>
                <a:spcPct val="100000"/>
              </a:lnSpc>
              <a:defRPr/>
            </a:pPr>
            <a:r>
              <a:rPr sz="2800"/>
              <a:t>1. Авиньонское пленение пап 1309-1377</a:t>
            </a:r>
            <a:endParaRPr sz="2800"/>
          </a:p>
          <a:p>
            <a:pPr>
              <a:lnSpc>
                <a:spcPct val="100000"/>
              </a:lnSpc>
              <a:defRPr/>
            </a:pPr>
            <a:r>
              <a:rPr sz="2800"/>
              <a:t>2. Великая схизма (раскол) 1378-1417</a:t>
            </a:r>
            <a:endParaRPr sz="2800"/>
          </a:p>
          <a:p>
            <a:pPr>
              <a:lnSpc>
                <a:spcPct val="100000"/>
              </a:lnSpc>
              <a:defRPr/>
            </a:pPr>
            <a:r>
              <a:rPr sz="2800"/>
              <a:t>3. Контроль над духовенством переходил к светской власти</a:t>
            </a:r>
            <a:endParaRPr sz="2800"/>
          </a:p>
          <a:p>
            <a:pPr>
              <a:lnSpc>
                <a:spcPct val="100000"/>
              </a:lnSpc>
              <a:defRPr/>
            </a:pPr>
            <a:r>
              <a:rPr sz="2800"/>
              <a:t>4. Усиливался протест против обогащения церкви, ее распущенности и монополии на духовную жизнь</a:t>
            </a:r>
            <a:endParaRPr sz="2800"/>
          </a:p>
        </p:txBody>
      </p:sp>
      <p:pic>
        <p:nvPicPr>
          <p:cNvPr id="75798716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760299" y="4438834"/>
            <a:ext cx="5064746" cy="245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0087018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91677290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66495144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575327" y="102874"/>
            <a:ext cx="9539824" cy="601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16586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95523612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149628851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4287" y="1155946"/>
            <a:ext cx="7343775" cy="5695949"/>
          </a:xfrm>
          <a:prstGeom prst="rect">
            <a:avLst/>
          </a:prstGeom>
        </p:spPr>
      </p:pic>
      <p:pic>
        <p:nvPicPr>
          <p:cNvPr id="53684839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29487" y="102874"/>
            <a:ext cx="4210049" cy="477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5427528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18320574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195986798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09955" y="258931"/>
            <a:ext cx="11042548" cy="6543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5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8787453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796540110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7"/>
            <a:ext cx="7810499" cy="369932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163368173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7936" y="18505"/>
            <a:ext cx="9567146" cy="6871121"/>
          </a:xfrm>
          <a:prstGeom prst="rect">
            <a:avLst/>
          </a:prstGeom>
        </p:spPr>
      </p:pic>
      <p:pic>
        <p:nvPicPr>
          <p:cNvPr id="159676026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682208" y="1941990"/>
            <a:ext cx="2245311" cy="3272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Пользовательская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Arial"/>
        <a:cs typeface="Arial"/>
      </a:majorFont>
      <a:minorFont>
        <a:latin typeface="Franklin Gothic Book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/>
  <Paragraphs>0</Paragraphs>
  <Slides>26</Slides>
  <Notes>26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3</cp:revision>
  <dcterms:created xsi:type="dcterms:W3CDTF">2023-12-20T08:12:12Z</dcterms:created>
  <dcterms:modified xsi:type="dcterms:W3CDTF">2025-10-05T18:04:45Z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