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pos="2160"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presProps" Target="presProps.xml" /><Relationship Id="rId29" Type="http://schemas.openxmlformats.org/officeDocument/2006/relationships/tableStyles" Target="tableStyles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5004959" y="1860459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CC0D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5361560" y="2217060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 rot="0" flipH="0" flipV="0"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E4E1DA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1143419" y="8163269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 rot="0" flipH="0" flipV="0"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sp>
        <p:nvSpPr>
          <p:cNvPr id="8" name="TextBox 8"/>
          <p:cNvSpPr txBox="1"/>
          <p:nvPr/>
        </p:nvSpPr>
        <p:spPr>
          <a:xfrm rot="0">
            <a:off x="1609209" y="2637842"/>
            <a:ext cx="12035870" cy="212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5200" b="1" spc="520">
                <a:solidFill>
                  <a:srgbClr val="0CC0DF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ЭВОЛЮЦИЯ КОНФЕССИОНАЛЬНЫХ ОТНОШЕНИЙ В XIX—НАЧ.ХХВ.</a:t>
            </a:r>
          </a:p>
        </p:txBody>
      </p:sp>
      <p:sp>
        <p:nvSpPr>
          <p:cNvPr id="9" name="TextBox 9"/>
          <p:cNvSpPr txBox="1"/>
          <p:nvPr/>
        </p:nvSpPr>
        <p:spPr>
          <a:xfrm rot="0">
            <a:off x="1609209" y="4940114"/>
            <a:ext cx="12035870" cy="281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5200" b="1" spc="260">
                <a:solidFill>
                  <a:srgbClr val="0097B2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РАЗВИТИЕ БЕЛОРУССКОЙ НАЦИИ В УСЛОВИЯХ СОВЕТСКОЙ ОБЩЕСТВЕННО-ПОЛИТИЧЕСКОЙ СИСТЕМЫ</a:t>
            </a:r>
          </a:p>
        </p:txBody>
      </p:sp>
      <p:sp>
        <p:nvSpPr>
          <p:cNvPr id="10" name="TextBox 10"/>
          <p:cNvSpPr txBox="1"/>
          <p:nvPr/>
        </p:nvSpPr>
        <p:spPr>
          <a:xfrm rot="0">
            <a:off x="1929385" y="9491196"/>
            <a:ext cx="1261637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30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11 КЛАСС, ИСТОРИЯ БЕЛАРУСИ</a:t>
            </a:r>
          </a:p>
        </p:txBody>
      </p:sp>
      <p:sp>
        <p:nvSpPr>
          <p:cNvPr id="11" name="Freeform 11"/>
          <p:cNvSpPr/>
          <p:nvPr/>
        </p:nvSpPr>
        <p:spPr>
          <a:xfrm rot="0" flipH="0" flipV="0">
            <a:off x="-4134433" y="1004889"/>
            <a:ext cx="12993464" cy="2102579"/>
          </a:xfrm>
          <a:custGeom>
            <a:avLst/>
            <a:gdLst/>
            <a:ahLst/>
            <a:cxnLst/>
            <a:rect l="l" t="t" r="r" b="b"/>
            <a:pathLst>
              <a:path w="12993464" h="2102579">
                <a:moveTo>
                  <a:pt x="0" y="0"/>
                </a:moveTo>
                <a:lnTo>
                  <a:pt x="12993465" y="0"/>
                </a:lnTo>
                <a:lnTo>
                  <a:pt x="12993465" y="2102578"/>
                </a:lnTo>
                <a:lnTo>
                  <a:pt x="0" y="210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</a:blip>
            <a:stretch/>
          </a:blipFill>
        </p:spPr>
      </p:sp>
      <p:grpSp>
        <p:nvGrpSpPr>
          <p:cNvPr id="12" name="Group 12"/>
          <p:cNvGrpSpPr/>
          <p:nvPr/>
        </p:nvGrpSpPr>
        <p:grpSpPr>
          <a:xfrm rot="0">
            <a:off x="0" y="0"/>
            <a:ext cx="541602" cy="10287000"/>
            <a:chOff x="0" y="0"/>
            <a:chExt cx="157867" cy="2998468"/>
          </a:xfrm>
        </p:grpSpPr>
        <p:sp>
          <p:nvSpPr>
            <p:cNvPr id="13" name="Freeform 13"/>
            <p:cNvSpPr/>
            <p:nvPr/>
          </p:nvSpPr>
          <p:spPr>
            <a:xfrm rot="0" flipH="0" flipV="0">
              <a:off x="0" y="0"/>
              <a:ext cx="157867" cy="2998468"/>
            </a:xfrm>
            <a:custGeom>
              <a:avLst/>
              <a:gdLst/>
              <a:ahLst/>
              <a:cxnLst/>
              <a:rect l="l" t="t" r="r" b="b"/>
              <a:pathLst>
                <a:path w="157867" h="2998468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255054" y="483429"/>
            <a:ext cx="7230171" cy="621342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0097B2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513354" y="3590143"/>
            <a:ext cx="7230171" cy="6213429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0097B2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802774" y="483429"/>
            <a:ext cx="7230171" cy="621342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0097B2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TextBox 11"/>
          <p:cNvSpPr txBox="1"/>
          <p:nvPr/>
        </p:nvSpPr>
        <p:spPr>
          <a:xfrm rot="0">
            <a:off x="1028700" y="3022359"/>
            <a:ext cx="5626754" cy="1173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3"/>
              </a:lnSpc>
              <a:spcBef>
                <a:spcPct val="0"/>
              </a:spcBef>
            </a:pPr>
            <a:r>
              <a:rPr lang="en-US" sz="7974" b="1" spc="398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1920-е гг. </a:t>
            </a:r>
          </a:p>
        </p:txBody>
      </p:sp>
      <p:sp>
        <p:nvSpPr>
          <p:cNvPr id="12" name="TextBox 12"/>
          <p:cNvSpPr txBox="1"/>
          <p:nvPr/>
        </p:nvSpPr>
        <p:spPr>
          <a:xfrm rot="0">
            <a:off x="5433046" y="5601726"/>
            <a:ext cx="7421909" cy="2228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3"/>
              </a:lnSpc>
              <a:spcBef>
                <a:spcPct val="0"/>
              </a:spcBef>
            </a:pPr>
            <a:r>
              <a:rPr lang="en-US" sz="7974" b="1" spc="87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делопроиз-водство</a:t>
            </a:r>
          </a:p>
        </p:txBody>
      </p:sp>
      <p:sp>
        <p:nvSpPr>
          <p:cNvPr id="13" name="TextBox 13"/>
          <p:cNvSpPr txBox="1"/>
          <p:nvPr/>
        </p:nvSpPr>
        <p:spPr>
          <a:xfrm rot="0">
            <a:off x="10706906" y="2976096"/>
            <a:ext cx="7421909" cy="2167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63"/>
              </a:lnSpc>
            </a:pPr>
            <a:r>
              <a:rPr lang="en-US" sz="7774" b="1" spc="85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белорусский</a:t>
            </a:r>
          </a:p>
          <a:p>
            <a:pPr algn="ctr">
              <a:lnSpc>
                <a:spcPts val="8163"/>
              </a:lnSpc>
              <a:spcBef>
                <a:spcPct val="0"/>
              </a:spcBef>
            </a:pPr>
            <a:r>
              <a:rPr lang="en-US" sz="7774" b="1" spc="85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язык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255054" y="483429"/>
            <a:ext cx="7230171" cy="621342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0097B2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513354" y="3590143"/>
            <a:ext cx="7230171" cy="6213429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0097B2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802774" y="483429"/>
            <a:ext cx="7230171" cy="621342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0097B2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TextBox 11"/>
          <p:cNvSpPr txBox="1"/>
          <p:nvPr/>
        </p:nvSpPr>
        <p:spPr>
          <a:xfrm rot="0">
            <a:off x="28063" y="2492431"/>
            <a:ext cx="7684154" cy="2233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3"/>
              </a:lnSpc>
              <a:spcBef>
                <a:spcPct val="0"/>
              </a:spcBef>
            </a:pPr>
            <a:r>
              <a:rPr lang="en-US" sz="7974" b="1" spc="398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польский язык</a:t>
            </a:r>
          </a:p>
        </p:txBody>
      </p:sp>
      <p:sp>
        <p:nvSpPr>
          <p:cNvPr id="12" name="TextBox 12"/>
          <p:cNvSpPr txBox="1"/>
          <p:nvPr/>
        </p:nvSpPr>
        <p:spPr>
          <a:xfrm rot="0">
            <a:off x="5433046" y="5601726"/>
            <a:ext cx="7421909" cy="2228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3"/>
              </a:lnSpc>
              <a:spcBef>
                <a:spcPct val="0"/>
              </a:spcBef>
            </a:pPr>
            <a:r>
              <a:rPr lang="en-US" sz="7974" b="1" spc="87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еврейский язык</a:t>
            </a:r>
          </a:p>
        </p:txBody>
      </p:sp>
      <p:sp>
        <p:nvSpPr>
          <p:cNvPr id="13" name="TextBox 13"/>
          <p:cNvSpPr txBox="1"/>
          <p:nvPr/>
        </p:nvSpPr>
        <p:spPr>
          <a:xfrm rot="0">
            <a:off x="10706906" y="2976096"/>
            <a:ext cx="7421909" cy="2167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63"/>
              </a:lnSpc>
            </a:pPr>
            <a:r>
              <a:rPr lang="en-US" sz="7774" b="1" spc="85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русский</a:t>
            </a:r>
          </a:p>
          <a:p>
            <a:pPr algn="ctr">
              <a:lnSpc>
                <a:spcPts val="8163"/>
              </a:lnSpc>
              <a:spcBef>
                <a:spcPct val="0"/>
              </a:spcBef>
            </a:pPr>
            <a:r>
              <a:rPr lang="en-US" sz="7774" b="1" spc="85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язык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255054" y="483429"/>
            <a:ext cx="7230171" cy="621342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0097B2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513354" y="3590143"/>
            <a:ext cx="7230171" cy="6213429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0097B2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802774" y="483429"/>
            <a:ext cx="7230171" cy="621342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0097B2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TextBox 11"/>
          <p:cNvSpPr txBox="1"/>
          <p:nvPr/>
        </p:nvSpPr>
        <p:spPr>
          <a:xfrm rot="0">
            <a:off x="0" y="1945888"/>
            <a:ext cx="7740280" cy="2935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8"/>
              </a:lnSpc>
              <a:spcBef>
                <a:spcPct val="0"/>
              </a:spcBef>
            </a:pPr>
            <a:r>
              <a:rPr lang="en-US" sz="7074" b="1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документы внутри республики</a:t>
            </a:r>
          </a:p>
        </p:txBody>
      </p:sp>
      <p:sp>
        <p:nvSpPr>
          <p:cNvPr id="12" name="TextBox 12"/>
          <p:cNvSpPr txBox="1"/>
          <p:nvPr/>
        </p:nvSpPr>
        <p:spPr>
          <a:xfrm rot="0">
            <a:off x="5433046" y="5297877"/>
            <a:ext cx="7421909" cy="2836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8"/>
              </a:lnSpc>
              <a:spcBef>
                <a:spcPct val="0"/>
              </a:spcBef>
            </a:pPr>
            <a:r>
              <a:rPr lang="en-US" sz="6874" b="1" spc="75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документы общесоюзного значения </a:t>
            </a:r>
          </a:p>
        </p:txBody>
      </p:sp>
      <p:sp>
        <p:nvSpPr>
          <p:cNvPr id="13" name="TextBox 13"/>
          <p:cNvSpPr txBox="1"/>
          <p:nvPr/>
        </p:nvSpPr>
        <p:spPr>
          <a:xfrm rot="0">
            <a:off x="10706906" y="2334508"/>
            <a:ext cx="7421909" cy="2167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63"/>
              </a:lnSpc>
              <a:spcBef>
                <a:spcPct val="0"/>
              </a:spcBef>
            </a:pPr>
            <a:r>
              <a:rPr lang="en-US" sz="7774" b="1" spc="85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правовые документы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255054" y="483429"/>
            <a:ext cx="7230171" cy="621342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0097B2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513354" y="3590143"/>
            <a:ext cx="7230171" cy="6213429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0097B2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802774" y="483429"/>
            <a:ext cx="7230171" cy="621342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0097B2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TextBox 11"/>
          <p:cNvSpPr txBox="1"/>
          <p:nvPr/>
        </p:nvSpPr>
        <p:spPr>
          <a:xfrm rot="0">
            <a:off x="-255054" y="2509767"/>
            <a:ext cx="7740280" cy="199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8"/>
              </a:lnSpc>
              <a:spcBef>
                <a:spcPct val="0"/>
              </a:spcBef>
            </a:pPr>
            <a:r>
              <a:rPr lang="en-US" sz="7074" b="1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учебные заведения</a:t>
            </a:r>
          </a:p>
        </p:txBody>
      </p:sp>
      <p:sp>
        <p:nvSpPr>
          <p:cNvPr id="12" name="TextBox 12"/>
          <p:cNvSpPr txBox="1"/>
          <p:nvPr/>
        </p:nvSpPr>
        <p:spPr>
          <a:xfrm rot="0">
            <a:off x="5433046" y="5297877"/>
            <a:ext cx="7421909" cy="2836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8"/>
              </a:lnSpc>
              <a:spcBef>
                <a:spcPct val="0"/>
              </a:spcBef>
            </a:pPr>
            <a:r>
              <a:rPr lang="en-US" sz="6874" b="1" spc="75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учреждения культуры и науки</a:t>
            </a:r>
          </a:p>
        </p:txBody>
      </p:sp>
      <p:sp>
        <p:nvSpPr>
          <p:cNvPr id="13" name="TextBox 13"/>
          <p:cNvSpPr txBox="1"/>
          <p:nvPr/>
        </p:nvSpPr>
        <p:spPr>
          <a:xfrm rot="0">
            <a:off x="10706906" y="2063673"/>
            <a:ext cx="7421909" cy="3196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63"/>
              </a:lnSpc>
              <a:spcBef>
                <a:spcPct val="0"/>
              </a:spcBef>
            </a:pPr>
            <a:r>
              <a:rPr lang="en-US" sz="7774" b="1" spc="85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части Красной армии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255054" y="483429"/>
            <a:ext cx="7230171" cy="621342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0097B2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513354" y="3590143"/>
            <a:ext cx="7230171" cy="6213429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0097B2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802774" y="483429"/>
            <a:ext cx="7230171" cy="621342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0097B2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TextBox 11"/>
          <p:cNvSpPr txBox="1"/>
          <p:nvPr/>
        </p:nvSpPr>
        <p:spPr>
          <a:xfrm rot="0">
            <a:off x="888629" y="2343634"/>
            <a:ext cx="5963022" cy="2935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8"/>
              </a:lnSpc>
            </a:pPr>
            <a:r>
              <a:rPr lang="en-US" sz="7074" b="1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белорусские</a:t>
            </a:r>
          </a:p>
          <a:p>
            <a:pPr algn="ctr">
              <a:lnSpc>
                <a:spcPts val="7428"/>
              </a:lnSpc>
            </a:pPr>
            <a:r>
              <a:rPr lang="en-US" sz="7074" b="1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писатели </a:t>
            </a:r>
          </a:p>
          <a:p>
            <a:pPr algn="ctr">
              <a:lnSpc>
                <a:spcPts val="7428"/>
              </a:lnSpc>
              <a:spcBef>
                <a:spcPct val="0"/>
              </a:spcBef>
            </a:pPr>
            <a:r>
              <a:rPr lang="en-US" sz="7074" b="1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и поэты</a:t>
            </a:r>
          </a:p>
        </p:txBody>
      </p:sp>
      <p:sp>
        <p:nvSpPr>
          <p:cNvPr id="12" name="TextBox 12"/>
          <p:cNvSpPr txBox="1"/>
          <p:nvPr/>
        </p:nvSpPr>
        <p:spPr>
          <a:xfrm rot="0">
            <a:off x="5417486" y="6212277"/>
            <a:ext cx="7421909" cy="100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8"/>
              </a:lnSpc>
              <a:spcBef>
                <a:spcPct val="0"/>
              </a:spcBef>
            </a:pPr>
            <a:r>
              <a:rPr lang="en-US" sz="6874" b="1" spc="75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Инбелкульт</a:t>
            </a:r>
          </a:p>
        </p:txBody>
      </p:sp>
      <p:sp>
        <p:nvSpPr>
          <p:cNvPr id="13" name="TextBox 13"/>
          <p:cNvSpPr txBox="1"/>
          <p:nvPr/>
        </p:nvSpPr>
        <p:spPr>
          <a:xfrm rot="0">
            <a:off x="10802774" y="2217905"/>
            <a:ext cx="7421909" cy="3196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63"/>
              </a:lnSpc>
            </a:pPr>
            <a:r>
              <a:rPr lang="en-US" sz="7774" b="1" spc="85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Комиссия</a:t>
            </a:r>
          </a:p>
          <a:p>
            <a:pPr algn="ctr">
              <a:lnSpc>
                <a:spcPts val="8163"/>
              </a:lnSpc>
              <a:spcBef>
                <a:spcPct val="0"/>
              </a:spcBef>
            </a:pPr>
            <a:r>
              <a:rPr lang="en-US" sz="7774" b="1" spc="85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по истории партии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255054" y="483429"/>
            <a:ext cx="7230171" cy="621342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0097B2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513354" y="3590143"/>
            <a:ext cx="7230171" cy="6213429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0097B2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802774" y="483429"/>
            <a:ext cx="7230171" cy="621342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0097B2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TextBox 11"/>
          <p:cNvSpPr txBox="1"/>
          <p:nvPr/>
        </p:nvSpPr>
        <p:spPr>
          <a:xfrm rot="0">
            <a:off x="792398" y="3079845"/>
            <a:ext cx="6292751" cy="104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8"/>
              </a:lnSpc>
              <a:spcBef>
                <a:spcPct val="0"/>
              </a:spcBef>
            </a:pPr>
            <a:r>
              <a:rPr lang="en-US" sz="7074" b="1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коренизация</a:t>
            </a:r>
          </a:p>
        </p:txBody>
      </p:sp>
      <p:sp>
        <p:nvSpPr>
          <p:cNvPr id="12" name="TextBox 12"/>
          <p:cNvSpPr txBox="1"/>
          <p:nvPr/>
        </p:nvSpPr>
        <p:spPr>
          <a:xfrm rot="0">
            <a:off x="5417486" y="6212277"/>
            <a:ext cx="7421909" cy="100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8"/>
              </a:lnSpc>
              <a:spcBef>
                <a:spcPct val="0"/>
              </a:spcBef>
            </a:pPr>
            <a:r>
              <a:rPr lang="en-US" sz="6874" b="1" spc="75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перегибы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255054" y="483429"/>
            <a:ext cx="7230171" cy="621342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330F0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513354" y="3590143"/>
            <a:ext cx="7230171" cy="6213429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330F0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802774" y="483429"/>
            <a:ext cx="7230171" cy="621342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330F09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TextBox 11"/>
          <p:cNvSpPr txBox="1"/>
          <p:nvPr/>
        </p:nvSpPr>
        <p:spPr>
          <a:xfrm rot="0">
            <a:off x="0" y="1921016"/>
            <a:ext cx="7877547" cy="2935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8"/>
              </a:lnSpc>
              <a:spcBef>
                <a:spcPct val="0"/>
              </a:spcBef>
            </a:pPr>
            <a:r>
              <a:rPr lang="en-US" sz="7074" b="1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отделение церкви от государства</a:t>
            </a:r>
          </a:p>
        </p:txBody>
      </p:sp>
      <p:sp>
        <p:nvSpPr>
          <p:cNvPr id="12" name="TextBox 12"/>
          <p:cNvSpPr txBox="1"/>
          <p:nvPr/>
        </p:nvSpPr>
        <p:spPr>
          <a:xfrm rot="0">
            <a:off x="5433046" y="5755077"/>
            <a:ext cx="7421909" cy="1921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8"/>
              </a:lnSpc>
              <a:spcBef>
                <a:spcPct val="0"/>
              </a:spcBef>
            </a:pPr>
            <a:r>
              <a:rPr lang="en-US" sz="6874" b="1" spc="75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свобода совести</a:t>
            </a:r>
          </a:p>
        </p:txBody>
      </p:sp>
      <p:sp>
        <p:nvSpPr>
          <p:cNvPr id="13" name="TextBox 13"/>
          <p:cNvSpPr txBox="1"/>
          <p:nvPr/>
        </p:nvSpPr>
        <p:spPr>
          <a:xfrm rot="0">
            <a:off x="10706906" y="2648363"/>
            <a:ext cx="7421909" cy="1921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8"/>
              </a:lnSpc>
              <a:spcBef>
                <a:spcPct val="0"/>
              </a:spcBef>
            </a:pPr>
            <a:r>
              <a:rPr lang="en-US" sz="6874" b="1" spc="75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Октябрьская революция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255054" y="483429"/>
            <a:ext cx="7230171" cy="621342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330F0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513354" y="3590143"/>
            <a:ext cx="7230171" cy="6213429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330F0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802774" y="483429"/>
            <a:ext cx="7230171" cy="621342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330F09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TextBox 11"/>
          <p:cNvSpPr txBox="1"/>
          <p:nvPr/>
        </p:nvSpPr>
        <p:spPr>
          <a:xfrm rot="0">
            <a:off x="0" y="3051581"/>
            <a:ext cx="7877547" cy="187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8"/>
              </a:lnSpc>
              <a:spcBef>
                <a:spcPct val="0"/>
              </a:spcBef>
            </a:pPr>
            <a:r>
              <a:rPr lang="en-US" sz="6674" b="1" spc="-253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воинствующий атеизм</a:t>
            </a:r>
          </a:p>
        </p:txBody>
      </p:sp>
      <p:sp>
        <p:nvSpPr>
          <p:cNvPr id="12" name="TextBox 12"/>
          <p:cNvSpPr txBox="1"/>
          <p:nvPr/>
        </p:nvSpPr>
        <p:spPr>
          <a:xfrm rot="0">
            <a:off x="5433046" y="5755077"/>
            <a:ext cx="7421909" cy="1921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8"/>
              </a:lnSpc>
              <a:spcBef>
                <a:spcPct val="0"/>
              </a:spcBef>
            </a:pPr>
            <a:r>
              <a:rPr lang="en-US" sz="6874" b="1" spc="75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контроль за религией</a:t>
            </a:r>
          </a:p>
        </p:txBody>
      </p:sp>
      <p:sp>
        <p:nvSpPr>
          <p:cNvPr id="13" name="TextBox 13"/>
          <p:cNvSpPr txBox="1"/>
          <p:nvPr/>
        </p:nvSpPr>
        <p:spPr>
          <a:xfrm rot="0">
            <a:off x="10802774" y="3104921"/>
            <a:ext cx="7421909" cy="1772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82"/>
              </a:lnSpc>
            </a:pPr>
            <a:r>
              <a:rPr lang="en-US" sz="6074" b="1" spc="-261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антирелигиозная пропаганда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255054" y="483429"/>
            <a:ext cx="7230171" cy="621342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330F0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513354" y="3590143"/>
            <a:ext cx="7230171" cy="6213429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330F0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802774" y="483429"/>
            <a:ext cx="7230171" cy="621342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330F09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TextBox 11"/>
          <p:cNvSpPr txBox="1"/>
          <p:nvPr/>
        </p:nvSpPr>
        <p:spPr>
          <a:xfrm rot="0">
            <a:off x="-1009117" y="2390945"/>
            <a:ext cx="9758514" cy="242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5"/>
              </a:lnSpc>
              <a:spcBef>
                <a:spcPct val="0"/>
              </a:spcBef>
            </a:pPr>
            <a:r>
              <a:rPr lang="en-US" sz="5900" b="1" spc="-224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Белорусский антирелигиозный университет</a:t>
            </a:r>
          </a:p>
        </p:txBody>
      </p:sp>
      <p:sp>
        <p:nvSpPr>
          <p:cNvPr id="12" name="TextBox 12"/>
          <p:cNvSpPr txBox="1"/>
          <p:nvPr/>
        </p:nvSpPr>
        <p:spPr>
          <a:xfrm rot="0">
            <a:off x="5743951" y="6212277"/>
            <a:ext cx="7421909" cy="1192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8"/>
              </a:lnSpc>
              <a:spcBef>
                <a:spcPct val="0"/>
              </a:spcBef>
            </a:pPr>
            <a:r>
              <a:rPr lang="en-US" sz="8074" b="1" spc="88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1929 г. </a:t>
            </a:r>
          </a:p>
        </p:txBody>
      </p:sp>
      <p:sp>
        <p:nvSpPr>
          <p:cNvPr id="13" name="TextBox 13"/>
          <p:cNvSpPr txBox="1"/>
          <p:nvPr/>
        </p:nvSpPr>
        <p:spPr>
          <a:xfrm rot="0">
            <a:off x="10706906" y="1856119"/>
            <a:ext cx="7421909" cy="3468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82"/>
              </a:lnSpc>
            </a:pPr>
            <a:r>
              <a:rPr lang="en-US" sz="6074" b="1" spc="-261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аресты и преследование духовенства и верующих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255054" y="483429"/>
            <a:ext cx="7230171" cy="621342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330F0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513354" y="3590143"/>
            <a:ext cx="7230171" cy="6213429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330F0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802774" y="483429"/>
            <a:ext cx="7230171" cy="621342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330F09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TextBox 11"/>
          <p:cNvSpPr txBox="1"/>
          <p:nvPr/>
        </p:nvSpPr>
        <p:spPr>
          <a:xfrm rot="0">
            <a:off x="463417" y="2116146"/>
            <a:ext cx="6456526" cy="320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5"/>
              </a:lnSpc>
              <a:spcBef>
                <a:spcPct val="0"/>
              </a:spcBef>
            </a:pPr>
            <a:r>
              <a:rPr lang="en-US" sz="5900" b="1" spc="-224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1-й Всебелорусский съезд безбожников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3713001" y="-1128319"/>
            <a:ext cx="5770168" cy="577016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9191672" y="566151"/>
            <a:ext cx="2396931" cy="9154697"/>
            <a:chOff x="0" y="0"/>
            <a:chExt cx="874407" cy="3339658"/>
          </a:xfrm>
        </p:grpSpPr>
        <p:sp>
          <p:nvSpPr>
            <p:cNvPr id="5" name="Freeform 5"/>
            <p:cNvSpPr/>
            <p:nvPr/>
          </p:nvSpPr>
          <p:spPr>
            <a:xfrm rot="0" flipH="0" flipV="0">
              <a:off x="0" y="0"/>
              <a:ext cx="874407" cy="3339659"/>
            </a:xfrm>
            <a:custGeom>
              <a:avLst/>
              <a:gdLst/>
              <a:ahLst/>
              <a:cxnLst/>
              <a:rect l="l" t="t" r="r" b="b"/>
              <a:pathLst>
                <a:path w="874407" h="3339659">
                  <a:moveTo>
                    <a:pt x="0" y="0"/>
                  </a:moveTo>
                  <a:lnTo>
                    <a:pt x="874407" y="0"/>
                  </a:lnTo>
                  <a:lnTo>
                    <a:pt x="874407" y="3339659"/>
                  </a:lnTo>
                  <a:lnTo>
                    <a:pt x="0" y="3339659"/>
                  </a:lnTo>
                  <a:close/>
                </a:path>
              </a:pathLst>
            </a:custGeom>
            <a:solidFill>
              <a:srgbClr val="0CC0DF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9869353" y="1146804"/>
            <a:ext cx="7304695" cy="7993392"/>
            <a:chOff x="0" y="0"/>
            <a:chExt cx="9739593" cy="1065785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0" t="5642" r="0" b="29900"/>
            <a:stretch/>
          </p:blipFill>
          <p:spPr>
            <a:xfrm flipH="0" flipV="0">
              <a:off x="0" y="0"/>
              <a:ext cx="9739593" cy="1065785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 rot="0">
            <a:off x="619537" y="8172754"/>
            <a:ext cx="1635964" cy="1633346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 rot="0" flipH="0" flipV="0"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sp>
        <p:nvSpPr>
          <p:cNvPr id="12" name="TextBox 12"/>
          <p:cNvSpPr txBox="1"/>
          <p:nvPr/>
        </p:nvSpPr>
        <p:spPr>
          <a:xfrm rot="0">
            <a:off x="492356" y="3408045"/>
            <a:ext cx="8651644" cy="349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5200" b="1" spc="260">
                <a:solidFill>
                  <a:srgbClr val="0097B2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КОНФЕССИОНАЛЬНАЯ ПОЛИТИКА РОССИЙСКИХ ВЛАСТЕЙ НА ТЕРРИТОРИИ БЕЛАРУСИ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255054" y="483429"/>
            <a:ext cx="7230171" cy="621342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513354" y="3590143"/>
            <a:ext cx="7230171" cy="6213429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802774" y="483429"/>
            <a:ext cx="7230171" cy="621342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TextBox 11"/>
          <p:cNvSpPr txBox="1"/>
          <p:nvPr/>
        </p:nvSpPr>
        <p:spPr>
          <a:xfrm rot="0">
            <a:off x="641877" y="2767904"/>
            <a:ext cx="6456526" cy="259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15"/>
              </a:lnSpc>
              <a:spcBef>
                <a:spcPct val="0"/>
              </a:spcBef>
            </a:pPr>
            <a:r>
              <a:rPr lang="en-US" sz="6300" b="1" spc="-239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восстановление Московской Патриархии </a:t>
            </a:r>
          </a:p>
        </p:txBody>
      </p:sp>
      <p:sp>
        <p:nvSpPr>
          <p:cNvPr id="12" name="TextBox 12"/>
          <p:cNvSpPr txBox="1"/>
          <p:nvPr/>
        </p:nvSpPr>
        <p:spPr>
          <a:xfrm rot="0">
            <a:off x="5915737" y="6255850"/>
            <a:ext cx="6456526" cy="1051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7200" b="1" spc="-273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1943 г. </a:t>
            </a:r>
          </a:p>
        </p:txBody>
      </p:sp>
      <p:sp>
        <p:nvSpPr>
          <p:cNvPr id="13" name="TextBox 13"/>
          <p:cNvSpPr txBox="1"/>
          <p:nvPr/>
        </p:nvSpPr>
        <p:spPr>
          <a:xfrm rot="0">
            <a:off x="11189597" y="2310935"/>
            <a:ext cx="6456526" cy="289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0"/>
              </a:lnSpc>
              <a:spcBef>
                <a:spcPct val="0"/>
              </a:spcBef>
            </a:pPr>
            <a:r>
              <a:rPr lang="en-US" sz="7000" b="1" spc="-266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 расширение православных приходов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255054" y="483429"/>
            <a:ext cx="7230171" cy="621342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513354" y="3590143"/>
            <a:ext cx="7230171" cy="6213429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802774" y="483429"/>
            <a:ext cx="7230171" cy="621342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TextBox 11"/>
          <p:cNvSpPr txBox="1"/>
          <p:nvPr/>
        </p:nvSpPr>
        <p:spPr>
          <a:xfrm rot="0">
            <a:off x="641877" y="1708785"/>
            <a:ext cx="6456526" cy="343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15"/>
              </a:lnSpc>
              <a:spcBef>
                <a:spcPct val="0"/>
              </a:spcBef>
            </a:pPr>
            <a:r>
              <a:rPr lang="en-US" sz="6300" b="1" spc="-239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 увеличение количества церквей и священников</a:t>
            </a:r>
          </a:p>
        </p:txBody>
      </p:sp>
      <p:sp>
        <p:nvSpPr>
          <p:cNvPr id="12" name="TextBox 12"/>
          <p:cNvSpPr txBox="1"/>
          <p:nvPr/>
        </p:nvSpPr>
        <p:spPr>
          <a:xfrm rot="0">
            <a:off x="5915737" y="6255850"/>
            <a:ext cx="6456526" cy="1051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7200" b="1" spc="-273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1947 г. </a:t>
            </a:r>
          </a:p>
        </p:txBody>
      </p:sp>
      <p:sp>
        <p:nvSpPr>
          <p:cNvPr id="13" name="TextBox 13"/>
          <p:cNvSpPr txBox="1"/>
          <p:nvPr/>
        </p:nvSpPr>
        <p:spPr>
          <a:xfrm rot="0">
            <a:off x="11189597" y="1694668"/>
            <a:ext cx="6456526" cy="382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0"/>
              </a:lnSpc>
              <a:spcBef>
                <a:spcPct val="0"/>
              </a:spcBef>
            </a:pPr>
            <a:r>
              <a:rPr lang="en-US" sz="7000" b="1" spc="-266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 Минская духовная семинария в Жировичах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255054" y="483429"/>
            <a:ext cx="7230171" cy="621342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513354" y="3590143"/>
            <a:ext cx="7230171" cy="6213429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802774" y="483429"/>
            <a:ext cx="7230171" cy="621342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TextBox 11"/>
          <p:cNvSpPr txBox="1"/>
          <p:nvPr/>
        </p:nvSpPr>
        <p:spPr>
          <a:xfrm rot="0">
            <a:off x="641877" y="2310935"/>
            <a:ext cx="6456526" cy="259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15"/>
              </a:lnSpc>
              <a:spcBef>
                <a:spcPct val="0"/>
              </a:spcBef>
            </a:pPr>
            <a:r>
              <a:rPr lang="en-US" sz="6300" b="1" spc="-239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 давление на религию и церковь</a:t>
            </a:r>
          </a:p>
        </p:txBody>
      </p:sp>
      <p:sp>
        <p:nvSpPr>
          <p:cNvPr id="12" name="TextBox 12"/>
          <p:cNvSpPr txBox="1"/>
          <p:nvPr/>
        </p:nvSpPr>
        <p:spPr>
          <a:xfrm rot="0">
            <a:off x="5915737" y="6255850"/>
            <a:ext cx="6456526" cy="1051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7200" b="1" spc="-273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Н.С. Хрущёв</a:t>
            </a:r>
          </a:p>
        </p:txBody>
      </p:sp>
      <p:sp>
        <p:nvSpPr>
          <p:cNvPr id="13" name="TextBox 13"/>
          <p:cNvSpPr txBox="1"/>
          <p:nvPr/>
        </p:nvSpPr>
        <p:spPr>
          <a:xfrm rot="0">
            <a:off x="11118937" y="2327910"/>
            <a:ext cx="6597846" cy="2815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  <a:spcBef>
                <a:spcPct val="0"/>
              </a:spcBef>
            </a:pPr>
            <a:r>
              <a:rPr lang="en-US" sz="6800" b="1" spc="-258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организация атеистической работы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255054" y="483429"/>
            <a:ext cx="7230171" cy="621342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513354" y="3590143"/>
            <a:ext cx="7230171" cy="6213429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802774" y="483429"/>
            <a:ext cx="7230171" cy="621342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TextBox 11"/>
          <p:cNvSpPr txBox="1"/>
          <p:nvPr/>
        </p:nvSpPr>
        <p:spPr>
          <a:xfrm rot="0">
            <a:off x="641877" y="2130913"/>
            <a:ext cx="6456526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7200" b="1" spc="-273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«Основы научного атеизма»</a:t>
            </a:r>
          </a:p>
        </p:txBody>
      </p:sp>
      <p:sp>
        <p:nvSpPr>
          <p:cNvPr id="12" name="TextBox 12"/>
          <p:cNvSpPr txBox="1"/>
          <p:nvPr/>
        </p:nvSpPr>
        <p:spPr>
          <a:xfrm rot="0">
            <a:off x="5915737" y="5737570"/>
            <a:ext cx="6456526" cy="2935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55"/>
              </a:lnSpc>
              <a:spcBef>
                <a:spcPct val="0"/>
              </a:spcBef>
            </a:pPr>
            <a:r>
              <a:rPr lang="en-US" sz="7100" b="1" spc="-269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2 пол. 1960-х — 1 пол. 1980-х гг.</a:t>
            </a:r>
          </a:p>
        </p:txBody>
      </p:sp>
      <p:sp>
        <p:nvSpPr>
          <p:cNvPr id="13" name="TextBox 13"/>
          <p:cNvSpPr txBox="1"/>
          <p:nvPr/>
        </p:nvSpPr>
        <p:spPr>
          <a:xfrm rot="0">
            <a:off x="11118937" y="2327910"/>
            <a:ext cx="6597846" cy="2396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0"/>
              </a:lnSpc>
              <a:spcBef>
                <a:spcPct val="0"/>
              </a:spcBef>
            </a:pPr>
            <a:r>
              <a:rPr lang="en-US" sz="5800" b="1" spc="-220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послабление в антирелигиозной деятельности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255054" y="483429"/>
            <a:ext cx="7230171" cy="621342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513354" y="3590143"/>
            <a:ext cx="7230171" cy="6213429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802774" y="483429"/>
            <a:ext cx="7230171" cy="621342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TextBox 11"/>
          <p:cNvSpPr txBox="1"/>
          <p:nvPr/>
        </p:nvSpPr>
        <p:spPr>
          <a:xfrm rot="0">
            <a:off x="641877" y="1438445"/>
            <a:ext cx="6456526" cy="433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  <a:spcBef>
                <a:spcPct val="0"/>
              </a:spcBef>
            </a:pPr>
            <a:r>
              <a:rPr lang="en-US" sz="6400" b="1" spc="-243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Оживилась деятельность основных религиозных конфессий</a:t>
            </a:r>
          </a:p>
        </p:txBody>
      </p:sp>
      <p:sp>
        <p:nvSpPr>
          <p:cNvPr id="12" name="TextBox 12"/>
          <p:cNvSpPr txBox="1"/>
          <p:nvPr/>
        </p:nvSpPr>
        <p:spPr>
          <a:xfrm rot="0">
            <a:off x="5915737" y="5737570"/>
            <a:ext cx="6456526" cy="1992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55"/>
              </a:lnSpc>
              <a:spcBef>
                <a:spcPct val="0"/>
              </a:spcBef>
            </a:pPr>
            <a:r>
              <a:rPr lang="en-US" sz="7100" b="1" spc="-269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 2 пол. 1980-х гг.</a:t>
            </a:r>
          </a:p>
        </p:txBody>
      </p:sp>
      <p:sp>
        <p:nvSpPr>
          <p:cNvPr id="13" name="TextBox 13"/>
          <p:cNvSpPr txBox="1"/>
          <p:nvPr/>
        </p:nvSpPr>
        <p:spPr>
          <a:xfrm rot="0">
            <a:off x="11118937" y="2791948"/>
            <a:ext cx="6597846" cy="162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0"/>
              </a:lnSpc>
              <a:spcBef>
                <a:spcPct val="0"/>
              </a:spcBef>
            </a:pPr>
            <a:r>
              <a:rPr lang="en-US" sz="5800" b="1" spc="-220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 Белорусский Экзархат РПЦ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255054" y="483429"/>
            <a:ext cx="7230171" cy="621342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513354" y="3590143"/>
            <a:ext cx="7230171" cy="6213429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802774" y="483429"/>
            <a:ext cx="7230171" cy="621342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FF914D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TextBox 11"/>
          <p:cNvSpPr txBox="1"/>
          <p:nvPr/>
        </p:nvSpPr>
        <p:spPr>
          <a:xfrm rot="0">
            <a:off x="641877" y="2286170"/>
            <a:ext cx="6456526" cy="2636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  <a:spcBef>
                <a:spcPct val="0"/>
              </a:spcBef>
            </a:pPr>
            <a:r>
              <a:rPr lang="en-US" sz="6400" b="1" spc="-243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"Белорусская православная церковь"</a:t>
            </a:r>
          </a:p>
        </p:txBody>
      </p:sp>
      <p:sp>
        <p:nvSpPr>
          <p:cNvPr id="12" name="TextBox 12"/>
          <p:cNvSpPr txBox="1"/>
          <p:nvPr/>
        </p:nvSpPr>
        <p:spPr>
          <a:xfrm rot="0">
            <a:off x="5900177" y="6195842"/>
            <a:ext cx="6456526" cy="1247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24"/>
              </a:lnSpc>
              <a:spcBef>
                <a:spcPct val="0"/>
              </a:spcBef>
            </a:pPr>
            <a:r>
              <a:rPr lang="en-US" sz="8499" b="1" spc="-322">
                <a:solidFill>
                  <a:srgbClr val="000000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  1989 г.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0"/>
            <a:ext cx="18288000" cy="6350625"/>
            <a:chOff x="0" y="0"/>
            <a:chExt cx="6671512" cy="2316725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6671512" cy="2316725"/>
            </a:xfrm>
            <a:custGeom>
              <a:avLst/>
              <a:gdLst/>
              <a:ahLst/>
              <a:cxnLst/>
              <a:rect l="l" t="t" r="r" b="b"/>
              <a:pathLst>
                <a:path w="6671512" h="2316725">
                  <a:moveTo>
                    <a:pt x="0" y="0"/>
                  </a:moveTo>
                  <a:lnTo>
                    <a:pt x="6671512" y="0"/>
                  </a:lnTo>
                  <a:lnTo>
                    <a:pt x="6671512" y="2316725"/>
                  </a:lnTo>
                  <a:lnTo>
                    <a:pt x="0" y="2316725"/>
                  </a:lnTo>
                  <a:close/>
                </a:path>
              </a:pathLst>
            </a:custGeom>
            <a:solidFill>
              <a:srgbClr val="0CC0DF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5510755" y="471606"/>
            <a:ext cx="12308361" cy="5407413"/>
            <a:chOff x="0" y="0"/>
            <a:chExt cx="16411148" cy="720988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0" t="12971" r="0" b="25754"/>
            <a:stretch/>
          </p:blipFill>
          <p:spPr>
            <a:xfrm flipH="0" flipV="0">
              <a:off x="0" y="0"/>
              <a:ext cx="16411148" cy="7209884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 flipV="1">
            <a:off x="9129712" y="7430035"/>
            <a:ext cx="0" cy="2209027"/>
          </a:xfrm>
          <a:prstGeom prst="line">
            <a:avLst/>
          </a:prstGeom>
          <a:ln w="9525" cap="flat">
            <a:solidFill>
              <a:srgbClr val="0097B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V="1">
            <a:off x="9129712" y="8118386"/>
            <a:ext cx="0" cy="832326"/>
          </a:xfrm>
          <a:prstGeom prst="line">
            <a:avLst/>
          </a:prstGeom>
          <a:ln w="28575" cap="flat">
            <a:solidFill>
              <a:srgbClr val="0097B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 rot="0">
            <a:off x="338522" y="4477700"/>
            <a:ext cx="4967830" cy="1360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5"/>
              </a:lnSpc>
            </a:pPr>
            <a:r>
              <a:rPr lang="en-US" sz="4900" b="1" spc="245">
                <a:solidFill>
                  <a:srgbClr val="FFFFFF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ХАРАКТЕРНЫЕ ЧЕРТЫ</a:t>
            </a:r>
          </a:p>
        </p:txBody>
      </p:sp>
      <p:sp>
        <p:nvSpPr>
          <p:cNvPr id="9" name="TextBox 9"/>
          <p:cNvSpPr txBox="1"/>
          <p:nvPr/>
        </p:nvSpPr>
        <p:spPr>
          <a:xfrm rot="0">
            <a:off x="338522" y="6635264"/>
            <a:ext cx="8760724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l">
              <a:lnSpc>
                <a:spcPts val="5599"/>
              </a:lnSpc>
              <a:buFont typeface="Arial"/>
              <a:buChar char="•"/>
            </a:pPr>
            <a:r>
              <a:rPr lang="en-US" sz="3999" spc="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поликонфессиональность общества;</a:t>
            </a:r>
          </a:p>
          <a:p>
            <a:pPr marL="863598" lvl="1" indent="-431799" algn="l">
              <a:lnSpc>
                <a:spcPts val="5599"/>
              </a:lnSpc>
              <a:buFont typeface="Arial"/>
              <a:buChar char="•"/>
            </a:pPr>
            <a:r>
              <a:rPr lang="en-US" sz="3999" spc="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общероссийское конфессиональное право;</a:t>
            </a:r>
          </a:p>
        </p:txBody>
      </p:sp>
      <p:sp>
        <p:nvSpPr>
          <p:cNvPr id="10" name="TextBox 10"/>
          <p:cNvSpPr txBox="1"/>
          <p:nvPr/>
        </p:nvSpPr>
        <p:spPr>
          <a:xfrm rot="0">
            <a:off x="9172575" y="6683286"/>
            <a:ext cx="9115425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l">
              <a:lnSpc>
                <a:spcPts val="5599"/>
              </a:lnSpc>
              <a:buFont typeface="Arial"/>
              <a:buChar char="•"/>
            </a:pPr>
            <a:r>
              <a:rPr lang="en-US" sz="3999" spc="3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господствующая православная, «дозволенные» и «недозволенные» религии.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5004959" y="1860459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CC0D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5361560" y="2217060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 rot="0" flipH="0" flipV="0"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1143419" y="8043030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 rot="0" flipH="0" flipV="0"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143419" y="-3920369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0">
            <a:off x="13296280" y="1955378"/>
            <a:ext cx="3963020" cy="5276243"/>
            <a:chOff x="0" y="0"/>
            <a:chExt cx="3663950" cy="4878070"/>
          </a:xfrm>
        </p:grpSpPr>
        <p:sp>
          <p:nvSpPr>
            <p:cNvPr id="11" name="Freeform 11"/>
            <p:cNvSpPr/>
            <p:nvPr/>
          </p:nvSpPr>
          <p:spPr>
            <a:xfrm rot="0" flipH="0" flipV="0"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2"/>
              <a:stretch/>
            </a:blipFill>
          </p:spPr>
        </p:sp>
        <p:sp>
          <p:nvSpPr>
            <p:cNvPr id="12" name="Freeform 12"/>
            <p:cNvSpPr/>
            <p:nvPr/>
          </p:nvSpPr>
          <p:spPr>
            <a:xfrm rot="0" flipH="0" flipV="0"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0CC0DF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0">
            <a:off x="11455892" y="3055379"/>
            <a:ext cx="3963020" cy="5276243"/>
            <a:chOff x="0" y="0"/>
            <a:chExt cx="3663950" cy="4878070"/>
          </a:xfrm>
        </p:grpSpPr>
        <p:sp>
          <p:nvSpPr>
            <p:cNvPr id="14" name="Freeform 14"/>
            <p:cNvSpPr/>
            <p:nvPr/>
          </p:nvSpPr>
          <p:spPr>
            <a:xfrm rot="0" flipH="0" flipV="0"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</p:sp>
        <p:sp>
          <p:nvSpPr>
            <p:cNvPr id="15" name="Freeform 15"/>
            <p:cNvSpPr/>
            <p:nvPr/>
          </p:nvSpPr>
          <p:spPr>
            <a:xfrm rot="0" flipH="0" flipV="0"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0CC0DF"/>
            </a:solidFill>
          </p:spPr>
        </p:sp>
      </p:grpSp>
      <p:sp>
        <p:nvSpPr>
          <p:cNvPr id="16" name="TextBox 16"/>
          <p:cNvSpPr txBox="1"/>
          <p:nvPr/>
        </p:nvSpPr>
        <p:spPr>
          <a:xfrm rot="0">
            <a:off x="1028700" y="1057275"/>
            <a:ext cx="9135755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399" b="1" spc="319">
                <a:solidFill>
                  <a:srgbClr val="0097B2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ГЛАВНАЯ ЗАДАЧА</a:t>
            </a:r>
          </a:p>
        </p:txBody>
      </p:sp>
      <p:grpSp>
        <p:nvGrpSpPr>
          <p:cNvPr id="17" name="Group 17"/>
          <p:cNvGrpSpPr/>
          <p:nvPr/>
        </p:nvGrpSpPr>
        <p:grpSpPr>
          <a:xfrm rot="5400000">
            <a:off x="-1309" y="1309"/>
            <a:ext cx="1635964" cy="1633346"/>
            <a:chOff x="0" y="0"/>
            <a:chExt cx="6350000" cy="6339840"/>
          </a:xfrm>
        </p:grpSpPr>
        <p:sp>
          <p:nvSpPr>
            <p:cNvPr id="18" name="Freeform 18"/>
            <p:cNvSpPr/>
            <p:nvPr/>
          </p:nvSpPr>
          <p:spPr>
            <a:xfrm rot="0" flipH="0" flipV="0"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sp>
        <p:nvSpPr>
          <p:cNvPr id="19" name="TextBox 19"/>
          <p:cNvSpPr txBox="1"/>
          <p:nvPr/>
        </p:nvSpPr>
        <p:spPr>
          <a:xfrm rot="0">
            <a:off x="1633346" y="2960129"/>
            <a:ext cx="9135755" cy="5059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 spc="48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обеспечение государственной поддержки привилегированного положения Русской православной церкви.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 rot="0" flipH="0" flipV="0"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CC0D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 rot="0" flipH="0" flipV="0"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 rot="0" flipH="0" flipV="0"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0">
            <a:off x="13677280" y="1955378"/>
            <a:ext cx="3963020" cy="5276243"/>
            <a:chOff x="0" y="0"/>
            <a:chExt cx="3663950" cy="4878070"/>
          </a:xfrm>
        </p:grpSpPr>
        <p:sp>
          <p:nvSpPr>
            <p:cNvPr id="13" name="Freeform 13"/>
            <p:cNvSpPr/>
            <p:nvPr/>
          </p:nvSpPr>
          <p:spPr>
            <a:xfrm rot="0" flipH="0" flipV="0"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2"/>
              <a:stretch/>
            </a:blipFill>
          </p:spPr>
        </p:sp>
        <p:sp>
          <p:nvSpPr>
            <p:cNvPr id="14" name="Freeform 14"/>
            <p:cNvSpPr/>
            <p:nvPr/>
          </p:nvSpPr>
          <p:spPr>
            <a:xfrm rot="0" flipH="0" flipV="0"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0CC0DF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0">
            <a:off x="11836892" y="3055379"/>
            <a:ext cx="3963020" cy="5276243"/>
            <a:chOff x="0" y="0"/>
            <a:chExt cx="3663950" cy="4878070"/>
          </a:xfrm>
        </p:grpSpPr>
        <p:sp>
          <p:nvSpPr>
            <p:cNvPr id="16" name="Freeform 16"/>
            <p:cNvSpPr/>
            <p:nvPr/>
          </p:nvSpPr>
          <p:spPr>
            <a:xfrm rot="0" flipH="0" flipV="0"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3"/>
              <a:stretch/>
            </a:blipFill>
          </p:spPr>
        </p:sp>
        <p:sp>
          <p:nvSpPr>
            <p:cNvPr id="17" name="Freeform 17"/>
            <p:cNvSpPr/>
            <p:nvPr/>
          </p:nvSpPr>
          <p:spPr>
            <a:xfrm rot="0" flipH="0" flipV="0"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0CC0DF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568482" y="1960670"/>
            <a:ext cx="829509" cy="1966473"/>
            <a:chOff x="0" y="0"/>
            <a:chExt cx="2354580" cy="5581882"/>
          </a:xfrm>
        </p:grpSpPr>
        <p:sp>
          <p:nvSpPr>
            <p:cNvPr id="19" name="Freeform 19"/>
            <p:cNvSpPr/>
            <p:nvPr/>
          </p:nvSpPr>
          <p:spPr>
            <a:xfrm rot="0" flipH="0" flipV="0"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4980926" y="-2587876"/>
            <a:ext cx="1629197" cy="7951652"/>
            <a:chOff x="0" y="0"/>
            <a:chExt cx="2354580" cy="11492046"/>
          </a:xfrm>
        </p:grpSpPr>
        <p:sp>
          <p:nvSpPr>
            <p:cNvPr id="21" name="Freeform 21"/>
            <p:cNvSpPr/>
            <p:nvPr/>
          </p:nvSpPr>
          <p:spPr>
            <a:xfrm rot="0" flipH="0" flipV="0">
              <a:off x="0" y="0"/>
              <a:ext cx="2353310" cy="11492046"/>
            </a:xfrm>
            <a:custGeom>
              <a:avLst/>
              <a:gdLst/>
              <a:ahLst/>
              <a:cxnLst/>
              <a:rect l="l" t="t" r="r" b="b"/>
              <a:pathLst>
                <a:path w="2353310" h="11492046">
                  <a:moveTo>
                    <a:pt x="784860" y="11424736"/>
                  </a:moveTo>
                  <a:cubicBezTo>
                    <a:pt x="905510" y="11465376"/>
                    <a:pt x="1042670" y="11492046"/>
                    <a:pt x="1177290" y="11492046"/>
                  </a:cubicBezTo>
                  <a:cubicBezTo>
                    <a:pt x="1311910" y="11492046"/>
                    <a:pt x="1441450" y="11469186"/>
                    <a:pt x="1560830" y="11428546"/>
                  </a:cubicBezTo>
                  <a:cubicBezTo>
                    <a:pt x="1563370" y="11427276"/>
                    <a:pt x="1565910" y="11427276"/>
                    <a:pt x="1568450" y="11426006"/>
                  </a:cubicBezTo>
                  <a:cubicBezTo>
                    <a:pt x="2016760" y="11263446"/>
                    <a:pt x="2346960" y="10834186"/>
                    <a:pt x="2353310" y="1030600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298100"/>
                  </a:lnTo>
                  <a:cubicBezTo>
                    <a:pt x="6350" y="10836726"/>
                    <a:pt x="331470" y="11265986"/>
                    <a:pt x="784860" y="11424736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22" name="Group 22"/>
          <p:cNvGrpSpPr/>
          <p:nvPr/>
        </p:nvGrpSpPr>
        <p:grpSpPr>
          <a:xfrm rot="-5400000">
            <a:off x="568482" y="4415830"/>
            <a:ext cx="829509" cy="1966473"/>
            <a:chOff x="0" y="0"/>
            <a:chExt cx="2354580" cy="5581882"/>
          </a:xfrm>
        </p:grpSpPr>
        <p:sp>
          <p:nvSpPr>
            <p:cNvPr id="23" name="Freeform 23"/>
            <p:cNvSpPr/>
            <p:nvPr/>
          </p:nvSpPr>
          <p:spPr>
            <a:xfrm rot="0" flipH="0" flipV="0"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24" name="Group 24"/>
          <p:cNvGrpSpPr/>
          <p:nvPr/>
        </p:nvGrpSpPr>
        <p:grpSpPr>
          <a:xfrm rot="-5400000">
            <a:off x="568482" y="6870991"/>
            <a:ext cx="829509" cy="1966473"/>
            <a:chOff x="0" y="0"/>
            <a:chExt cx="2354580" cy="5581882"/>
          </a:xfrm>
        </p:grpSpPr>
        <p:sp>
          <p:nvSpPr>
            <p:cNvPr id="25" name="Freeform 25"/>
            <p:cNvSpPr/>
            <p:nvPr/>
          </p:nvSpPr>
          <p:spPr>
            <a:xfrm rot="0" flipH="0" flipV="0"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</p:grpSp>
      <p:sp>
        <p:nvSpPr>
          <p:cNvPr id="26" name="TextBox 26"/>
          <p:cNvSpPr txBox="1"/>
          <p:nvPr/>
        </p:nvSpPr>
        <p:spPr>
          <a:xfrm rot="0">
            <a:off x="1966473" y="2510102"/>
            <a:ext cx="9114220" cy="630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64"/>
              </a:lnSpc>
            </a:pPr>
            <a:r>
              <a:rPr lang="en-US" sz="3600" b="1" spc="295">
                <a:solidFill>
                  <a:srgbClr val="0097B2"/>
                </a:solidFill>
                <a:latin typeface="Lato Bold"/>
                <a:ea typeface="Lato Bold"/>
                <a:cs typeface="Lato Bold"/>
                <a:sym typeface="Lato Bold"/>
              </a:rPr>
              <a:t>Отмена Берестейской церковной унии 1596 г. Решение о присоединении униатской церкви к Русской православной. </a:t>
            </a:r>
          </a:p>
          <a:p>
            <a:pPr algn="l">
              <a:lnSpc>
                <a:spcPts val="2100"/>
              </a:lnSpc>
            </a:pPr>
          </a:p>
          <a:p>
            <a:pPr algn="l">
              <a:lnSpc>
                <a:spcPts val="5040"/>
              </a:lnSpc>
            </a:pPr>
            <a:r>
              <a:rPr lang="en-US" sz="3600" b="1" spc="359">
                <a:solidFill>
                  <a:srgbClr val="0097B2"/>
                </a:solidFill>
                <a:latin typeface="Lato Bold"/>
                <a:ea typeface="Lato Bold"/>
                <a:cs typeface="Lato Bold"/>
                <a:sym typeface="Lato Bold"/>
              </a:rPr>
              <a:t>Замена культовых атрибутов униатов православными. </a:t>
            </a:r>
          </a:p>
          <a:p>
            <a:pPr algn="l">
              <a:lnSpc>
                <a:spcPts val="5040"/>
              </a:lnSpc>
            </a:pPr>
          </a:p>
          <a:p>
            <a:pPr algn="l">
              <a:lnSpc>
                <a:spcPts val="5040"/>
              </a:lnSpc>
            </a:pPr>
          </a:p>
          <a:p>
            <a:pPr algn="l">
              <a:lnSpc>
                <a:spcPts val="5040"/>
              </a:lnSpc>
            </a:pPr>
            <a:r>
              <a:rPr lang="en-US" sz="3600" b="1" spc="359">
                <a:solidFill>
                  <a:srgbClr val="0097B2"/>
                </a:solidFill>
                <a:latin typeface="Lato Bold"/>
                <a:ea typeface="Lato Bold"/>
                <a:cs typeface="Lato Bold"/>
                <a:sym typeface="Lato Bold"/>
              </a:rPr>
              <a:t>Инициатор: униатский митрополит Иосиф Семашко</a:t>
            </a:r>
          </a:p>
        </p:txBody>
      </p:sp>
      <p:sp>
        <p:nvSpPr>
          <p:cNvPr id="27" name="TextBox 27"/>
          <p:cNvSpPr txBox="1"/>
          <p:nvPr/>
        </p:nvSpPr>
        <p:spPr>
          <a:xfrm rot="0">
            <a:off x="1342168" y="2648681"/>
            <a:ext cx="487056" cy="52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3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 rot="0">
            <a:off x="1342168" y="5103842"/>
            <a:ext cx="487056" cy="52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3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2</a:t>
            </a:r>
          </a:p>
        </p:txBody>
      </p:sp>
      <p:sp>
        <p:nvSpPr>
          <p:cNvPr id="29" name="TextBox 29"/>
          <p:cNvSpPr txBox="1"/>
          <p:nvPr/>
        </p:nvSpPr>
        <p:spPr>
          <a:xfrm rot="0">
            <a:off x="1342168" y="7559003"/>
            <a:ext cx="487056" cy="52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3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3</a:t>
            </a:r>
          </a:p>
        </p:txBody>
      </p:sp>
      <p:sp>
        <p:nvSpPr>
          <p:cNvPr id="30" name="TextBox 30"/>
          <p:cNvSpPr txBox="1"/>
          <p:nvPr/>
        </p:nvSpPr>
        <p:spPr>
          <a:xfrm rot="0">
            <a:off x="1819699" y="723105"/>
            <a:ext cx="7719123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800" b="1" spc="240">
                <a:solidFill>
                  <a:srgbClr val="FFFFFF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Полоцкий церковный собор 1839 г.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580822" y="-292307"/>
            <a:ext cx="3090723" cy="3090723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1412966" y="-124452"/>
            <a:ext cx="2755011" cy="275501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 rot="0" flipH="0" flipV="0"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8100000">
            <a:off x="16778099" y="-292307"/>
            <a:ext cx="3090723" cy="3090723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 rot="0" flipH="0" flipV="0"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8" name="Group 8"/>
          <p:cNvGrpSpPr/>
          <p:nvPr/>
        </p:nvGrpSpPr>
        <p:grpSpPr>
          <a:xfrm rot="-2700000">
            <a:off x="16945955" y="-124452"/>
            <a:ext cx="2755011" cy="275501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0">
            <a:off x="9486900" y="3028950"/>
            <a:ext cx="8801100" cy="7258050"/>
            <a:chOff x="0" y="0"/>
            <a:chExt cx="3210665" cy="2647756"/>
          </a:xfrm>
        </p:grpSpPr>
        <p:sp>
          <p:nvSpPr>
            <p:cNvPr id="11" name="Freeform 11"/>
            <p:cNvSpPr/>
            <p:nvPr/>
          </p:nvSpPr>
          <p:spPr>
            <a:xfrm rot="0" flipH="0" flipV="0">
              <a:off x="0" y="0"/>
              <a:ext cx="3210665" cy="2647756"/>
            </a:xfrm>
            <a:custGeom>
              <a:avLst/>
              <a:gdLst/>
              <a:ahLst/>
              <a:cxnLst/>
              <a:rect l="l" t="t" r="r" b="b"/>
              <a:pathLst>
                <a:path w="3210665" h="2647756">
                  <a:moveTo>
                    <a:pt x="0" y="0"/>
                  </a:moveTo>
                  <a:lnTo>
                    <a:pt x="3210665" y="0"/>
                  </a:lnTo>
                  <a:lnTo>
                    <a:pt x="3210665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12" name="Group 12"/>
          <p:cNvGrpSpPr/>
          <p:nvPr/>
        </p:nvGrpSpPr>
        <p:grpSpPr>
          <a:xfrm rot="0">
            <a:off x="0" y="3028950"/>
            <a:ext cx="8801100" cy="7258050"/>
            <a:chOff x="0" y="0"/>
            <a:chExt cx="3210665" cy="2647756"/>
          </a:xfrm>
        </p:grpSpPr>
        <p:sp>
          <p:nvSpPr>
            <p:cNvPr id="13" name="Freeform 13"/>
            <p:cNvSpPr/>
            <p:nvPr/>
          </p:nvSpPr>
          <p:spPr>
            <a:xfrm rot="0" flipH="0" flipV="0">
              <a:off x="0" y="0"/>
              <a:ext cx="3210665" cy="2647756"/>
            </a:xfrm>
            <a:custGeom>
              <a:avLst/>
              <a:gdLst/>
              <a:ahLst/>
              <a:cxnLst/>
              <a:rect l="l" t="t" r="r" b="b"/>
              <a:pathLst>
                <a:path w="3210665" h="2647756">
                  <a:moveTo>
                    <a:pt x="0" y="0"/>
                  </a:moveTo>
                  <a:lnTo>
                    <a:pt x="3210665" y="0"/>
                  </a:lnTo>
                  <a:lnTo>
                    <a:pt x="3210665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14" name="Group 14"/>
          <p:cNvGrpSpPr/>
          <p:nvPr/>
        </p:nvGrpSpPr>
        <p:grpSpPr>
          <a:xfrm rot="0">
            <a:off x="13887450" y="3438525"/>
            <a:ext cx="3981450" cy="6438900"/>
            <a:chOff x="0" y="0"/>
            <a:chExt cx="5308600" cy="858520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l="0" t="0" r="55665" b="0"/>
            <a:stretch/>
          </p:blipFill>
          <p:spPr>
            <a:xfrm flipH="0" flipV="0">
              <a:off x="0" y="0"/>
              <a:ext cx="5308600" cy="8585200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 rot="0">
            <a:off x="4400550" y="3438525"/>
            <a:ext cx="3981450" cy="6438900"/>
            <a:chOff x="0" y="0"/>
            <a:chExt cx="5308600" cy="8585200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 l="27716" t="0" r="27716" b="0"/>
            <a:stretch/>
          </p:blipFill>
          <p:spPr>
            <a:xfrm flipH="0" flipV="0">
              <a:off x="0" y="0"/>
              <a:ext cx="5308600" cy="8585200"/>
            </a:xfrm>
            <a:prstGeom prst="rect">
              <a:avLst/>
            </a:prstGeom>
          </p:spPr>
        </p:pic>
      </p:grpSp>
      <p:sp>
        <p:nvSpPr>
          <p:cNvPr id="18" name="TextBox 18"/>
          <p:cNvSpPr txBox="1"/>
          <p:nvPr/>
        </p:nvSpPr>
        <p:spPr>
          <a:xfrm rot="0">
            <a:off x="3521800" y="878546"/>
            <a:ext cx="11244399" cy="151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0"/>
              </a:lnSpc>
            </a:pPr>
            <a:r>
              <a:rPr lang="en-US" sz="5400" spc="270">
                <a:solidFill>
                  <a:srgbClr val="0097B2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ИЗМЕНЕНИЯ ВО 2 ПОЛОВИНЕ 19 -НАЧАЛЕ 20 ВВ. </a:t>
            </a:r>
          </a:p>
        </p:txBody>
      </p:sp>
      <p:sp>
        <p:nvSpPr>
          <p:cNvPr id="19" name="TextBox 19"/>
          <p:cNvSpPr txBox="1"/>
          <p:nvPr/>
        </p:nvSpPr>
        <p:spPr>
          <a:xfrm rot="0">
            <a:off x="113721" y="6686550"/>
            <a:ext cx="4072578" cy="162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0"/>
              </a:lnSpc>
            </a:pPr>
            <a:r>
              <a:rPr lang="en-US" sz="5800" b="1" spc="290">
                <a:solidFill>
                  <a:srgbClr val="FFFFFF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С. 167, документ</a:t>
            </a:r>
          </a:p>
        </p:txBody>
      </p:sp>
      <p:sp>
        <p:nvSpPr>
          <p:cNvPr id="20" name="TextBox 20"/>
          <p:cNvSpPr txBox="1"/>
          <p:nvPr/>
        </p:nvSpPr>
        <p:spPr>
          <a:xfrm rot="0">
            <a:off x="9814872" y="6686550"/>
            <a:ext cx="4072578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9"/>
              </a:lnSpc>
            </a:pPr>
            <a:r>
              <a:rPr lang="en-US" sz="5799" b="1" spc="289">
                <a:solidFill>
                  <a:srgbClr val="FFFFFF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С. 167-168</a:t>
            </a:r>
          </a:p>
        </p:txBody>
      </p:sp>
      <p:sp>
        <p:nvSpPr>
          <p:cNvPr id="21" name="TextBox 21"/>
          <p:cNvSpPr txBox="1"/>
          <p:nvPr/>
        </p:nvSpPr>
        <p:spPr>
          <a:xfrm rot="0">
            <a:off x="166817" y="3229716"/>
            <a:ext cx="4233733" cy="2339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5"/>
              </a:lnSpc>
            </a:pPr>
            <a:r>
              <a:rPr lang="en-US" sz="4300" b="1" spc="215">
                <a:solidFill>
                  <a:srgbClr val="FFFFFF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После восстаний 1830–1831 и 1863–1864 гг. </a:t>
            </a:r>
          </a:p>
        </p:txBody>
      </p:sp>
      <p:sp>
        <p:nvSpPr>
          <p:cNvPr id="22" name="TextBox 22"/>
          <p:cNvSpPr txBox="1"/>
          <p:nvPr/>
        </p:nvSpPr>
        <p:spPr>
          <a:xfrm rot="0">
            <a:off x="9734294" y="3467100"/>
            <a:ext cx="4233733" cy="119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5"/>
              </a:lnSpc>
            </a:pPr>
            <a:r>
              <a:rPr lang="en-US" sz="4300" b="1" spc="215">
                <a:solidFill>
                  <a:srgbClr val="FFFFFF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В начале </a:t>
            </a:r>
          </a:p>
          <a:p>
            <a:pPr algn="ctr">
              <a:lnSpc>
                <a:spcPts val="4515"/>
              </a:lnSpc>
            </a:pPr>
            <a:r>
              <a:rPr lang="en-US" sz="4300" b="1" spc="215">
                <a:solidFill>
                  <a:srgbClr val="FFFFFF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ХХв.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3713001" y="-1128319"/>
            <a:ext cx="5770168" cy="577016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9191672" y="566151"/>
            <a:ext cx="2396931" cy="9154697"/>
            <a:chOff x="0" y="0"/>
            <a:chExt cx="874407" cy="3339658"/>
          </a:xfrm>
        </p:grpSpPr>
        <p:sp>
          <p:nvSpPr>
            <p:cNvPr id="5" name="Freeform 5"/>
            <p:cNvSpPr/>
            <p:nvPr/>
          </p:nvSpPr>
          <p:spPr>
            <a:xfrm rot="0" flipH="0" flipV="0">
              <a:off x="0" y="0"/>
              <a:ext cx="874407" cy="3339659"/>
            </a:xfrm>
            <a:custGeom>
              <a:avLst/>
              <a:gdLst/>
              <a:ahLst/>
              <a:cxnLst/>
              <a:rect l="l" t="t" r="r" b="b"/>
              <a:pathLst>
                <a:path w="874407" h="3339659">
                  <a:moveTo>
                    <a:pt x="0" y="0"/>
                  </a:moveTo>
                  <a:lnTo>
                    <a:pt x="874407" y="0"/>
                  </a:lnTo>
                  <a:lnTo>
                    <a:pt x="874407" y="3339659"/>
                  </a:lnTo>
                  <a:lnTo>
                    <a:pt x="0" y="3339659"/>
                  </a:lnTo>
                  <a:close/>
                </a:path>
              </a:pathLst>
            </a:custGeom>
            <a:solidFill>
              <a:srgbClr val="0CC0DF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9869353" y="1146804"/>
            <a:ext cx="7304695" cy="7993392"/>
            <a:chOff x="0" y="0"/>
            <a:chExt cx="9739593" cy="1065785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5081" t="0" r="33214" b="0"/>
            <a:stretch/>
          </p:blipFill>
          <p:spPr>
            <a:xfrm flipH="0" flipV="0">
              <a:off x="0" y="0"/>
              <a:ext cx="9739593" cy="1065785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 rot="0">
            <a:off x="619537" y="8172754"/>
            <a:ext cx="1635964" cy="1633346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 rot="0" flipH="0" flipV="0"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sp>
        <p:nvSpPr>
          <p:cNvPr id="12" name="TextBox 12"/>
          <p:cNvSpPr txBox="1"/>
          <p:nvPr/>
        </p:nvSpPr>
        <p:spPr>
          <a:xfrm rot="0">
            <a:off x="492356" y="3408045"/>
            <a:ext cx="8651644" cy="212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5200" b="1" spc="260">
                <a:solidFill>
                  <a:srgbClr val="0097B2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НАЦИОНАЛЬНЫЙ ВОПРОС И ЕГО РЕШЕНИЕ В БССР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-2305021" y="-2492352"/>
            <a:ext cx="5770168" cy="577016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718458" y="566151"/>
            <a:ext cx="2396931" cy="9154697"/>
            <a:chOff x="0" y="0"/>
            <a:chExt cx="874407" cy="3339658"/>
          </a:xfrm>
        </p:grpSpPr>
        <p:sp>
          <p:nvSpPr>
            <p:cNvPr id="5" name="Freeform 5"/>
            <p:cNvSpPr/>
            <p:nvPr/>
          </p:nvSpPr>
          <p:spPr>
            <a:xfrm rot="0" flipH="0" flipV="0">
              <a:off x="0" y="0"/>
              <a:ext cx="874407" cy="3339659"/>
            </a:xfrm>
            <a:custGeom>
              <a:avLst/>
              <a:gdLst/>
              <a:ahLst/>
              <a:cxnLst/>
              <a:rect l="l" t="t" r="r" b="b"/>
              <a:pathLst>
                <a:path w="874407" h="3339659">
                  <a:moveTo>
                    <a:pt x="0" y="0"/>
                  </a:moveTo>
                  <a:lnTo>
                    <a:pt x="874407" y="0"/>
                  </a:lnTo>
                  <a:lnTo>
                    <a:pt x="874407" y="3339659"/>
                  </a:lnTo>
                  <a:lnTo>
                    <a:pt x="0" y="3339659"/>
                  </a:lnTo>
                  <a:close/>
                </a:path>
              </a:pathLst>
            </a:custGeom>
            <a:solidFill>
              <a:srgbClr val="0CC0DF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6747069" y="5894406"/>
            <a:ext cx="11540931" cy="4392594"/>
            <a:chOff x="0" y="0"/>
            <a:chExt cx="4210163" cy="1602430"/>
          </a:xfrm>
        </p:grpSpPr>
        <p:sp>
          <p:nvSpPr>
            <p:cNvPr id="7" name="Freeform 7"/>
            <p:cNvSpPr/>
            <p:nvPr/>
          </p:nvSpPr>
          <p:spPr>
            <a:xfrm rot="0" flipH="0" flipV="0">
              <a:off x="0" y="0"/>
              <a:ext cx="4210163" cy="1602430"/>
            </a:xfrm>
            <a:custGeom>
              <a:avLst/>
              <a:gdLst/>
              <a:ahLst/>
              <a:cxnLst/>
              <a:rect l="l" t="t" r="r" b="b"/>
              <a:pathLst>
                <a:path w="4210163" h="1602430">
                  <a:moveTo>
                    <a:pt x="0" y="0"/>
                  </a:moveTo>
                  <a:lnTo>
                    <a:pt x="4210163" y="0"/>
                  </a:lnTo>
                  <a:lnTo>
                    <a:pt x="4210163" y="1602430"/>
                  </a:lnTo>
                  <a:lnTo>
                    <a:pt x="0" y="1602430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8" name="Group 8"/>
          <p:cNvGrpSpPr/>
          <p:nvPr/>
        </p:nvGrpSpPr>
        <p:grpSpPr>
          <a:xfrm rot="0">
            <a:off x="3336986" y="-9994"/>
            <a:ext cx="14951014" cy="417760"/>
            <a:chOff x="0" y="0"/>
            <a:chExt cx="5454170" cy="152400"/>
          </a:xfrm>
        </p:grpSpPr>
        <p:sp>
          <p:nvSpPr>
            <p:cNvPr id="9" name="Freeform 9"/>
            <p:cNvSpPr/>
            <p:nvPr/>
          </p:nvSpPr>
          <p:spPr>
            <a:xfrm rot="0" flipH="0" flipV="0">
              <a:off x="0" y="0"/>
              <a:ext cx="5454171" cy="152400"/>
            </a:xfrm>
            <a:custGeom>
              <a:avLst/>
              <a:gdLst/>
              <a:ahLst/>
              <a:cxnLst/>
              <a:rect l="l" t="t" r="r" b="b"/>
              <a:pathLst>
                <a:path w="5454171" h="152400">
                  <a:moveTo>
                    <a:pt x="0" y="0"/>
                  </a:moveTo>
                  <a:lnTo>
                    <a:pt x="5454171" y="0"/>
                  </a:lnTo>
                  <a:lnTo>
                    <a:pt x="5454171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10" name="Group 10"/>
          <p:cNvGrpSpPr/>
          <p:nvPr/>
        </p:nvGrpSpPr>
        <p:grpSpPr>
          <a:xfrm rot="0">
            <a:off x="1396139" y="1146804"/>
            <a:ext cx="7304695" cy="7993392"/>
            <a:chOff x="0" y="0"/>
            <a:chExt cx="9739593" cy="10657856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 l="18929" t="0" r="18929" b="0"/>
            <a:stretch/>
          </p:blipFill>
          <p:spPr>
            <a:xfrm flipH="0" flipV="0">
              <a:off x="0" y="0"/>
              <a:ext cx="9739593" cy="10657856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 rot="0">
            <a:off x="9292476" y="594781"/>
            <a:ext cx="8510076" cy="1788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399" b="1" spc="319">
                <a:solidFill>
                  <a:srgbClr val="0097B2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НАЦИОНАЛЬНЫЙ ВОПРОС</a:t>
            </a:r>
          </a:p>
        </p:txBody>
      </p:sp>
      <p:sp>
        <p:nvSpPr>
          <p:cNvPr id="13" name="TextBox 13"/>
          <p:cNvSpPr txBox="1"/>
          <p:nvPr/>
        </p:nvSpPr>
        <p:spPr>
          <a:xfrm rot="0">
            <a:off x="8970165" y="6105525"/>
            <a:ext cx="9047261" cy="4006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4500"/>
              </a:lnSpc>
              <a:buFont typeface="Arial"/>
              <a:buChar char="•"/>
            </a:pPr>
            <a:r>
              <a:rPr lang="en-US" sz="3600" b="1" spc="107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различия в программе партий накануне Октябрьской революции;</a:t>
            </a:r>
          </a:p>
          <a:p>
            <a:pPr marL="777240" lvl="1" indent="-388620" algn="l">
              <a:lnSpc>
                <a:spcPts val="4500"/>
              </a:lnSpc>
              <a:buFont typeface="Arial"/>
              <a:buChar char="•"/>
            </a:pPr>
            <a:r>
              <a:rPr lang="en-US" sz="3600" b="1" spc="107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Д.Жилунович, А.Червяков последовательно отстаивали право белорусского народа на самоопределение в рамках советской государственности.</a:t>
            </a:r>
          </a:p>
        </p:txBody>
      </p:sp>
      <p:sp>
        <p:nvSpPr>
          <p:cNvPr id="14" name="TextBox 14"/>
          <p:cNvSpPr txBox="1"/>
          <p:nvPr/>
        </p:nvSpPr>
        <p:spPr>
          <a:xfrm rot="0">
            <a:off x="8700834" y="2431201"/>
            <a:ext cx="9538776" cy="3292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4"/>
              </a:lnSpc>
            </a:pPr>
            <a:r>
              <a:rPr lang="en-US" sz="3600" spc="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совокупность политических, экономических, правовых, идеологических и других проблем, проявляющихся в процессе внутригосударственного и межго-сударственного общения между этническими группами (народностями, нациями)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5217119" y="-2885084"/>
            <a:ext cx="5770168" cy="577016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 rot="0" flipH="0" flipV="0"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619537" y="8172754"/>
            <a:ext cx="1635964" cy="1633346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 rot="0" flipH="0" flipV="0"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 rot="0" flipH="0" flipV="0"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sp>
        <p:nvSpPr>
          <p:cNvPr id="8" name="TextBox 8"/>
          <p:cNvSpPr txBox="1"/>
          <p:nvPr/>
        </p:nvSpPr>
        <p:spPr>
          <a:xfrm rot="0">
            <a:off x="2694814" y="593418"/>
            <a:ext cx="12734250" cy="212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5200" b="1" spc="260">
                <a:solidFill>
                  <a:srgbClr val="0097B2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НАЦИОНАЛЬНЫЙ И КОНФЕССИОНАЛЬНЫЙ ВОПРОС И ЕГО РЕШЕНИЕ В БССР</a:t>
            </a:r>
          </a:p>
        </p:txBody>
      </p:sp>
      <p:grpSp>
        <p:nvGrpSpPr>
          <p:cNvPr id="9" name="Group 9"/>
          <p:cNvGrpSpPr/>
          <p:nvPr/>
        </p:nvGrpSpPr>
        <p:grpSpPr>
          <a:xfrm rot="0">
            <a:off x="12844306" y="3028950"/>
            <a:ext cx="5013946" cy="7258050"/>
            <a:chOff x="0" y="0"/>
            <a:chExt cx="1829101" cy="2647756"/>
          </a:xfrm>
        </p:grpSpPr>
        <p:sp>
          <p:nvSpPr>
            <p:cNvPr id="10" name="Freeform 10"/>
            <p:cNvSpPr/>
            <p:nvPr/>
          </p:nvSpPr>
          <p:spPr>
            <a:xfrm rot="0" flipH="0" flipV="0">
              <a:off x="0" y="0"/>
              <a:ext cx="1829101" cy="2647756"/>
            </a:xfrm>
            <a:custGeom>
              <a:avLst/>
              <a:gdLst/>
              <a:ahLst/>
              <a:cxnLst/>
              <a:rect l="l" t="t" r="r" b="b"/>
              <a:pathLst>
                <a:path w="1829101" h="2647756">
                  <a:moveTo>
                    <a:pt x="0" y="0"/>
                  </a:moveTo>
                  <a:lnTo>
                    <a:pt x="1829101" y="0"/>
                  </a:lnTo>
                  <a:lnTo>
                    <a:pt x="1829101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id="11" name="Group 11"/>
          <p:cNvGrpSpPr/>
          <p:nvPr/>
        </p:nvGrpSpPr>
        <p:grpSpPr>
          <a:xfrm rot="0">
            <a:off x="537832" y="3028950"/>
            <a:ext cx="4771566" cy="7258050"/>
            <a:chOff x="0" y="0"/>
            <a:chExt cx="1740680" cy="2647756"/>
          </a:xfrm>
        </p:grpSpPr>
        <p:sp>
          <p:nvSpPr>
            <p:cNvPr id="12" name="Freeform 12"/>
            <p:cNvSpPr/>
            <p:nvPr/>
          </p:nvSpPr>
          <p:spPr>
            <a:xfrm rot="0" flipH="0" flipV="0">
              <a:off x="0" y="0"/>
              <a:ext cx="1740680" cy="2647756"/>
            </a:xfrm>
            <a:custGeom>
              <a:avLst/>
              <a:gdLst/>
              <a:ahLst/>
              <a:cxnLst/>
              <a:rect l="l" t="t" r="r" b="b"/>
              <a:pathLst>
                <a:path w="1740680" h="2647756">
                  <a:moveTo>
                    <a:pt x="0" y="0"/>
                  </a:moveTo>
                  <a:lnTo>
                    <a:pt x="1740680" y="0"/>
                  </a:lnTo>
                  <a:lnTo>
                    <a:pt x="1740680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sp>
        <p:nvSpPr>
          <p:cNvPr id="13" name="TextBox 13"/>
          <p:cNvSpPr txBox="1"/>
          <p:nvPr/>
        </p:nvSpPr>
        <p:spPr>
          <a:xfrm rot="0">
            <a:off x="537832" y="3220191"/>
            <a:ext cx="4771566" cy="1165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4200" b="1" spc="210">
                <a:solidFill>
                  <a:srgbClr val="FFFFFF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Политика белорусизации</a:t>
            </a:r>
          </a:p>
        </p:txBody>
      </p:sp>
      <p:sp>
        <p:nvSpPr>
          <p:cNvPr id="14" name="TextBox 14"/>
          <p:cNvSpPr txBox="1"/>
          <p:nvPr/>
        </p:nvSpPr>
        <p:spPr>
          <a:xfrm rot="0">
            <a:off x="12722330" y="3220191"/>
            <a:ext cx="5257897" cy="15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5"/>
              </a:lnSpc>
            </a:pPr>
            <a:r>
              <a:rPr lang="en-US" sz="3900" b="1" spc="50">
                <a:solidFill>
                  <a:srgbClr val="FFFFFF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Взаимоотношения власти и церкви в 1940–1980-е гг. </a:t>
            </a:r>
          </a:p>
        </p:txBody>
      </p:sp>
      <p:grpSp>
        <p:nvGrpSpPr>
          <p:cNvPr id="15" name="Group 15"/>
          <p:cNvGrpSpPr/>
          <p:nvPr/>
        </p:nvGrpSpPr>
        <p:grpSpPr>
          <a:xfrm rot="0">
            <a:off x="6489301" y="3028950"/>
            <a:ext cx="5309398" cy="7258050"/>
            <a:chOff x="0" y="0"/>
            <a:chExt cx="1936883" cy="2647756"/>
          </a:xfrm>
        </p:grpSpPr>
        <p:sp>
          <p:nvSpPr>
            <p:cNvPr id="16" name="Freeform 16"/>
            <p:cNvSpPr/>
            <p:nvPr/>
          </p:nvSpPr>
          <p:spPr>
            <a:xfrm rot="0" flipH="0" flipV="0">
              <a:off x="0" y="0"/>
              <a:ext cx="1936883" cy="2647756"/>
            </a:xfrm>
            <a:custGeom>
              <a:avLst/>
              <a:gdLst/>
              <a:ahLst/>
              <a:cxnLst/>
              <a:rect l="l" t="t" r="r" b="b"/>
              <a:pathLst>
                <a:path w="1936883" h="2647756">
                  <a:moveTo>
                    <a:pt x="0" y="0"/>
                  </a:moveTo>
                  <a:lnTo>
                    <a:pt x="1936883" y="0"/>
                  </a:lnTo>
                  <a:lnTo>
                    <a:pt x="1936883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sp>
        <p:nvSpPr>
          <p:cNvPr id="17" name="TextBox 17"/>
          <p:cNvSpPr txBox="1"/>
          <p:nvPr/>
        </p:nvSpPr>
        <p:spPr>
          <a:xfrm rot="0">
            <a:off x="6945072" y="3229716"/>
            <a:ext cx="4233733" cy="2339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5"/>
              </a:lnSpc>
            </a:pPr>
            <a:r>
              <a:rPr lang="en-US" sz="4300" b="1" spc="215">
                <a:solidFill>
                  <a:srgbClr val="FFFFFF"/>
                </a:solidFill>
                <a:latin typeface="Poppins ExtraBold Bold"/>
                <a:ea typeface="Poppins ExtraBold Bold"/>
                <a:cs typeface="Poppins ExtraBold Bold"/>
                <a:sym typeface="Poppins ExtraBold Bold"/>
              </a:rPr>
              <a:t>Отношение советского государства к религии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0</Words>
  <Characters>0</Characters>
  <CharactersWithSpaces>0</CharactersWithSpaces>
  <Application>ONLYOFFICE/7.2.1.36</Application>
  <DocSecurity>0</DocSecurity>
  <PresentationFormat>On-screen Show (4:3)</PresentationFormat>
  <Lines>0</Lines>
  <Paragraphs>0</Paragraphs>
  <Slides>0</Slides>
  <Notes>0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конфессиональных отношений в XIX —начале ХХ в.</dc:title>
  <dc:subject/>
  <dc:creator/>
  <cp:keywords/>
  <dc:description/>
  <dc:identifier>DAFcnx8Mijw</dc:identifier>
  <dc:language/>
  <cp:lastModifiedBy/>
  <cp:revision>1</cp:revision>
  <dcterms:created xsi:type="dcterms:W3CDTF">2006-08-16T00:00:00Z</dcterms:created>
  <dcterms:modified xsi:type="dcterms:W3CDTF">2011-08-01T06:04:30Z</dcterms:modified>
  <cp:category/>
  <cp:contentStatus/>
  <cp:version/>
</cp:coreProperties>
</file>