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F853EEF7-E407-1851-A5F4-B2A1D196CB48}">
  <a:tblStyle styleId="{F853EEF7-E407-1851-A5F4-B2A1D196CB48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аблиц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9" name="Местозаполнитель таблицы 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водк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endParaRPr lang="ru-RU"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рисун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ru-RU">
          <a:solidFill>
            <a:schemeClr val="tx2"/>
          </a:solidFill>
        </a:defRPr>
      </a:lvl2pPr>
      <a:lvl3pPr>
        <a:defRPr lang="ru-RU">
          <a:solidFill>
            <a:schemeClr val="tx2"/>
          </a:solidFill>
        </a:defRPr>
      </a:lvl3pPr>
      <a:lvl4pPr>
        <a:defRPr lang="ru-RU">
          <a:solidFill>
            <a:schemeClr val="tx2"/>
          </a:solidFill>
        </a:defRPr>
      </a:lvl4pPr>
      <a:lvl5pPr>
        <a:defRPr lang="ru-RU">
          <a:solidFill>
            <a:schemeClr val="tx2"/>
          </a:solidFill>
        </a:defRPr>
      </a:lvl5pPr>
      <a:lvl6pPr>
        <a:defRPr lang="ru-RU">
          <a:solidFill>
            <a:schemeClr val="tx2"/>
          </a:solidFill>
        </a:defRPr>
      </a:lvl6pPr>
      <a:lvl7pPr>
        <a:defRPr lang="ru-RU">
          <a:solidFill>
            <a:schemeClr val="tx2"/>
          </a:solidFill>
        </a:defRPr>
      </a:lvl7pPr>
      <a:lvl8pPr>
        <a:defRPr lang="ru-RU">
          <a:solidFill>
            <a:schemeClr val="tx2"/>
          </a:solidFill>
        </a:defRPr>
      </a:lvl8pPr>
      <a:lvl9pPr>
        <a:defRPr lang="ru-RU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3801699" y="411478"/>
            <a:ext cx="7994604" cy="338927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Древняя Русь – государство восточных славян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731470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3"/>
            <a:ext cx="10873738" cy="168020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97321941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6"/>
            <a:ext cx="7810498" cy="369932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8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8"/>
              </a:spcBef>
              <a:defRPr lang="ru-RU" sz="2000"/>
            </a:lvl2pPr>
            <a:lvl3pPr indent="-283464">
              <a:spcBef>
                <a:spcPts val="1798"/>
              </a:spcBef>
              <a:defRPr lang="ru-RU" sz="2000"/>
            </a:lvl3pPr>
            <a:lvl4pPr indent="-283464">
              <a:spcBef>
                <a:spcPts val="1798"/>
              </a:spcBef>
              <a:defRPr lang="ru-RU" sz="2000"/>
            </a:lvl4pPr>
            <a:lvl5pPr indent="-283464">
              <a:spcBef>
                <a:spcPts val="1798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8498385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391" y="240436"/>
            <a:ext cx="1187767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849459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3"/>
            <a:ext cx="10873738" cy="168020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5014672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6"/>
            <a:ext cx="7810498" cy="369932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8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8"/>
              </a:spcBef>
              <a:defRPr lang="ru-RU" sz="2000"/>
            </a:lvl2pPr>
            <a:lvl3pPr indent="-283464">
              <a:spcBef>
                <a:spcPts val="1798"/>
              </a:spcBef>
              <a:defRPr lang="ru-RU" sz="2000"/>
            </a:lvl3pPr>
            <a:lvl4pPr indent="-283464">
              <a:spcBef>
                <a:spcPts val="1798"/>
              </a:spcBef>
              <a:defRPr lang="ru-RU" sz="2000"/>
            </a:lvl4pPr>
            <a:lvl5pPr indent="-283464">
              <a:spcBef>
                <a:spcPts val="1798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3978716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77257" y="425388"/>
            <a:ext cx="10020299" cy="6048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742072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3"/>
            <a:ext cx="10873738" cy="168020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77043870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6"/>
            <a:ext cx="7810498" cy="369932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8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8"/>
              </a:spcBef>
              <a:defRPr lang="ru-RU" sz="2000"/>
            </a:lvl2pPr>
            <a:lvl3pPr indent="-283464">
              <a:spcBef>
                <a:spcPts val="1798"/>
              </a:spcBef>
              <a:defRPr lang="ru-RU" sz="2000"/>
            </a:lvl3pPr>
            <a:lvl4pPr indent="-283464">
              <a:spcBef>
                <a:spcPts val="1798"/>
              </a:spcBef>
              <a:defRPr lang="ru-RU" sz="2000"/>
            </a:lvl4pPr>
            <a:lvl5pPr indent="-283464">
              <a:spcBef>
                <a:spcPts val="1798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20353476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0436" y="175703"/>
            <a:ext cx="7829550" cy="6524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576097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132170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algn="ctr">
              <a:defRPr/>
            </a:pPr>
            <a:r>
              <a:rPr lang="ru-RU" sz="3600" b="1" i="0" u="none" strike="noStrike" cap="none" spc="99">
                <a:solidFill>
                  <a:schemeClr val="bg1"/>
                </a:solidFill>
                <a:latin typeface="Franklin Gothic Demi"/>
                <a:cs typeface="Franklin Gothic Demi"/>
              </a:rPr>
              <a:t>1097 г. – Любеческий съезд потомков Ярослава Мудрого . </a:t>
            </a:r>
            <a:br>
              <a:rPr lang="ru-RU" sz="3600" b="1" i="0" u="none" strike="noStrike" cap="none" spc="99">
                <a:solidFill>
                  <a:schemeClr val="bg1"/>
                </a:solidFill>
                <a:latin typeface="Franklin Gothic Demi"/>
                <a:cs typeface="Franklin Gothic Demi"/>
              </a:rPr>
            </a:br>
            <a:r>
              <a:rPr lang="ru-RU" sz="3600" b="1" i="0" u="none" strike="noStrike" cap="none" spc="99">
                <a:solidFill>
                  <a:schemeClr val="bg1"/>
                </a:solidFill>
                <a:latin typeface="Franklin Gothic Demi"/>
                <a:cs typeface="Franklin Gothic Demi"/>
              </a:rPr>
              <a:t>Начало раздробленности Руси</a:t>
            </a:r>
            <a:endParaRPr/>
          </a:p>
        </p:txBody>
      </p:sp>
      <p:sp>
        <p:nvSpPr>
          <p:cNvPr id="1374456484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287621" y="1831019"/>
            <a:ext cx="5650266" cy="4873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 algn="ctr"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highlight>
                  <a:srgbClr val="FFFF00"/>
                </a:highlight>
                <a:latin typeface="Franklin Gothic Book"/>
                <a:cs typeface="Franklin Gothic Book"/>
              </a:rPr>
              <a:t>Социально-экономические</a:t>
            </a:r>
            <a:r>
              <a:rPr lang="ru-RU" sz="2200" b="0" i="0" u="none" strike="noStrike" cap="none" spc="0">
                <a:solidFill>
                  <a:schemeClr val="bg1"/>
                </a:solidFill>
                <a:highlight>
                  <a:srgbClr val="FFFF00"/>
                </a:highlight>
                <a:latin typeface="Franklin Gothic Book"/>
                <a:cs typeface="Franklin Gothic Book"/>
              </a:rPr>
              <a:t> причины раздробленности</a:t>
            </a:r>
            <a:endParaRPr sz="2200" b="0" i="0" u="none" strike="noStrike" cap="none" spc="0">
              <a:solidFill>
                <a:schemeClr val="bg1"/>
              </a:solidFill>
              <a:highlight>
                <a:srgbClr val="FFFF00"/>
              </a:highlight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господство натурального хозяйства, отсутствие прочных 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экономических связей 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прогресс в земледелии и ремесле;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расширение княжеского и боярского («оседание дружины на землю») 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землевладения;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рост и укрепление городов как политических и культурных центров уделов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07677861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6187572" y="1784781"/>
            <a:ext cx="5761237" cy="5002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 algn="ctr"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highlight>
                  <a:srgbClr val="FFFF00"/>
                </a:highlight>
                <a:latin typeface="Franklin Gothic Book"/>
                <a:cs typeface="Franklin Gothic Book"/>
              </a:rPr>
              <a:t>Политические</a:t>
            </a:r>
            <a:endParaRPr sz="2200" b="0" i="0" u="none" strike="noStrike" cap="none" spc="0">
              <a:solidFill>
                <a:schemeClr val="bg1"/>
              </a:solidFill>
              <a:highlight>
                <a:srgbClr val="FFFF00"/>
              </a:highlight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увеличение численности представителей правящей династии, раздел 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территории между наследниками;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усиление власти местных князей и ослабление власти киевского князя;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возрастание политической активности населения;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стремление «младших» князей к независимости с целью избежать 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выплат «старшему» князю (2/3 собранных налогов в княжестве направлялись в</a:t>
            </a:r>
            <a:r>
              <a:rPr lang="ru-RU" sz="22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 Киев)</a:t>
            </a: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54987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8"/>
            <a:ext cx="9778364" cy="149459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Последствия раздробленности</a:t>
            </a:r>
            <a:endParaRPr/>
          </a:p>
        </p:txBody>
      </p:sp>
      <p:sp>
        <p:nvSpPr>
          <p:cNvPr id="1717878505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594359" y="2099198"/>
            <a:ext cx="5278795" cy="4174795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 algn="ctr"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highlight>
                  <a:srgbClr val="FFFF00"/>
                </a:highlight>
                <a:latin typeface="Franklin Gothic Book"/>
                <a:cs typeface="Franklin Gothic Book"/>
              </a:rPr>
              <a:t>Позитивные</a:t>
            </a:r>
            <a:endParaRPr lang="ru-RU"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улучшение условий для развития ремесла, торговли, земледелия;</a:t>
            </a:r>
            <a:endParaRPr lang="ru-RU"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благоустройство отдельных княжеств-земель (мостовые в городах,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дороги, расширение пахотных земель);</a:t>
            </a:r>
            <a:endParaRPr lang="ru-RU"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освоение новых торговых путей;</a:t>
            </a:r>
            <a:endParaRPr lang="ru-RU"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расцвет культуры</a:t>
            </a:r>
            <a:endParaRPr sz="2600"/>
          </a:p>
        </p:txBody>
      </p:sp>
      <p:sp>
        <p:nvSpPr>
          <p:cNvPr id="620779092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6603713" y="2099198"/>
            <a:ext cx="5215631" cy="4174795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highlight>
                  <a:srgbClr val="FFFF00"/>
                </a:highlight>
                <a:latin typeface="Franklin Gothic Book"/>
                <a:cs typeface="Franklin Gothic Book"/>
              </a:rPr>
              <a:t>Отрицательные</a:t>
            </a:r>
            <a:endParaRPr sz="2000" b="0" i="0" u="none" strike="noStrike" cap="none" spc="0">
              <a:solidFill>
                <a:schemeClr val="bg1"/>
              </a:solidFill>
              <a:highlight>
                <a:srgbClr val="FFFF00"/>
              </a:highlight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рост княжеских междоусобиц;</a:t>
            </a:r>
            <a:endParaRPr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дробление княжеств между наследниками;</a:t>
            </a:r>
            <a:endParaRPr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ослабление военной мощи и обороноспособности отдельных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княжеств;</a:t>
            </a:r>
            <a:endParaRPr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отказ от проведения согласованной внешней политики древнерусских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княжеств</a:t>
            </a:r>
            <a:endParaRPr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00723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Закрепляем:</a:t>
            </a:r>
            <a:endParaRPr/>
          </a:p>
        </p:txBody>
      </p:sp>
      <p:sp>
        <p:nvSpPr>
          <p:cNvPr id="1504171710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516286" y="2282007"/>
            <a:ext cx="8951813" cy="3699327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 fontScale="90000" lnSpcReduction="2000"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3600"/>
              <a:t>На конкретных примерах правителей Киевской Руси раскройте функции князей</a:t>
            </a:r>
            <a:endParaRPr sz="3600"/>
          </a:p>
          <a:p>
            <a:pPr>
              <a:defRPr/>
            </a:pPr>
            <a:r>
              <a:rPr sz="3600"/>
              <a:t>Докажите, что реформы князя Владимира способствовали расцвету Древней Руси</a:t>
            </a:r>
            <a:endParaRPr sz="3600"/>
          </a:p>
          <a:p>
            <a:pPr>
              <a:defRPr/>
            </a:pPr>
            <a:r>
              <a:rPr sz="3600"/>
              <a:t>Что вы знаете о деятельности князей Полоцкого княжества в этот период? В каких отношениях они состояли с Киевом?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189572"/>
            <a:ext cx="6787746" cy="159350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Проверка домашнего задания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 bwMode="auto">
          <a:xfrm flipH="0" flipV="0">
            <a:off x="593723" y="2281236"/>
            <a:ext cx="10162149" cy="4423250"/>
          </a:xfrm>
        </p:spPr>
        <p:txBody>
          <a:bodyPr vertOverflow="overflow" horzOverflow="overflow" vert="horz" wrap="square" lIns="0" tIns="457200" rIns="0" bIns="0" numCol="1" spcCol="0" rtlCol="0" fromWordArt="0" anchor="t" anchorCtr="0" forceAA="0" upright="0" compatLnSpc="0">
            <a:normAutofit fontScale="45000" lnSpcReduction="11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8000"/>
              <a:t>Сформулируйте факторы, которые повлияли на славянскую миграцию</a:t>
            </a:r>
            <a:endParaRPr sz="8000"/>
          </a:p>
          <a:p>
            <a:pPr>
              <a:defRPr/>
            </a:pPr>
            <a:r>
              <a:rPr lang="ru-RU" sz="8000"/>
              <a:t>Как осуществлялось заселение славянами белорусских территорий?</a:t>
            </a:r>
            <a:endParaRPr sz="8000"/>
          </a:p>
          <a:p>
            <a:pPr>
              <a:defRPr/>
            </a:pPr>
            <a:r>
              <a:rPr sz="8000"/>
              <a:t>Какие союзы племен возникли на белорусских землях? Что вы о них знаете?</a:t>
            </a:r>
            <a:endParaRPr sz="8000"/>
          </a:p>
          <a:p>
            <a:pPr>
              <a:defRPr/>
            </a:pPr>
            <a:r>
              <a:rPr sz="8000"/>
              <a:t>Выполните интерактивное упражнение</a:t>
            </a:r>
            <a:endParaRPr sz="80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594360" y="102874"/>
            <a:ext cx="5056852" cy="186685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Задача на урок: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 bwMode="auto">
          <a:xfrm flipH="0" flipV="0">
            <a:off x="2053907" y="2345969"/>
            <a:ext cx="8600240" cy="370045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 fontScale="70000" lnSpcReduction="6000"/>
          </a:bodyPr>
          <a:lstStyle>
            <a:defPPr>
              <a:defRPr lang="ru-RU"/>
            </a:defPPr>
          </a:lstStyle>
          <a:p>
            <a:pPr marL="0" indent="0">
              <a:buFont typeface="Arial"/>
              <a:buNone/>
              <a:defRPr/>
            </a:pPr>
            <a:r>
              <a:rPr sz="4800"/>
              <a:t>Узнать об особенностях формирования Древней Руси-государства восточных славян</a:t>
            </a:r>
            <a:endParaRPr sz="4800"/>
          </a:p>
          <a:p>
            <a:pPr marL="0" indent="0">
              <a:buFont typeface="Arial"/>
              <a:buNone/>
              <a:defRPr/>
            </a:pPr>
            <a:r>
              <a:rPr sz="4800"/>
              <a:t>Уметь характеризовать периоды развития Древней Руси</a:t>
            </a:r>
            <a:endParaRPr sz="4800"/>
          </a:p>
          <a:p>
            <a:pPr marL="0" indent="0">
              <a:buFont typeface="Arial"/>
              <a:buNone/>
              <a:defRPr/>
            </a:pPr>
            <a:r>
              <a:rPr sz="4800"/>
              <a:t>Уметь определять роль белорусских земель в Древнерусском государстве</a:t>
            </a:r>
            <a:endParaRPr sz="4800"/>
          </a:p>
        </p:txBody>
      </p:sp>
      <p:grpSp>
        <p:nvGrpSpPr>
          <p:cNvPr id="19" name="Группа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422742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8" y="102873"/>
            <a:ext cx="10873738" cy="4400693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sz="3600">
                <a:highlight>
                  <a:srgbClr val="FFFF00"/>
                </a:highlight>
              </a:rPr>
              <a:t>862</a:t>
            </a:r>
            <a:r>
              <a:rPr sz="3600"/>
              <a:t>-приглашение варяжских князей на правление</a:t>
            </a:r>
            <a:br>
              <a:rPr sz="3600"/>
            </a:br>
            <a:r>
              <a:rPr sz="3600">
                <a:highlight>
                  <a:srgbClr val="FFFF00"/>
                </a:highlight>
              </a:rPr>
              <a:t>Новгород - Рюрик</a:t>
            </a:r>
            <a:br>
              <a:rPr sz="3600"/>
            </a:br>
            <a:br>
              <a:rPr sz="3600"/>
            </a:br>
            <a:r>
              <a:rPr sz="3600">
                <a:highlight>
                  <a:srgbClr val="FFFF00"/>
                </a:highlight>
              </a:rPr>
              <a:t>Киев –Аскольд и Дир</a:t>
            </a:r>
            <a:br>
              <a:rPr sz="3600"/>
            </a:br>
            <a:r>
              <a:rPr sz="3600">
                <a:highlight>
                  <a:srgbClr val="FFFF00"/>
                </a:highlight>
              </a:rPr>
              <a:t>882</a:t>
            </a:r>
            <a:r>
              <a:rPr sz="3600"/>
              <a:t> после смерти Рюрика его воевода </a:t>
            </a:r>
            <a:r>
              <a:rPr sz="3600">
                <a:highlight>
                  <a:srgbClr val="FFFF00"/>
                </a:highlight>
              </a:rPr>
              <a:t>Олег</a:t>
            </a:r>
            <a:r>
              <a:rPr sz="3600"/>
              <a:t> совершил военный поход на Киев и объединил земли, которые впоследствии назвали Киевская Русь</a:t>
            </a:r>
            <a:endParaRPr sz="3600"/>
          </a:p>
        </p:txBody>
      </p:sp>
      <p:sp>
        <p:nvSpPr>
          <p:cNvPr id="1609297849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175388" y="4068931"/>
            <a:ext cx="10884393" cy="2848252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sz="1800" b="0" i="1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В год 6370 [862 по современному летоисчислению]… Пошли за море к варягам, к руси. Те варяги назывались русью, как другие называются шведы, а иные — норманны и англы, а еще иные готы — вот так и эти. Сказали руси чудь, славяне, кривичи и весь: «Земля наша велика и обильна, а порядка в ней нет. Приходите княжить и владеть нами». И избрались трое братьев со своими родами, и взяли с собой всю русь, и пришли прежде всего к славянам. И поставили город Ладогу. И сел старший, Рюрик, в Ладоге(Новгороде), а другой — Синеус, — на Белом озере, а третий, Трувор, — в Изборске. И от тех варягов прозвалась Русская земля</a:t>
            </a:r>
            <a:endParaRPr sz="18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471138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7833640" y="323664"/>
            <a:ext cx="3634459" cy="5657670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6943741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9150" y="102874"/>
            <a:ext cx="7454490" cy="5264733"/>
          </a:xfrm>
          <a:prstGeom prst="rect">
            <a:avLst/>
          </a:prstGeom>
        </p:spPr>
      </p:pic>
      <p:pic>
        <p:nvPicPr>
          <p:cNvPr id="13429624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810905" y="33062"/>
            <a:ext cx="4178387" cy="6578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646501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748351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Положение белорусских земель</a:t>
            </a:r>
            <a:endParaRPr/>
          </a:p>
        </p:txBody>
      </p:sp>
      <p:sp>
        <p:nvSpPr>
          <p:cNvPr id="263435531" name="Объект 5"/>
          <p:cNvSpPr>
            <a:spLocks noGrp="1"/>
          </p:cNvSpPr>
          <p:nvPr>
            <p:ph sz="quarter" idx="15" hasCustomPrompt="1"/>
          </p:nvPr>
        </p:nvSpPr>
        <p:spPr bwMode="auto">
          <a:xfrm flipH="0" flipV="0">
            <a:off x="594359" y="1155946"/>
            <a:ext cx="5639450" cy="5118048"/>
          </a:xfrm>
        </p:spPr>
        <p:txBody>
          <a:bodyPr vertOverflow="overflow" horzOverflow="overflow" vert="horz" wrap="square" lIns="0" tIns="45720" rIns="0" bIns="0" numCol="1" spcCol="0" rtlCol="0" fromWordArt="0" anchor="t" anchorCtr="0" forceAA="0" upright="0" compatLnSpc="0">
            <a:normAutofit fontScale="80000" lnSpcReduction="4000"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Ч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ерез белорусские земли проходил путь «из варяг в греки», который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являлся «становым хребтом Древнерусского государства»</a:t>
            </a:r>
            <a:endParaRPr sz="2600"/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Племена находились на разном уровне развития, что повлияло на их зависимость от Киева </a:t>
            </a:r>
            <a:endParaRPr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Князь Рюрик посадил своих людей в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Полоцке, его преемник князь Олег подчинил земли радимичей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и обложил их данью, позднее власть древнерусских князей признали и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дреговичи</a:t>
            </a:r>
            <a:endParaRPr sz="2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Во второй половине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X в. в летописях сообщалось о независимом положении Полоцкого </a:t>
            </a:r>
            <a:r>
              <a:rPr lang="ru-RU" sz="26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княжества</a:t>
            </a:r>
            <a:endParaRPr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endParaRPr lang="ru-RU" sz="22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470470643" name="Объект 5"/>
          <p:cNvSpPr>
            <a:spLocks noGrp="1"/>
          </p:cNvSpPr>
          <p:nvPr>
            <p:ph sz="quarter" idx="16" hasCustomPrompt="1"/>
          </p:nvPr>
        </p:nvSpPr>
        <p:spPr bwMode="auto">
          <a:xfrm flipH="0" flipV="0">
            <a:off x="6464999" y="2126941"/>
            <a:ext cx="4956698" cy="414705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7692954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149635" y="1026480"/>
            <a:ext cx="5978449" cy="5557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162497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278128"/>
            <a:ext cx="9778364" cy="1145999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Исторический источник. О каких событиях повествует?</a:t>
            </a:r>
            <a:endParaRPr/>
          </a:p>
        </p:txBody>
      </p:sp>
      <p:sp>
        <p:nvSpPr>
          <p:cNvPr id="404236855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4"/>
            <a:ext cx="4490826" cy="3597469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9436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sp>
        <p:nvSpPr>
          <p:cNvPr id="669833610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7" y="2676524"/>
            <a:ext cx="4490826" cy="3597469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799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799"/>
              </a:spcBef>
              <a:defRPr lang="ru-RU" sz="2000"/>
            </a:lvl2pPr>
            <a:lvl3pPr marL="548640" indent="-283464">
              <a:spcBef>
                <a:spcPts val="1799"/>
              </a:spcBef>
              <a:defRPr lang="ru-RU" sz="2000"/>
            </a:lvl3pPr>
            <a:lvl4pPr marL="822960" indent="-283464">
              <a:spcBef>
                <a:spcPts val="1799"/>
              </a:spcBef>
              <a:defRPr lang="ru-RU" sz="2000"/>
            </a:lvl4pPr>
            <a:lvl5pPr marL="1005840"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9728886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3446" y="1374184"/>
            <a:ext cx="6252322" cy="5450523"/>
          </a:xfrm>
          <a:prstGeom prst="rect">
            <a:avLst/>
          </a:prstGeom>
        </p:spPr>
      </p:pic>
      <p:pic>
        <p:nvPicPr>
          <p:cNvPr id="20862887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390072" y="851128"/>
            <a:ext cx="3829441" cy="2271364"/>
          </a:xfrm>
          <a:prstGeom prst="rect">
            <a:avLst/>
          </a:prstGeom>
        </p:spPr>
      </p:pic>
      <p:pic>
        <p:nvPicPr>
          <p:cNvPr id="120064512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524787" y="4828250"/>
            <a:ext cx="3847936" cy="2004133"/>
          </a:xfrm>
          <a:prstGeom prst="rect">
            <a:avLst/>
          </a:prstGeom>
        </p:spPr>
      </p:pic>
      <p:pic>
        <p:nvPicPr>
          <p:cNvPr id="45467552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04793" y="2560993"/>
            <a:ext cx="4023640" cy="226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814970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8712159" y="258931"/>
            <a:ext cx="3245897" cy="5722401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spcBef>
                <a:spcPts val="1798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8"/>
              </a:spcBef>
              <a:defRPr lang="ru-RU" sz="2000"/>
            </a:lvl2pPr>
            <a:lvl3pPr indent="-283464">
              <a:spcBef>
                <a:spcPts val="1798"/>
              </a:spcBef>
              <a:defRPr lang="ru-RU" sz="2000"/>
            </a:lvl3pPr>
            <a:lvl4pPr indent="-283464">
              <a:spcBef>
                <a:spcPts val="1798"/>
              </a:spcBef>
              <a:defRPr lang="ru-RU" sz="2000"/>
            </a:lvl4pPr>
            <a:lvl5pPr indent="-283464">
              <a:spcBef>
                <a:spcPts val="1798"/>
              </a:spcBef>
              <a:defRPr lang="ru-RU" sz="2000"/>
            </a:lvl5pPr>
          </a:lstStyle>
          <a:p>
            <a:pPr>
              <a:defRPr/>
            </a:pPr>
            <a:endParaRPr sz="2200"/>
          </a:p>
          <a:p>
            <a:pPr>
              <a:defRPr/>
            </a:pP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Сравните функции князя в</a:t>
            </a: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Древнерусском государстве с</a:t>
            </a: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полномочиями</a:t>
            </a:r>
            <a:b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</a:b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западноевропейских монархов и византийских императоров.</a:t>
            </a:r>
            <a:b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</a:br>
            <a:r>
              <a:rPr sz="2600" b="0" i="1" u="none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С кем из них древнерусские князья имели большее сходство?</a:t>
            </a:r>
            <a:b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sz="2200"/>
          </a:p>
        </p:txBody>
      </p:sp>
      <p:pic>
        <p:nvPicPr>
          <p:cNvPr id="16437313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1189" y="323664"/>
            <a:ext cx="8599671" cy="6339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987313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102873"/>
            <a:ext cx="10873738" cy="126576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sz="3600"/>
              <a:t>Заполните таблицу «Политика первых восточнославянских князей»</a:t>
            </a:r>
            <a:endParaRPr sz="3600"/>
          </a:p>
        </p:txBody>
      </p:sp>
      <p:sp>
        <p:nvSpPr>
          <p:cNvPr id="878643074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008931" y="2282006"/>
            <a:ext cx="10459166" cy="3699326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8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8"/>
              </a:spcBef>
              <a:defRPr lang="ru-RU" sz="2000"/>
            </a:lvl2pPr>
            <a:lvl3pPr indent="-283464">
              <a:spcBef>
                <a:spcPts val="1798"/>
              </a:spcBef>
              <a:defRPr lang="ru-RU" sz="2000"/>
            </a:lvl3pPr>
            <a:lvl4pPr indent="-283464">
              <a:spcBef>
                <a:spcPts val="1798"/>
              </a:spcBef>
              <a:defRPr lang="ru-RU" sz="2000"/>
            </a:lvl4pPr>
            <a:lvl5pPr indent="-283464">
              <a:spcBef>
                <a:spcPts val="1798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graphicFrame>
        <p:nvGraphicFramePr>
          <p:cNvPr id="749793951" name=""/>
          <p:cNvGraphicFramePr>
            <a:graphicFrameLocks xmlns:a="http://schemas.openxmlformats.org/drawingml/2006/main"/>
          </p:cNvGraphicFramePr>
          <p:nvPr/>
        </p:nvGraphicFramePr>
        <p:xfrm>
          <a:off x="1008931" y="2385873"/>
          <a:ext cx="8127999" cy="53843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{F853EEF7-E407-1851-A5F4-B2A1D196CB48}</a:tableStyleId>
              </a:tblPr>
              <a:tblGrid>
                <a:gridCol w="3525256"/>
                <a:gridCol w="3525256"/>
                <a:gridCol w="3525256"/>
              </a:tblGrid>
              <a:tr h="1174182"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КНЯЗЬ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ГОДЫ ПРАВЛЕНИЯ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ДЕЯТЕЛЬНОСТЬ</a:t>
                      </a:r>
                      <a:endParaRPr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4034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2023-12-20T08:12:12Z</dcterms:created>
  <dcterms:modified xsi:type="dcterms:W3CDTF">2025-08-18T17:57:07Z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