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removePersonalInfoOnSave="1" saveSubset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12192000" cy="6858000"/>
  <p:defaultTextStyle>
    <a:defPPr>
      <a:defRPr lang="ru-RU"/>
    </a:defPPr>
    <a:lvl1pPr marL="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0BCEA679-2FD6-311C-855D-6C31130BC1F7}">
  <a:tblStyle styleId="{0BCEA679-2FD6-311C-855D-6C31130BC1F7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 /><Relationship Id="rId28" Type="http://schemas.openxmlformats.org/officeDocument/2006/relationships/tableStyles" Target="tableStyles.xml" /><Relationship Id="rId2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 bwMode="auto"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>
              <a:defRPr/>
            </a:pPr>
            <a:endParaRPr lang="ru-RU">
              <a:latin typeface="Arial"/>
            </a:endParaRPr>
          </a:p>
        </p:txBody>
      </p:sp>
      <p:grpSp>
        <p:nvGrpSpPr>
          <p:cNvPr id="7" name="Группа 6"/>
          <p:cNvGrpSpPr/>
          <p:nvPr userDrawn="1"/>
        </p:nvGrpSpPr>
        <p:grpSpPr bwMode="auto"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Овал 4"/>
            <p:cNvSpPr/>
            <p:nvPr userDrawn="1"/>
          </p:nvSpPr>
          <p:spPr bwMode="auto">
            <a:xfrm>
              <a:off x="583745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1" name="Полилиния 10"/>
            <p:cNvSpPr/>
            <p:nvPr userDrawn="1"/>
          </p:nvSpPr>
          <p:spPr bwMode="auto"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9" name="Полилиния 8"/>
            <p:cNvSpPr/>
            <p:nvPr userDrawn="1"/>
          </p:nvSpPr>
          <p:spPr bwMode="auto"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grpSp>
          <p:nvGrpSpPr>
            <p:cNvPr id="6" name="Группа 5"/>
            <p:cNvGrpSpPr/>
            <p:nvPr userDrawn="1"/>
          </p:nvGrpSpPr>
          <p:grpSpPr bwMode="auto"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Полилиния 14"/>
              <p:cNvSpPr/>
              <p:nvPr userDrawn="1"/>
            </p:nvSpPr>
            <p:spPr bwMode="auto"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16" name="Полилиния 15"/>
              <p:cNvSpPr/>
              <p:nvPr userDrawn="1"/>
            </p:nvSpPr>
            <p:spPr bwMode="auto">
              <a:xfrm rot="16199998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</a:endParaRPr>
              </a:p>
            </p:txBody>
          </p:sp>
        </p:grpSp>
        <p:sp>
          <p:nvSpPr>
            <p:cNvPr id="22" name="Полилиния 21"/>
            <p:cNvSpPr/>
            <p:nvPr userDrawn="1"/>
          </p:nvSpPr>
          <p:spPr bwMode="auto"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 fill="norm" stroke="1" extrusionOk="0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28" name="Полилиния 27"/>
            <p:cNvSpPr/>
            <p:nvPr userDrawn="1"/>
          </p:nvSpPr>
          <p:spPr bwMode="auto"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 fill="norm" stroke="1" extrusionOk="0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1167493" y="232913"/>
            <a:ext cx="7096933" cy="3830130"/>
          </a:xfrm>
        </p:spPr>
        <p:txBody>
          <a:bodyPr rtlCol="0" anchor="b">
            <a:noAutofit/>
          </a:bodyPr>
          <a:lstStyle>
            <a:lvl1pPr algn="l">
              <a:defRPr lang="ru-RU" sz="60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SmartArt 2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 bwMode="auto">
          <a:xfrm rot="16199998">
            <a:off x="10772261" y="152641"/>
            <a:ext cx="1572380" cy="1267097"/>
            <a:chOff x="7413403" y="4976359"/>
            <a:chExt cx="2334986" cy="1881641"/>
          </a:xfrm>
        </p:grpSpPr>
        <p:sp>
          <p:nvSpPr>
            <p:cNvPr id="13" name="Полилиния 12"/>
            <p:cNvSpPr/>
            <p:nvPr userDrawn="1"/>
          </p:nvSpPr>
          <p:spPr bwMode="auto"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4" name="Полилиния 13"/>
            <p:cNvSpPr/>
            <p:nvPr userDrawn="1"/>
          </p:nvSpPr>
          <p:spPr bwMode="auto">
            <a:xfrm rot="16199998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67491" y="457200"/>
            <a:ext cx="9692640" cy="1371600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4" name="Объект 2"/>
          <p:cNvSpPr>
            <a:spLocks noGrp="1"/>
          </p:cNvSpPr>
          <p:nvPr>
            <p:ph idx="10" hasCustomPrompt="1"/>
          </p:nvPr>
        </p:nvSpPr>
        <p:spPr bwMode="auto">
          <a:xfrm>
            <a:off x="1167493" y="2087561"/>
            <a:ext cx="2693306" cy="3890543"/>
          </a:xfrm>
        </p:spPr>
        <p:txBody>
          <a:bodyPr rtlCol="0">
            <a:noAutofit/>
          </a:bodyPr>
          <a:lstStyle>
            <a:lvl1pPr marL="0" indent="0">
              <a:buNone/>
              <a:defRPr lang="ru-RU" sz="2000">
                <a:latin typeface="Arial"/>
                <a:cs typeface="+mn-cs"/>
              </a:defRPr>
            </a:lvl1pPr>
            <a:lvl2pPr marL="457200" indent="0">
              <a:buNone/>
              <a:defRPr lang="ru-RU" sz="2000">
                <a:latin typeface="Arial"/>
                <a:cs typeface="+mn-cs"/>
              </a:defRPr>
            </a:lvl2pPr>
            <a:lvl3pPr marL="914400" indent="0">
              <a:buNone/>
              <a:defRPr lang="ru-RU" sz="2000">
                <a:latin typeface="Arial"/>
                <a:cs typeface="+mn-cs"/>
              </a:defRPr>
            </a:lvl3pPr>
            <a:lvl4pPr marL="1371600" indent="0">
              <a:buNone/>
              <a:defRPr lang="ru-RU" sz="2000">
                <a:latin typeface="Arial"/>
                <a:cs typeface="+mn-cs"/>
              </a:defRPr>
            </a:lvl4pPr>
            <a:lvl5pPr marL="1828800" indent="0">
              <a:buNone/>
              <a:defRPr lang="ru-RU" sz="2000">
                <a:latin typeface="Arial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4216400" y="2087563"/>
            <a:ext cx="6730274" cy="3890543"/>
          </a:xfrm>
        </p:spPr>
        <p:txBody>
          <a:bodyPr rtlCol="0">
            <a:noAutofit/>
          </a:bodyPr>
          <a:lstStyle>
            <a:lvl1pPr marL="0" indent="0">
              <a:buNone/>
              <a:defRPr lang="ru-RU">
                <a:latin typeface="Arial"/>
                <a:cs typeface="+mn-cs"/>
              </a:defRPr>
            </a:lvl1pPr>
            <a:lvl2pPr marL="457200" indent="0">
              <a:buNone/>
              <a:defRPr lang="ru-RU">
                <a:latin typeface="Arial"/>
                <a:cs typeface="+mn-cs"/>
              </a:defRPr>
            </a:lvl2pPr>
            <a:lvl3pPr marL="914400" indent="0">
              <a:buNone/>
              <a:defRPr lang="ru-RU">
                <a:latin typeface="Arial"/>
                <a:cs typeface="+mn-cs"/>
              </a:defRPr>
            </a:lvl3pPr>
            <a:lvl4pPr marL="1371600" indent="0">
              <a:buNone/>
              <a:defRPr lang="ru-RU">
                <a:latin typeface="Arial"/>
                <a:cs typeface="+mn-cs"/>
              </a:defRPr>
            </a:lvl4pPr>
            <a:lvl5pPr marL="1828800" indent="0">
              <a:buNone/>
              <a:defRPr lang="ru-RU">
                <a:latin typeface="Arial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ru-RU"/>
              <a:t>08.09.20ГГ</a:t>
            </a:r>
            <a:endParaRPr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Заголовок, содержимое и изображение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 bwMode="auto">
          <a:xfrm>
            <a:off x="-2364" y="0"/>
            <a:ext cx="12194364" cy="6858000"/>
            <a:chOff x="-2364" y="0"/>
            <a:chExt cx="12194364" cy="6858000"/>
          </a:xfrm>
        </p:grpSpPr>
        <p:sp>
          <p:nvSpPr>
            <p:cNvPr id="4" name="Полилиния 3"/>
            <p:cNvSpPr/>
            <p:nvPr userDrawn="1"/>
          </p:nvSpPr>
          <p:spPr bwMode="auto">
            <a:xfrm rot="5400000">
              <a:off x="8580896" y="0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5" name="Полилиния 4"/>
            <p:cNvSpPr/>
            <p:nvPr userDrawn="1"/>
          </p:nvSpPr>
          <p:spPr bwMode="auto">
            <a:xfrm>
              <a:off x="-2364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  <a:cs typeface="+mn-cs"/>
              </a:endParaRPr>
            </a:p>
          </p:txBody>
        </p:sp>
        <p:grpSp>
          <p:nvGrpSpPr>
            <p:cNvPr id="9" name="Группа 8"/>
            <p:cNvGrpSpPr/>
            <p:nvPr userDrawn="1"/>
          </p:nvGrpSpPr>
          <p:grpSpPr bwMode="auto">
            <a:xfrm>
              <a:off x="2587417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/>
              <p:cNvSpPr/>
              <p:nvPr userDrawn="1"/>
            </p:nvSpPr>
            <p:spPr bwMode="auto"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  <a:cs typeface="+mn-cs"/>
                </a:endParaRPr>
              </a:p>
            </p:txBody>
          </p:sp>
          <p:sp>
            <p:nvSpPr>
              <p:cNvPr id="8" name="Полилиния 7"/>
              <p:cNvSpPr/>
              <p:nvPr userDrawn="1"/>
            </p:nvSpPr>
            <p:spPr bwMode="auto">
              <a:xfrm rot="16199998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  <a:cs typeface="+mn-cs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549489" y="457199"/>
            <a:ext cx="5943599" cy="1920240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15" name="Объект 2"/>
          <p:cNvSpPr>
            <a:spLocks noChangeAspect="1" noGrp="1"/>
          </p:cNvSpPr>
          <p:nvPr>
            <p:ph idx="17" hasCustomPrompt="1"/>
          </p:nvPr>
        </p:nvSpPr>
        <p:spPr bwMode="auto">
          <a:xfrm>
            <a:off x="823108" y="640080"/>
            <a:ext cx="4297680" cy="4297680"/>
          </a:xfrm>
          <a:prstGeom prst="ellipse">
            <a:avLst/>
          </a:prstGeom>
          <a:solidFill>
            <a:schemeClr val="accent2"/>
          </a:solidFill>
        </p:spPr>
        <p:txBody>
          <a:bodyPr rtlCol="0" anchor="ctr" anchorCtr="0">
            <a:noAutofit/>
          </a:bodyPr>
          <a:lstStyle>
            <a:lvl1pPr marL="0" indent="0" algn="ctr">
              <a:buFont typeface="Arial"/>
              <a:buNone/>
              <a:defRPr lang="ru-RU" sz="2000">
                <a:latin typeface="Arial"/>
                <a:cs typeface="+mn-cs"/>
              </a:defRPr>
            </a:lvl1pPr>
            <a:lvl2pPr marL="347663" indent="0" algn="ctr">
              <a:buFont typeface="Arial"/>
              <a:buNone/>
              <a:defRPr lang="ru-RU" sz="2000">
                <a:latin typeface="Arial"/>
                <a:cs typeface="+mn-cs"/>
              </a:defRPr>
            </a:lvl2pPr>
            <a:lvl3pPr marL="685800" indent="0" algn="ctr">
              <a:buFont typeface="Arial"/>
              <a:buNone/>
              <a:defRPr lang="ru-RU" sz="2000">
                <a:latin typeface="Arial"/>
                <a:cs typeface="+mn-cs"/>
              </a:defRPr>
            </a:lvl3pPr>
            <a:lvl4pPr marL="914400" indent="0" algn="ctr">
              <a:buFont typeface="Arial"/>
              <a:buNone/>
              <a:defRPr lang="ru-RU" sz="2000">
                <a:latin typeface="Arial"/>
                <a:cs typeface="+mn-cs"/>
              </a:defRPr>
            </a:lvl4pPr>
            <a:lvl5pPr marL="1143000" indent="0" algn="ctr">
              <a:buFont typeface="Arial"/>
              <a:buNone/>
              <a:defRPr lang="ru-RU" sz="2000">
                <a:latin typeface="Arial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ru-RU"/>
              <a:t>08.09.20ГГ</a:t>
            </a:r>
            <a:endParaRPr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5" hasCustomPrompt="1"/>
          </p:nvPr>
        </p:nvSpPr>
        <p:spPr bwMode="auto">
          <a:xfrm>
            <a:off x="5549490" y="2706369"/>
            <a:ext cx="5943600" cy="3383279"/>
          </a:xfrm>
        </p:spPr>
        <p:txBody>
          <a:bodyPr rtlCol="0">
            <a:normAutofit/>
          </a:bodyPr>
          <a:lstStyle>
            <a:lvl1pPr marL="283464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tx1"/>
                </a:solidFill>
                <a:latin typeface="Arial"/>
                <a:cs typeface="+mn-cs"/>
              </a:defRPr>
            </a:lvl1pPr>
            <a:lvl2pPr marL="566928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tx1"/>
                </a:solidFill>
                <a:latin typeface="Arial"/>
                <a:cs typeface="+mn-cs"/>
              </a:defRPr>
            </a:lvl2pPr>
            <a:lvl3pPr marL="850392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tx1"/>
                </a:solidFill>
                <a:latin typeface="Arial"/>
                <a:cs typeface="+mn-cs"/>
              </a:defRPr>
            </a:lvl3pPr>
            <a:lvl4pPr marL="1133856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tx1"/>
                </a:solidFill>
                <a:latin typeface="Arial"/>
                <a:cs typeface="+mn-cs"/>
              </a:defRPr>
            </a:lvl4pPr>
            <a:lvl5pPr marL="1463040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tx1"/>
                </a:solidFill>
                <a:latin typeface="Arial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Диаграмма 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 bwMode="auto">
          <a:xfrm rot="16199998">
            <a:off x="10772261" y="152641"/>
            <a:ext cx="1572380" cy="1267097"/>
            <a:chOff x="7413403" y="4976359"/>
            <a:chExt cx="2334986" cy="1881641"/>
          </a:xfrm>
        </p:grpSpPr>
        <p:sp>
          <p:nvSpPr>
            <p:cNvPr id="13" name="Полилиния 12"/>
            <p:cNvSpPr/>
            <p:nvPr userDrawn="1"/>
          </p:nvSpPr>
          <p:spPr bwMode="auto"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4" name="Полилиния 13"/>
            <p:cNvSpPr/>
            <p:nvPr userDrawn="1"/>
          </p:nvSpPr>
          <p:spPr bwMode="auto">
            <a:xfrm rot="16199998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67491" y="136526"/>
            <a:ext cx="9779183" cy="1570038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1167493" y="2084832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 lang="ru-RU">
                <a:latin typeface="Arial"/>
                <a:cs typeface="+mn-cs"/>
              </a:defRPr>
            </a:lvl1pPr>
            <a:lvl2pPr marL="457200" indent="0">
              <a:buNone/>
              <a:defRPr lang="ru-RU">
                <a:latin typeface="Arial"/>
                <a:cs typeface="+mn-cs"/>
              </a:defRPr>
            </a:lvl2pPr>
            <a:lvl3pPr marL="914400" indent="0">
              <a:buNone/>
              <a:defRPr lang="ru-RU">
                <a:latin typeface="Arial"/>
                <a:cs typeface="+mn-cs"/>
              </a:defRPr>
            </a:lvl3pPr>
            <a:lvl4pPr marL="1371600" indent="0">
              <a:buNone/>
              <a:defRPr lang="ru-RU">
                <a:latin typeface="Arial"/>
                <a:cs typeface="+mn-cs"/>
              </a:defRPr>
            </a:lvl4pPr>
            <a:lvl5pPr marL="1828800" indent="0">
              <a:buNone/>
              <a:defRPr lang="ru-RU">
                <a:latin typeface="Arial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ru-RU"/>
              <a:t>08.09.20ГГ</a:t>
            </a:r>
            <a:endParaRPr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Завершающи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 bwMode="auto"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Прямоугольник 3"/>
            <p:cNvSpPr/>
            <p:nvPr userDrawn="1"/>
          </p:nvSpPr>
          <p:spPr bwMode="auto"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grpSp>
          <p:nvGrpSpPr>
            <p:cNvPr id="6" name="Группа 5"/>
            <p:cNvGrpSpPr/>
            <p:nvPr userDrawn="1"/>
          </p:nvGrpSpPr>
          <p:grpSpPr bwMode="auto"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Полилиния 14"/>
              <p:cNvSpPr/>
              <p:nvPr userDrawn="1"/>
            </p:nvSpPr>
            <p:spPr bwMode="auto"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16" name="Полилиния 15"/>
              <p:cNvSpPr/>
              <p:nvPr userDrawn="1"/>
            </p:nvSpPr>
            <p:spPr bwMode="auto">
              <a:xfrm rot="16199998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</a:endParaRPr>
              </a:p>
            </p:txBody>
          </p:sp>
        </p:grpSp>
        <p:sp>
          <p:nvSpPr>
            <p:cNvPr id="22" name="Полилиния 21"/>
            <p:cNvSpPr/>
            <p:nvPr userDrawn="1"/>
          </p:nvSpPr>
          <p:spPr bwMode="auto"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 fill="norm" stroke="1" extrusionOk="0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7" name="Полилиния 16"/>
            <p:cNvSpPr/>
            <p:nvPr userDrawn="1"/>
          </p:nvSpPr>
          <p:spPr bwMode="auto"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 fill="norm" stroke="1" extrusionOk="0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1167494" y="252549"/>
            <a:ext cx="6220278" cy="3262810"/>
          </a:xfrm>
        </p:spPr>
        <p:txBody>
          <a:bodyPr rtlCol="0" anchor="b">
            <a:noAutofit/>
          </a:bodyPr>
          <a:lstStyle>
            <a:lvl1pPr algn="l">
              <a:defRPr lang="ru-RU" sz="60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167493" y="3685939"/>
            <a:ext cx="6220277" cy="2919512"/>
          </a:xfrm>
        </p:spPr>
        <p:txBody>
          <a:bodyPr rtlCol="0" anchor="t" anchorCtr="0">
            <a:normAutofit/>
          </a:bodyPr>
          <a:lstStyle>
            <a:lvl1pPr marL="0" indent="0" algn="l">
              <a:buNone/>
              <a:defRPr lang="ru-RU" sz="2800">
                <a:latin typeface="Arial"/>
                <a:cs typeface="+mn-cs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 userDrawn="1"/>
        </p:nvGrpSpPr>
        <p:grpSpPr bwMode="auto"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/>
            <p:cNvSpPr/>
            <p:nvPr userDrawn="1"/>
          </p:nvSpPr>
          <p:spPr bwMode="auto"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5" name="Полилиния 4"/>
            <p:cNvSpPr/>
            <p:nvPr userDrawn="1"/>
          </p:nvSpPr>
          <p:spPr bwMode="auto"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  <a:cs typeface="+mn-cs"/>
              </a:endParaRPr>
            </a:p>
          </p:txBody>
        </p:sp>
        <p:sp>
          <p:nvSpPr>
            <p:cNvPr id="6" name="Полилиния 5"/>
            <p:cNvSpPr/>
            <p:nvPr userDrawn="1"/>
          </p:nvSpPr>
          <p:spPr bwMode="auto"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 fill="norm" stroke="1" extrusionOk="0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grpSp>
          <p:nvGrpSpPr>
            <p:cNvPr id="9" name="Группа 8"/>
            <p:cNvGrpSpPr/>
            <p:nvPr userDrawn="1"/>
          </p:nvGrpSpPr>
          <p:grpSpPr bwMode="auto"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/>
              <p:cNvSpPr/>
              <p:nvPr userDrawn="1"/>
            </p:nvSpPr>
            <p:spPr bwMode="auto"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  <a:cs typeface="+mn-cs"/>
                </a:endParaRPr>
              </a:p>
            </p:txBody>
          </p:sp>
          <p:sp>
            <p:nvSpPr>
              <p:cNvPr id="8" name="Полилиния 7"/>
              <p:cNvSpPr/>
              <p:nvPr userDrawn="1"/>
            </p:nvSpPr>
            <p:spPr bwMode="auto">
              <a:xfrm rot="16199998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  <a:cs typeface="+mn-cs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58864" y="102021"/>
            <a:ext cx="9779183" cy="1744415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1158865" y="2017467"/>
            <a:ext cx="9779182" cy="3366815"/>
          </a:xfrm>
        </p:spPr>
        <p:txBody>
          <a:bodyPr rtlCol="0">
            <a:normAutofit/>
          </a:bodyPr>
          <a:lstStyle>
            <a:lvl1pPr marL="0" indent="0">
              <a:buNone/>
              <a:defRPr lang="ru-RU">
                <a:latin typeface="Arial"/>
                <a:cs typeface="+mn-cs"/>
              </a:defRPr>
            </a:lvl1pPr>
            <a:lvl2pPr marL="457200" indent="0">
              <a:buNone/>
              <a:defRPr lang="ru-RU">
                <a:latin typeface="Arial"/>
                <a:cs typeface="+mn-cs"/>
              </a:defRPr>
            </a:lvl2pPr>
            <a:lvl3pPr marL="914400" indent="0">
              <a:buNone/>
              <a:defRPr lang="ru-RU">
                <a:latin typeface="Arial"/>
                <a:cs typeface="+mn-cs"/>
              </a:defRPr>
            </a:lvl3pPr>
            <a:lvl4pPr marL="1371600" indent="0">
              <a:buNone/>
              <a:defRPr lang="ru-RU">
                <a:latin typeface="Arial"/>
                <a:cs typeface="+mn-cs"/>
              </a:defRPr>
            </a:lvl4pPr>
            <a:lvl5pPr marL="1828800" indent="0">
              <a:buNone/>
              <a:defRPr lang="ru-RU">
                <a:latin typeface="Arial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ru-RU"/>
              <a:t>08.09.20ГГ</a:t>
            </a:r>
            <a:endParaRPr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Заголовок и изображение справ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 userDrawn="1"/>
        </p:nvGrpSpPr>
        <p:grpSpPr bwMode="auto">
          <a:xfrm flipH="1"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/>
            <p:cNvSpPr/>
            <p:nvPr userDrawn="1"/>
          </p:nvSpPr>
          <p:spPr bwMode="auto"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5" name="Полилиния 4"/>
            <p:cNvSpPr/>
            <p:nvPr userDrawn="1"/>
          </p:nvSpPr>
          <p:spPr bwMode="auto"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  <a:cs typeface="+mn-cs"/>
              </a:endParaRPr>
            </a:p>
          </p:txBody>
        </p:sp>
        <p:sp>
          <p:nvSpPr>
            <p:cNvPr id="6" name="Полилиния 5"/>
            <p:cNvSpPr/>
            <p:nvPr userDrawn="1"/>
          </p:nvSpPr>
          <p:spPr bwMode="auto"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 fill="norm" stroke="1" extrusionOk="0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grpSp>
          <p:nvGrpSpPr>
            <p:cNvPr id="9" name="Группа 8"/>
            <p:cNvGrpSpPr/>
            <p:nvPr userDrawn="1"/>
          </p:nvGrpSpPr>
          <p:grpSpPr bwMode="auto"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/>
              <p:cNvSpPr/>
              <p:nvPr userDrawn="1"/>
            </p:nvSpPr>
            <p:spPr bwMode="auto"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  <a:cs typeface="+mn-cs"/>
                </a:endParaRPr>
              </a:p>
            </p:txBody>
          </p:sp>
          <p:sp>
            <p:nvSpPr>
              <p:cNvPr id="8" name="Полилиния 7"/>
              <p:cNvSpPr/>
              <p:nvPr userDrawn="1"/>
            </p:nvSpPr>
            <p:spPr bwMode="auto">
              <a:xfrm rot="16199998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  <a:cs typeface="+mn-cs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67491" y="1371600"/>
            <a:ext cx="5486400" cy="4114800"/>
          </a:xfrm>
        </p:spPr>
        <p:txBody>
          <a:bodyPr rtlCol="0" anchor="ctr" anchorCtr="0">
            <a:noAutofit/>
          </a:bodyPr>
          <a:lstStyle>
            <a:lvl1pPr>
              <a:defRPr lang="ru-RU" sz="60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 bwMode="auto">
          <a:xfrm>
            <a:off x="7183438" y="1168400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ru-RU" sz="2000"/>
            </a:lvl1pPr>
          </a:lstStyle>
          <a:p>
            <a:pPr>
              <a:defRPr/>
            </a:pPr>
            <a:r>
              <a:rPr lang="ru-RU"/>
              <a:t>Щелкните значок, чтобы добавить фото</a:t>
            </a:r>
            <a:endParaRPr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ru-RU"/>
              <a:t>08.09.20ГГ</a:t>
            </a:r>
            <a:endParaRPr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Заголовок и изображение слев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 userDrawn="1"/>
        </p:nvGrpSpPr>
        <p:grpSpPr bwMode="auto"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/>
            <p:cNvSpPr/>
            <p:nvPr userDrawn="1"/>
          </p:nvSpPr>
          <p:spPr bwMode="auto"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5" name="Полилиния 4"/>
            <p:cNvSpPr/>
            <p:nvPr userDrawn="1"/>
          </p:nvSpPr>
          <p:spPr bwMode="auto"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  <a:cs typeface="+mn-cs"/>
              </a:endParaRPr>
            </a:p>
          </p:txBody>
        </p:sp>
        <p:sp>
          <p:nvSpPr>
            <p:cNvPr id="6" name="Полилиния 5"/>
            <p:cNvSpPr/>
            <p:nvPr userDrawn="1"/>
          </p:nvSpPr>
          <p:spPr bwMode="auto"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 fill="norm" stroke="1" extrusionOk="0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grpSp>
          <p:nvGrpSpPr>
            <p:cNvPr id="9" name="Группа 8"/>
            <p:cNvGrpSpPr/>
            <p:nvPr userDrawn="1"/>
          </p:nvGrpSpPr>
          <p:grpSpPr bwMode="auto"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/>
              <p:cNvSpPr/>
              <p:nvPr userDrawn="1"/>
            </p:nvSpPr>
            <p:spPr bwMode="auto"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  <a:cs typeface="+mn-cs"/>
                </a:endParaRPr>
              </a:p>
            </p:txBody>
          </p:sp>
          <p:sp>
            <p:nvSpPr>
              <p:cNvPr id="8" name="Полилиния 7"/>
              <p:cNvSpPr/>
              <p:nvPr userDrawn="1"/>
            </p:nvSpPr>
            <p:spPr bwMode="auto">
              <a:xfrm rot="16199998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  <a:cs typeface="+mn-cs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0" y="457200"/>
            <a:ext cx="5120640" cy="3200400"/>
          </a:xfrm>
        </p:spPr>
        <p:txBody>
          <a:bodyPr rtlCol="0" anchor="b" anchorCtr="0">
            <a:noAutofit/>
          </a:bodyPr>
          <a:lstStyle>
            <a:lvl1pPr>
              <a:defRPr lang="ru-RU" sz="60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5943598" y="3657600"/>
            <a:ext cx="5120640" cy="1828800"/>
          </a:xfrm>
        </p:spPr>
        <p:txBody>
          <a:bodyPr rtlCol="0" anchor="t" anchorCtr="0">
            <a:noAutofit/>
          </a:bodyPr>
          <a:lstStyle>
            <a:lvl1pPr marL="0" indent="0" algn="l">
              <a:buNone/>
              <a:defRPr lang="ru-RU" sz="3200">
                <a:latin typeface="Arial"/>
                <a:cs typeface="+mn-cs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 bwMode="auto">
          <a:xfrm>
            <a:off x="904238" y="1157224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ru-RU" sz="2000"/>
            </a:lvl1pPr>
          </a:lstStyle>
          <a:p>
            <a:pPr>
              <a:defRPr/>
            </a:pPr>
            <a:r>
              <a:rPr lang="ru-RU"/>
              <a:t>Щелкните значок, чтобы добавить фото</a:t>
            </a:r>
            <a:endParaRPr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ru-RU"/>
              <a:t>08.09.20ГГ</a:t>
            </a:r>
            <a:endParaRPr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объект 2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 bwMode="auto"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Прямоугольник 6"/>
            <p:cNvSpPr/>
            <p:nvPr userDrawn="1"/>
          </p:nvSpPr>
          <p:spPr bwMode="auto"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2" name="Полилиния 11"/>
            <p:cNvSpPr/>
            <p:nvPr userDrawn="1"/>
          </p:nvSpPr>
          <p:spPr bwMode="auto"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4" name="Полилиния 13"/>
            <p:cNvSpPr/>
            <p:nvPr userDrawn="1"/>
          </p:nvSpPr>
          <p:spPr bwMode="auto"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 fill="norm" stroke="1" extrusionOk="0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5" name="Полилиния 14"/>
            <p:cNvSpPr/>
            <p:nvPr userDrawn="1"/>
          </p:nvSpPr>
          <p:spPr bwMode="auto">
            <a:xfrm rot="5400000" flipH="1" flipV="1">
              <a:off x="10344100" y="438098"/>
              <a:ext cx="2285999" cy="1409800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67491" y="45085"/>
            <a:ext cx="9779183" cy="1600835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4" hasCustomPrompt="1"/>
          </p:nvPr>
        </p:nvSpPr>
        <p:spPr bwMode="auto">
          <a:xfrm>
            <a:off x="1166087" y="2652713"/>
            <a:ext cx="9780587" cy="3436936"/>
          </a:xfrm>
        </p:spPr>
        <p:txBody>
          <a:bodyPr rtlCol="0">
            <a:normAutofit/>
          </a:bodyPr>
          <a:lstStyle>
            <a:lvl1pPr marL="342900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1pPr>
            <a:lvl2pPr marL="566928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2pPr>
            <a:lvl3pPr marL="850392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3pPr>
            <a:lvl4pPr marL="1097280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4pPr>
            <a:lvl5pPr marL="1371600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ru-RU"/>
              <a:t>08.09.20ГГ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 lang="ru-RU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Полилиния 22"/>
            <p:cNvSpPr/>
            <p:nvPr userDrawn="1"/>
          </p:nvSpPr>
          <p:spPr bwMode="auto"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 fill="norm" stroke="1" extrusionOk="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grpSp>
          <p:nvGrpSpPr>
            <p:cNvPr id="6" name="Группа 5"/>
            <p:cNvGrpSpPr/>
            <p:nvPr userDrawn="1"/>
          </p:nvGrpSpPr>
          <p:grpSpPr bwMode="auto">
            <a:xfrm rot="16199998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Полилиния 14"/>
              <p:cNvSpPr/>
              <p:nvPr userDrawn="1"/>
            </p:nvSpPr>
            <p:spPr bwMode="auto"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</a:endParaRPr>
              </a:p>
            </p:txBody>
          </p:sp>
          <p:sp>
            <p:nvSpPr>
              <p:cNvPr id="16" name="Полилиния 15"/>
              <p:cNvSpPr/>
              <p:nvPr userDrawn="1"/>
            </p:nvSpPr>
            <p:spPr bwMode="auto">
              <a:xfrm rot="16199998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</a:endParaRPr>
              </a:p>
            </p:txBody>
          </p:sp>
        </p:grpSp>
        <p:sp>
          <p:nvSpPr>
            <p:cNvPr id="17" name="Полилиния 16"/>
            <p:cNvSpPr/>
            <p:nvPr userDrawn="1"/>
          </p:nvSpPr>
          <p:spPr bwMode="auto"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8" name="Полилиния 17"/>
            <p:cNvSpPr/>
            <p:nvPr userDrawn="1"/>
          </p:nvSpPr>
          <p:spPr bwMode="auto"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1167494" y="177553"/>
            <a:ext cx="6245912" cy="3269447"/>
          </a:xfrm>
        </p:spPr>
        <p:txBody>
          <a:bodyPr bIns="0" rtlCol="0" anchor="b">
            <a:noAutofit/>
          </a:bodyPr>
          <a:lstStyle>
            <a:lvl1pPr algn="l">
              <a:defRPr lang="ru-RU" sz="6000" b="1">
                <a:solidFill>
                  <a:schemeClr val="bg1"/>
                </a:solidFill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167494" y="3492896"/>
            <a:ext cx="6245912" cy="91285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ru-RU" sz="3200">
                <a:solidFill>
                  <a:schemeClr val="bg1"/>
                </a:solidFill>
                <a:latin typeface="Arial"/>
                <a:cs typeface="+mn-cs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>
              <a:defRPr/>
            </a:pPr>
            <a:r>
              <a:rPr lang="ru-RU"/>
              <a:t>Подзаголовок слайда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2 столбца с содержимы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 userDrawn="1"/>
        </p:nvGrpSpPr>
        <p:grpSpPr bwMode="auto"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/>
            <p:cNvSpPr/>
            <p:nvPr userDrawn="1"/>
          </p:nvSpPr>
          <p:spPr bwMode="auto"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5" name="Полилиния 4"/>
            <p:cNvSpPr/>
            <p:nvPr userDrawn="1"/>
          </p:nvSpPr>
          <p:spPr bwMode="auto"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6" name="Полилиния 5"/>
            <p:cNvSpPr/>
            <p:nvPr userDrawn="1"/>
          </p:nvSpPr>
          <p:spPr bwMode="auto"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 fill="norm" stroke="1" extrusionOk="0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grpSp>
          <p:nvGrpSpPr>
            <p:cNvPr id="9" name="Группа 8"/>
            <p:cNvGrpSpPr/>
            <p:nvPr userDrawn="1"/>
          </p:nvGrpSpPr>
          <p:grpSpPr bwMode="auto"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/>
              <p:cNvSpPr/>
              <p:nvPr userDrawn="1"/>
            </p:nvSpPr>
            <p:spPr bwMode="auto"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  <a:cs typeface="+mn-cs"/>
                </a:endParaRPr>
              </a:p>
            </p:txBody>
          </p:sp>
          <p:sp>
            <p:nvSpPr>
              <p:cNvPr id="8" name="Полилиния 7"/>
              <p:cNvSpPr/>
              <p:nvPr userDrawn="1"/>
            </p:nvSpPr>
            <p:spPr bwMode="auto">
              <a:xfrm rot="16199998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 fill="norm" stroke="1" extrusionOk="0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>
                  <a:defRPr/>
                </a:pPr>
                <a:endParaRPr lang="ru-RU">
                  <a:latin typeface="Arial"/>
                  <a:cs typeface="+mn-cs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67491" y="136526"/>
            <a:ext cx="9601200" cy="1653371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/>
              <a:buNone/>
              <a:defRPr lang="ru-RU" sz="2000">
                <a:latin typeface="Arial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3" name="Объект 2"/>
          <p:cNvSpPr>
            <a:spLocks noGrp="1"/>
          </p:cNvSpPr>
          <p:nvPr>
            <p:ph idx="10" hasCustomPrompt="1"/>
          </p:nvPr>
        </p:nvSpPr>
        <p:spPr bwMode="auto"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/>
              <a:buNone/>
              <a:defRPr lang="ru-RU" sz="2000">
                <a:latin typeface="Arial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/>
              <a:buChar char="•"/>
              <a:defRPr lang="ru-RU" sz="2000">
                <a:latin typeface="Arial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ru-RU"/>
              <a:t>08.09.20ГГ</a:t>
            </a:r>
            <a:endParaRPr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2 объекта">
    <p:bg>
      <p:bgPr shadeToTitle="0">
        <a:solidFill>
          <a:schemeClr val="accen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 bwMode="auto"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Полилиния 3"/>
            <p:cNvSpPr/>
            <p:nvPr userDrawn="1"/>
          </p:nvSpPr>
          <p:spPr bwMode="auto"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5" name="Полилиния 4"/>
            <p:cNvSpPr/>
            <p:nvPr userDrawn="1"/>
          </p:nvSpPr>
          <p:spPr bwMode="auto"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67491" y="69008"/>
            <a:ext cx="9779183" cy="1706563"/>
          </a:xfrm>
        </p:spPr>
        <p:txBody>
          <a:bodyPr rtlCol="0" anchor="b">
            <a:noAutofit/>
          </a:bodyPr>
          <a:lstStyle>
            <a:lvl1pPr>
              <a:defRPr lang="ru-RU" sz="4200" b="1">
                <a:solidFill>
                  <a:schemeClr val="bg1"/>
                </a:solidFill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14" name="Объект 2"/>
          <p:cNvSpPr>
            <a:spLocks noGrp="1"/>
          </p:cNvSpPr>
          <p:nvPr>
            <p:ph idx="12" hasCustomPrompt="1"/>
          </p:nvPr>
        </p:nvSpPr>
        <p:spPr bwMode="auto"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Объект 2"/>
          <p:cNvSpPr>
            <a:spLocks noGrp="1"/>
          </p:cNvSpPr>
          <p:nvPr>
            <p:ph idx="11" hasCustomPrompt="1"/>
          </p:nvPr>
        </p:nvSpPr>
        <p:spPr bwMode="auto"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/>
              <a:buNone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ru-RU"/>
              <a:t>08.09.20ГГ</a:t>
            </a:r>
            <a:endParaRPr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Заголовок, содержимое и изображение 1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 bwMode="auto">
          <a:xfrm>
            <a:off x="0" y="0"/>
            <a:ext cx="12208822" cy="6858002"/>
            <a:chOff x="0" y="0"/>
            <a:chExt cx="12208822" cy="6858002"/>
          </a:xfrm>
        </p:grpSpPr>
        <p:sp>
          <p:nvSpPr>
            <p:cNvPr id="7" name="Прямоугольник 6"/>
            <p:cNvSpPr/>
            <p:nvPr userDrawn="1"/>
          </p:nvSpPr>
          <p:spPr bwMode="auto"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2" name="Полилиния 11"/>
            <p:cNvSpPr/>
            <p:nvPr userDrawn="1"/>
          </p:nvSpPr>
          <p:spPr bwMode="auto"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 fill="norm" stroke="1" extrusionOk="0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4" name="Полилиния 13"/>
            <p:cNvSpPr/>
            <p:nvPr userDrawn="1"/>
          </p:nvSpPr>
          <p:spPr bwMode="auto"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 fill="norm" stroke="1" extrusionOk="0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67491" y="457200"/>
            <a:ext cx="10643508" cy="1371600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10" name="Объект 2"/>
          <p:cNvSpPr>
            <a:spLocks noGrp="1"/>
          </p:cNvSpPr>
          <p:nvPr>
            <p:ph idx="15" hasCustomPrompt="1"/>
          </p:nvPr>
        </p:nvSpPr>
        <p:spPr bwMode="auto">
          <a:xfrm>
            <a:off x="1166088" y="2652713"/>
            <a:ext cx="5394959" cy="3436936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/>
              <a:buNone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/>
              <a:buChar char="•"/>
              <a:defRPr lang="ru-RU" sz="2000">
                <a:solidFill>
                  <a:schemeClr val="bg1"/>
                </a:solidFill>
                <a:latin typeface="Arial"/>
                <a:cs typeface="+mn-cs"/>
              </a:defRPr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" name="Рисунок 14"/>
          <p:cNvSpPr>
            <a:spLocks noGrp="1"/>
          </p:cNvSpPr>
          <p:nvPr>
            <p:ph type="pic" sz="quarter" idx="14"/>
          </p:nvPr>
        </p:nvSpPr>
        <p:spPr bwMode="auto">
          <a:xfrm>
            <a:off x="7317919" y="1447800"/>
            <a:ext cx="4214010" cy="4214010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ru-RU" sz="2000"/>
            </a:lvl1pPr>
          </a:lstStyle>
          <a:p>
            <a:pPr>
              <a:defRPr/>
            </a:pPr>
            <a:r>
              <a:rPr lang="ru-RU"/>
              <a:t>Щелкните значок, чтобы добавить фото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ru-RU"/>
              <a:t>08.09.20ГГ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 lang="ru-RU">
                <a:solidFill>
                  <a:schemeClr val="accent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tx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ru-RU"/>
              <a:t>08.09.20ГГ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tx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tx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lvl1pPr algn="l" defTabSz="914400">
        <a:lnSpc>
          <a:spcPct val="80000"/>
        </a:lnSpc>
        <a:spcBef>
          <a:spcPts val="0"/>
        </a:spcBef>
        <a:buNone/>
        <a:defRPr lang="ru-RU" sz="44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lang="ru-RU" sz="28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24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20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668214" y="934004"/>
            <a:ext cx="8088922" cy="3615800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sz="4400"/>
              <a:t>ПОЛИТИЧЕСКОЕ И СОЦИАЛЬНОЕ РАЗВИТИЕ ГОСУДАРСТВ АЗИИ В период Раннего и Высокого средневековья</a:t>
            </a:r>
            <a:endParaRPr/>
          </a:p>
        </p:txBody>
      </p:sp>
      <p:sp>
        <p:nvSpPr>
          <p:cNvPr id="1438004432" name=""/>
          <p:cNvSpPr txBox="1"/>
          <p:nvPr/>
        </p:nvSpPr>
        <p:spPr bwMode="auto">
          <a:xfrm flipH="0" flipV="0">
            <a:off x="8166553" y="5631770"/>
            <a:ext cx="2961562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b="1">
                <a:solidFill>
                  <a:schemeClr val="accent1">
                    <a:lumMod val="75000"/>
                  </a:schemeClr>
                </a:solidFill>
              </a:rPr>
              <a:t>учитель истории </a:t>
            </a:r>
            <a:endParaRPr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b="1">
                <a:solidFill>
                  <a:schemeClr val="accent1">
                    <a:lumMod val="75000"/>
                  </a:schemeClr>
                </a:solidFill>
              </a:rPr>
              <a:t>Елисеенко О.А.</a:t>
            </a:r>
            <a:endParaRPr b="1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8874844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287621" y="136525"/>
            <a:ext cx="7749465" cy="1130391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/>
              <a:t>Китай</a:t>
            </a:r>
            <a:br>
              <a:rPr/>
            </a:br>
            <a:r>
              <a:rPr sz="2800"/>
              <a:t>особенности политического развития</a:t>
            </a:r>
            <a:endParaRPr sz="2800"/>
          </a:p>
        </p:txBody>
      </p:sp>
      <p:sp>
        <p:nvSpPr>
          <p:cNvPr id="1324123417" name="Объект 2"/>
          <p:cNvSpPr>
            <a:spLocks noGrp="1"/>
          </p:cNvSpPr>
          <p:nvPr>
            <p:ph idx="1" hasCustomPrompt="1"/>
          </p:nvPr>
        </p:nvSpPr>
        <p:spPr bwMode="auto">
          <a:xfrm flipH="0" flipV="0">
            <a:off x="287621" y="1433373"/>
            <a:ext cx="11393009" cy="5076917"/>
          </a:xfrm>
        </p:spPr>
        <p:txBody>
          <a:bodyPr rtlCol="0">
            <a:noAutofit/>
          </a:bodyPr>
          <a:lstStyle>
            <a:lvl1pPr marL="0" indent="0">
              <a:buNone/>
              <a:defRPr lang="ru-RU">
                <a:latin typeface="Arial"/>
                <a:cs typeface="+mn-cs"/>
              </a:defRPr>
            </a:lvl1pPr>
            <a:lvl2pPr marL="457200" indent="0">
              <a:buNone/>
              <a:defRPr lang="ru-RU">
                <a:latin typeface="Arial"/>
                <a:cs typeface="+mn-cs"/>
              </a:defRPr>
            </a:lvl2pPr>
            <a:lvl3pPr marL="914400" indent="0">
              <a:buNone/>
              <a:defRPr lang="ru-RU">
                <a:latin typeface="Arial"/>
                <a:cs typeface="+mn-cs"/>
              </a:defRPr>
            </a:lvl3pPr>
            <a:lvl4pPr marL="1371600" indent="0">
              <a:buNone/>
              <a:defRPr lang="ru-RU">
                <a:latin typeface="Arial"/>
                <a:cs typeface="+mn-cs"/>
              </a:defRPr>
            </a:lvl4pPr>
            <a:lvl5pPr marL="1828800" indent="0">
              <a:buNone/>
              <a:defRPr lang="ru-RU">
                <a:latin typeface="Arial"/>
                <a:cs typeface="+mn-cs"/>
              </a:defRPr>
            </a:lvl5pPr>
          </a:lstStyle>
          <a:p>
            <a:pPr>
              <a:defRPr/>
            </a:pPr>
            <a:r>
              <a:rPr/>
              <a:t>1.Чередование периодов централизации и децентрализации</a:t>
            </a:r>
            <a:endParaRPr/>
          </a:p>
          <a:p>
            <a:pPr>
              <a:defRPr/>
            </a:pPr>
            <a:r>
              <a:rPr/>
              <a:t>2.Создание огромных империй</a:t>
            </a:r>
            <a:endParaRPr/>
          </a:p>
          <a:p>
            <a:pPr>
              <a:defRPr/>
            </a:pPr>
            <a:r>
              <a:rPr/>
              <a:t>3.Большая роль крестьянских восстаний в смене государств/династий</a:t>
            </a:r>
            <a:endParaRPr/>
          </a:p>
          <a:p>
            <a:pPr>
              <a:defRPr/>
            </a:pPr>
            <a:r>
              <a:rPr/>
              <a:t>4.Возвращение к традиционным формам правления</a:t>
            </a:r>
            <a:endParaRPr/>
          </a:p>
          <a:p>
            <a:pPr>
              <a:defRPr/>
            </a:pPr>
            <a:r>
              <a:rPr/>
              <a:t>5.Изменения не затрагивали основ общества</a:t>
            </a:r>
            <a:endParaRPr/>
          </a:p>
          <a:p>
            <a:pPr>
              <a:defRPr/>
            </a:pPr>
            <a:r>
              <a:rPr/>
              <a:t>6.Огромное влияние конфуцианства</a:t>
            </a:r>
            <a:endParaRPr/>
          </a:p>
          <a:p>
            <a:pPr>
              <a:defRPr/>
            </a:pPr>
            <a:r>
              <a:rPr/>
              <a:t>7.Частые нападения кочевников (особенно монгольское нашествие)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3061295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1158863" y="102020"/>
            <a:ext cx="9779182" cy="1174143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/>
              <a:t>Династии правителей Китая</a:t>
            </a:r>
            <a:endParaRPr/>
          </a:p>
        </p:txBody>
      </p:sp>
      <p:sp>
        <p:nvSpPr>
          <p:cNvPr id="612625715" name="Объект 2"/>
          <p:cNvSpPr>
            <a:spLocks noGrp="1"/>
          </p:cNvSpPr>
          <p:nvPr>
            <p:ph idx="1" hasCustomPrompt="1"/>
          </p:nvPr>
        </p:nvSpPr>
        <p:spPr bwMode="auto">
          <a:xfrm flipH="0" flipV="0">
            <a:off x="602038" y="3070194"/>
            <a:ext cx="2931480" cy="3551067"/>
          </a:xfrm>
        </p:spPr>
        <p:txBody>
          <a:bodyPr rtlCol="0">
            <a:normAutofit/>
          </a:bodyPr>
          <a:lstStyle>
            <a:lvl1pPr marL="0" indent="0">
              <a:buNone/>
              <a:defRPr lang="ru-RU">
                <a:latin typeface="Arial"/>
                <a:cs typeface="+mn-cs"/>
              </a:defRPr>
            </a:lvl1pPr>
            <a:lvl2pPr marL="457200" indent="0">
              <a:buNone/>
              <a:defRPr lang="ru-RU">
                <a:latin typeface="Arial"/>
                <a:cs typeface="+mn-cs"/>
              </a:defRPr>
            </a:lvl2pPr>
            <a:lvl3pPr marL="914400" indent="0">
              <a:buNone/>
              <a:defRPr lang="ru-RU">
                <a:latin typeface="Arial"/>
                <a:cs typeface="+mn-cs"/>
              </a:defRPr>
            </a:lvl3pPr>
            <a:lvl4pPr marL="1371600" indent="0">
              <a:buNone/>
              <a:defRPr lang="ru-RU">
                <a:latin typeface="Arial"/>
                <a:cs typeface="+mn-cs"/>
              </a:defRPr>
            </a:lvl4pPr>
            <a:lvl5pPr marL="1828800" indent="0">
              <a:buNone/>
              <a:defRPr lang="ru-RU">
                <a:latin typeface="Arial"/>
                <a:cs typeface="+mn-cs"/>
              </a:defRPr>
            </a:lvl5pPr>
          </a:lstStyle>
          <a:p>
            <a:pPr>
              <a:defRPr/>
            </a:pPr>
            <a:r>
              <a:rPr/>
              <a:t>Какой процесс может отражать иллюстрация?</a:t>
            </a:r>
            <a:endParaRPr/>
          </a:p>
        </p:txBody>
      </p:sp>
      <p:pic>
        <p:nvPicPr>
          <p:cNvPr id="182708262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97645" y="1340897"/>
            <a:ext cx="10469198" cy="1659598"/>
          </a:xfrm>
          <a:prstGeom prst="rect">
            <a:avLst/>
          </a:prstGeom>
        </p:spPr>
      </p:pic>
      <p:pic>
        <p:nvPicPr>
          <p:cNvPr id="18607603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028155" y="3480630"/>
            <a:ext cx="5188834" cy="3461429"/>
          </a:xfrm>
          <a:prstGeom prst="rect">
            <a:avLst/>
          </a:prstGeom>
        </p:spPr>
      </p:pic>
      <p:sp>
        <p:nvSpPr>
          <p:cNvPr id="1903505197" name=""/>
          <p:cNvSpPr/>
          <p:nvPr/>
        </p:nvSpPr>
        <p:spPr bwMode="auto">
          <a:xfrm flipH="0" flipV="0">
            <a:off x="3699975" y="2718786"/>
            <a:ext cx="2801067" cy="2492559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401486" name="Объект 2"/>
          <p:cNvSpPr>
            <a:spLocks noGrp="1"/>
          </p:cNvSpPr>
          <p:nvPr>
            <p:ph idx="1" hasCustomPrompt="1"/>
          </p:nvPr>
        </p:nvSpPr>
        <p:spPr bwMode="auto">
          <a:xfrm flipH="0" flipV="0">
            <a:off x="777742" y="619587"/>
            <a:ext cx="10160304" cy="27650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>
            <a:lvl1pPr marL="0" indent="0">
              <a:buNone/>
              <a:defRPr lang="ru-RU">
                <a:latin typeface="Arial"/>
                <a:cs typeface="+mn-cs"/>
              </a:defRPr>
            </a:lvl1pPr>
            <a:lvl2pPr marL="457200" indent="0">
              <a:buNone/>
              <a:defRPr lang="ru-RU">
                <a:latin typeface="Arial"/>
                <a:cs typeface="+mn-cs"/>
              </a:defRPr>
            </a:lvl2pPr>
            <a:lvl3pPr marL="914400" indent="0">
              <a:buNone/>
              <a:defRPr lang="ru-RU">
                <a:latin typeface="Arial"/>
                <a:cs typeface="+mn-cs"/>
              </a:defRPr>
            </a:lvl3pPr>
            <a:lvl4pPr marL="1371600" indent="0">
              <a:buNone/>
              <a:defRPr lang="ru-RU">
                <a:latin typeface="Arial"/>
                <a:cs typeface="+mn-cs"/>
              </a:defRPr>
            </a:lvl4pPr>
            <a:lvl5pPr marL="1828800" indent="0">
              <a:buNone/>
              <a:defRPr lang="ru-RU">
                <a:latin typeface="Arial"/>
                <a:cs typeface="+mn-cs"/>
              </a:defRPr>
            </a:lvl5pPr>
          </a:lstStyle>
          <a:p>
            <a:pPr>
              <a:defRPr/>
            </a:pPr>
            <a:r>
              <a:rPr/>
              <a:t>6-9 век –активные завоевательные походы</a:t>
            </a:r>
            <a:endParaRPr/>
          </a:p>
          <a:p>
            <a:pPr>
              <a:defRPr/>
            </a:pPr>
            <a:r>
              <a:rPr/>
              <a:t>751 г-поражение от арабов ( Таласская битва)</a:t>
            </a:r>
            <a:endParaRPr/>
          </a:p>
          <a:p>
            <a:pPr>
              <a:defRPr/>
            </a:pPr>
            <a:r>
              <a:rPr/>
              <a:t>13 век –нашествие монголов во главе с Чингисханом</a:t>
            </a:r>
            <a:endParaRPr/>
          </a:p>
          <a:p>
            <a:pPr>
              <a:defRPr/>
            </a:pPr>
            <a:r>
              <a:rPr/>
              <a:t>Китай включен в империю Чингисхана, там правит Хубибулай (внук). Его династия Юань</a:t>
            </a:r>
            <a:endParaRPr/>
          </a:p>
          <a:p>
            <a:pPr>
              <a:defRPr/>
            </a:pPr>
            <a:endParaRPr/>
          </a:p>
        </p:txBody>
      </p:sp>
      <p:pic>
        <p:nvPicPr>
          <p:cNvPr id="86522967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10339" y="3207703"/>
            <a:ext cx="10894587" cy="3467656"/>
          </a:xfrm>
          <a:prstGeom prst="rect">
            <a:avLst/>
          </a:prstGeom>
        </p:spPr>
      </p:pic>
      <p:pic>
        <p:nvPicPr>
          <p:cNvPr id="1221276857" name="Picture 2" descr="https://imgprx.livejournal.net/8544815da9d1f83176f85115f3207d52ea4abe0b/uBAmISGjuZJJFGAbyEN90qQij6QLaZ-aeZS1gMFO0deWgc3oLpXoVMB3tGBkXNM3Sg29iyDuJDqn9iqccWXOlhmGNOkHUryplBS42Puwcjo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flipH="0" flipV="0">
            <a:off x="8558466" y="129465"/>
            <a:ext cx="2847356" cy="1456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1158824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58863" y="102020"/>
            <a:ext cx="9779182" cy="1744414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46717406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1158864" y="2017467"/>
            <a:ext cx="9779181" cy="3366814"/>
          </a:xfrm>
        </p:spPr>
        <p:txBody>
          <a:bodyPr rtlCol="0">
            <a:normAutofit/>
          </a:bodyPr>
          <a:lstStyle>
            <a:lvl1pPr marL="0" indent="0">
              <a:buNone/>
              <a:defRPr lang="ru-RU">
                <a:latin typeface="Arial"/>
                <a:cs typeface="+mn-cs"/>
              </a:defRPr>
            </a:lvl1pPr>
            <a:lvl2pPr marL="457200" indent="0">
              <a:buNone/>
              <a:defRPr lang="ru-RU">
                <a:latin typeface="Arial"/>
                <a:cs typeface="+mn-cs"/>
              </a:defRPr>
            </a:lvl2pPr>
            <a:lvl3pPr marL="914400" indent="0">
              <a:buNone/>
              <a:defRPr lang="ru-RU">
                <a:latin typeface="Arial"/>
                <a:cs typeface="+mn-cs"/>
              </a:defRPr>
            </a:lvl3pPr>
            <a:lvl4pPr marL="1371600" indent="0">
              <a:buNone/>
              <a:defRPr lang="ru-RU">
                <a:latin typeface="Arial"/>
                <a:cs typeface="+mn-cs"/>
              </a:defRPr>
            </a:lvl4pPr>
            <a:lvl5pPr marL="1828800" indent="0">
              <a:buNone/>
              <a:defRPr lang="ru-RU">
                <a:latin typeface="Arial"/>
                <a:cs typeface="+mn-cs"/>
              </a:defRPr>
            </a:lvl5pPr>
          </a:lstStyle>
          <a:p>
            <a:pPr>
              <a:defRPr/>
            </a:pPr>
            <a:endParaRPr/>
          </a:p>
        </p:txBody>
      </p:sp>
      <p:pic>
        <p:nvPicPr>
          <p:cNvPr id="206796380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0436" y="166456"/>
            <a:ext cx="9524999" cy="5762624"/>
          </a:xfrm>
          <a:prstGeom prst="rect">
            <a:avLst/>
          </a:prstGeom>
        </p:spPr>
      </p:pic>
      <p:pic>
        <p:nvPicPr>
          <p:cNvPr id="71144069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9092994" y="0"/>
            <a:ext cx="3029111" cy="2995915"/>
          </a:xfrm>
          <a:prstGeom prst="rect">
            <a:avLst/>
          </a:prstGeom>
        </p:spPr>
      </p:pic>
      <p:pic>
        <p:nvPicPr>
          <p:cNvPr id="42201221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9504096" y="4318226"/>
            <a:ext cx="2618009" cy="2498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9079449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58863" y="102020"/>
            <a:ext cx="9779182" cy="1744414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7244794" name="Объект 2"/>
          <p:cNvSpPr>
            <a:spLocks noGrp="1"/>
          </p:cNvSpPr>
          <p:nvPr>
            <p:ph idx="1" hasCustomPrompt="1"/>
          </p:nvPr>
        </p:nvSpPr>
        <p:spPr bwMode="auto">
          <a:xfrm flipH="0" flipV="0">
            <a:off x="361601" y="5298859"/>
            <a:ext cx="11161820" cy="12021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lang="ru-RU">
                <a:latin typeface="Arial"/>
                <a:cs typeface="+mn-cs"/>
              </a:defRPr>
            </a:lvl1pPr>
            <a:lvl2pPr marL="457200" indent="0">
              <a:buNone/>
              <a:defRPr lang="ru-RU">
                <a:latin typeface="Arial"/>
                <a:cs typeface="+mn-cs"/>
              </a:defRPr>
            </a:lvl2pPr>
            <a:lvl3pPr marL="914400" indent="0">
              <a:buNone/>
              <a:defRPr lang="ru-RU">
                <a:latin typeface="Arial"/>
                <a:cs typeface="+mn-cs"/>
              </a:defRPr>
            </a:lvl3pPr>
            <a:lvl4pPr marL="1371600" indent="0">
              <a:buNone/>
              <a:defRPr lang="ru-RU">
                <a:latin typeface="Arial"/>
                <a:cs typeface="+mn-cs"/>
              </a:defRPr>
            </a:lvl4pPr>
            <a:lvl5pPr marL="1828800" indent="0">
              <a:buNone/>
              <a:defRPr lang="ru-RU">
                <a:latin typeface="Arial"/>
                <a:cs typeface="+mn-cs"/>
              </a:defRPr>
            </a:lvl5pPr>
          </a:lstStyle>
          <a:p>
            <a:pPr>
              <a:defRPr/>
            </a:pPr>
            <a:r>
              <a:rPr/>
              <a:t>Великий шелковый путь-(2 век до н.э.-16 в. н.э.)-караванный путь из Китая в Европу. 10 тыс км, для перехода больше года.Пришёл в упадок из-за активизации морской торговли</a:t>
            </a:r>
            <a:endParaRPr/>
          </a:p>
        </p:txBody>
      </p:sp>
      <p:pic>
        <p:nvPicPr>
          <p:cNvPr id="155589463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10917" y="481171"/>
            <a:ext cx="11081315" cy="4520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0729215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58863" y="102020"/>
            <a:ext cx="9779182" cy="1744414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25215253" name="Объект 2"/>
          <p:cNvSpPr>
            <a:spLocks noGrp="1"/>
          </p:cNvSpPr>
          <p:nvPr>
            <p:ph idx="1" hasCustomPrompt="1"/>
          </p:nvPr>
        </p:nvSpPr>
        <p:spPr bwMode="auto">
          <a:xfrm flipH="0" flipV="0">
            <a:off x="426334" y="416140"/>
            <a:ext cx="7952912" cy="40781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0" indent="0">
              <a:buNone/>
              <a:defRPr lang="ru-RU">
                <a:latin typeface="Arial"/>
                <a:cs typeface="+mn-cs"/>
              </a:defRPr>
            </a:lvl1pPr>
            <a:lvl2pPr marL="457200" indent="0">
              <a:buNone/>
              <a:defRPr lang="ru-RU">
                <a:latin typeface="Arial"/>
                <a:cs typeface="+mn-cs"/>
              </a:defRPr>
            </a:lvl2pPr>
            <a:lvl3pPr marL="914400" indent="0">
              <a:buNone/>
              <a:defRPr lang="ru-RU">
                <a:latin typeface="Arial"/>
                <a:cs typeface="+mn-cs"/>
              </a:defRPr>
            </a:lvl3pPr>
            <a:lvl4pPr marL="1371600" indent="0">
              <a:buNone/>
              <a:defRPr lang="ru-RU">
                <a:latin typeface="Arial"/>
                <a:cs typeface="+mn-cs"/>
              </a:defRPr>
            </a:lvl4pPr>
            <a:lvl5pPr marL="1828800" indent="0">
              <a:buNone/>
              <a:defRPr lang="ru-RU">
                <a:latin typeface="Arial"/>
                <a:cs typeface="+mn-cs"/>
              </a:defRPr>
            </a:lvl5pPr>
          </a:lstStyle>
          <a:p>
            <a:pPr algn="l"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Cambria"/>
                <a:ea typeface="Cambria"/>
                <a:cs typeface="Cambria"/>
              </a:rPr>
              <a:t>Первое государственное образование на Японских островах возникло примерно </a:t>
            </a:r>
            <a:r>
              <a:rPr lang="ru-RU" sz="2800" b="1" i="0" u="none" strike="noStrike" cap="none" spc="0">
                <a:solidFill>
                  <a:schemeClr val="tx1"/>
                </a:solidFill>
                <a:latin typeface="Cambria"/>
                <a:ea typeface="Cambria"/>
                <a:cs typeface="Cambria"/>
              </a:rPr>
              <a:t>в IV в.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Cambria"/>
                <a:ea typeface="Cambria"/>
                <a:cs typeface="Cambria"/>
              </a:rPr>
              <a:t>на землях народа </a:t>
            </a:r>
            <a:r>
              <a:rPr lang="ru-RU" sz="2800" b="1" i="0" u="none" strike="noStrike" cap="none" spc="0">
                <a:solidFill>
                  <a:schemeClr val="tx1"/>
                </a:solidFill>
                <a:latin typeface="Cambria"/>
                <a:ea typeface="Cambria"/>
                <a:cs typeface="Cambria"/>
              </a:rPr>
              <a:t>Ямато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Cambria"/>
                <a:ea typeface="Cambria"/>
                <a:cs typeface="Cambria"/>
              </a:rPr>
              <a:t>. В </a:t>
            </a:r>
            <a:r>
              <a:rPr lang="ru-RU" sz="2800" b="1" i="0" u="none" strike="noStrike" cap="none" spc="0">
                <a:solidFill>
                  <a:schemeClr val="tx1"/>
                </a:solidFill>
                <a:latin typeface="Cambria"/>
                <a:ea typeface="Cambria"/>
                <a:cs typeface="Cambria"/>
              </a:rPr>
              <a:t>VII в.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Cambria"/>
                <a:ea typeface="Cambria"/>
                <a:cs typeface="Cambria"/>
              </a:rPr>
              <a:t>Ямато было переименовано в </a:t>
            </a:r>
            <a:r>
              <a:rPr lang="ru-RU" sz="2800" b="1" i="0" u="none" strike="noStrike" cap="none" spc="0">
                <a:solidFill>
                  <a:schemeClr val="tx1"/>
                </a:solidFill>
                <a:latin typeface="Cambria"/>
                <a:ea typeface="Cambria"/>
                <a:cs typeface="Cambria"/>
              </a:rPr>
              <a:t>Нихон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Cambria"/>
                <a:ea typeface="Cambria"/>
                <a:cs typeface="Cambria"/>
              </a:rPr>
              <a:t> - Страну восходящего солнца. На протяжении Средневековья японские правители постепенно подчинили себе все территории островов. Японское государство настолько усилилось, что сумело отбить нападения монгольской армии.</a:t>
            </a:r>
            <a:endParaRPr sz="2800"/>
          </a:p>
          <a:p>
            <a:pPr algn="l">
              <a:defRPr/>
            </a:pPr>
            <a:endParaRPr/>
          </a:p>
        </p:txBody>
      </p:sp>
      <p:pic>
        <p:nvPicPr>
          <p:cNvPr id="7206028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011139" y="2607815"/>
            <a:ext cx="4144449" cy="4210234"/>
          </a:xfrm>
          <a:prstGeom prst="rect">
            <a:avLst/>
          </a:prstGeom>
        </p:spPr>
      </p:pic>
      <p:sp>
        <p:nvSpPr>
          <p:cNvPr id="1310697882" name=""/>
          <p:cNvSpPr txBox="1"/>
          <p:nvPr/>
        </p:nvSpPr>
        <p:spPr bwMode="auto">
          <a:xfrm flipH="0" flipV="0">
            <a:off x="509563" y="4901213"/>
            <a:ext cx="6374673" cy="4572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400"/>
              <a:t>Сумели противостоять монголам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9491484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833227" y="102020"/>
            <a:ext cx="10690193" cy="2071158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sz="3200"/>
              <a:t>Традиционное общество-</a:t>
            </a:r>
            <a:r>
              <a:rPr sz="3200">
                <a:solidFill>
                  <a:schemeClr val="tx2">
                    <a:lumMod val="60000"/>
                    <a:lumOff val="40000"/>
                  </a:schemeClr>
                </a:solidFill>
              </a:rPr>
              <a:t>тип общества с аграрным укладом, монархической системой управления, преобладанием религиозных ценностей, особой ролью традиций</a:t>
            </a:r>
            <a:endParaRPr sz="32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83551760" name=""/>
          <p:cNvSpPr/>
          <p:nvPr/>
        </p:nvSpPr>
        <p:spPr bwMode="auto">
          <a:xfrm flipH="0" flipV="0">
            <a:off x="463325" y="2228664"/>
            <a:ext cx="10939878" cy="1313155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934937" name=""/>
          <p:cNvSpPr/>
          <p:nvPr/>
        </p:nvSpPr>
        <p:spPr bwMode="auto">
          <a:xfrm flipH="0" flipV="0">
            <a:off x="463325" y="5247933"/>
            <a:ext cx="10939877" cy="1044974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0539218" name=""/>
          <p:cNvSpPr/>
          <p:nvPr/>
        </p:nvSpPr>
        <p:spPr bwMode="auto">
          <a:xfrm flipH="0" flipV="0">
            <a:off x="463325" y="3851550"/>
            <a:ext cx="10939877" cy="1044974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225856" name=""/>
          <p:cNvSpPr txBox="1"/>
          <p:nvPr/>
        </p:nvSpPr>
        <p:spPr bwMode="auto">
          <a:xfrm flipH="0" flipV="0">
            <a:off x="731504" y="2413616"/>
            <a:ext cx="10625532" cy="109731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200"/>
              <a:t>Китай:неограниченная власть правителя, земля государственная и народная, господство с/х, </a:t>
            </a:r>
            <a:r>
              <a:rPr sz="2200"/>
              <a:t>жесткое деление на </a:t>
            </a:r>
            <a:r>
              <a:rPr sz="2200"/>
              <a:t>сословия (5), религия-буддизм, конфуцианство</a:t>
            </a:r>
            <a:endParaRPr sz="2200"/>
          </a:p>
        </p:txBody>
      </p:sp>
      <p:sp>
        <p:nvSpPr>
          <p:cNvPr id="2121099344" name=""/>
          <p:cNvSpPr txBox="1"/>
          <p:nvPr/>
        </p:nvSpPr>
        <p:spPr bwMode="auto">
          <a:xfrm flipH="0" flipV="0">
            <a:off x="685266" y="3779659"/>
            <a:ext cx="10547272" cy="118875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400"/>
              <a:t>Япония: неограниченная власть правителя, земля-собственность князей(феодализм), слабая торговля,сословная система (5), буддизм и синтоизм</a:t>
            </a:r>
            <a:endParaRPr sz="2400"/>
          </a:p>
        </p:txBody>
      </p:sp>
      <p:sp>
        <p:nvSpPr>
          <p:cNvPr id="816017065" name=""/>
          <p:cNvSpPr txBox="1"/>
          <p:nvPr/>
        </p:nvSpPr>
        <p:spPr bwMode="auto">
          <a:xfrm flipH="0" flipV="0">
            <a:off x="740752" y="5363592"/>
            <a:ext cx="10396863" cy="8839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/>
              <a:t>Индия: </a:t>
            </a:r>
            <a:r>
              <a:rPr lang="ru-RU" sz="26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неограниченная власть правителя,</a:t>
            </a:r>
            <a:r>
              <a:rPr sz="2600"/>
              <a:t>земля у знати, господство с/х, 4 сословия, индуизм и буддизм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6925150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58863" y="102020"/>
            <a:ext cx="9779182" cy="1744414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1386242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1158864" y="2017467"/>
            <a:ext cx="9779181" cy="3366814"/>
          </a:xfrm>
        </p:spPr>
        <p:txBody>
          <a:bodyPr rtlCol="0">
            <a:normAutofit/>
          </a:bodyPr>
          <a:lstStyle>
            <a:lvl1pPr marL="0" indent="0">
              <a:buNone/>
              <a:defRPr lang="ru-RU">
                <a:latin typeface="Arial"/>
                <a:cs typeface="+mn-cs"/>
              </a:defRPr>
            </a:lvl1pPr>
            <a:lvl2pPr marL="457200" indent="0">
              <a:buNone/>
              <a:defRPr lang="ru-RU">
                <a:latin typeface="Arial"/>
                <a:cs typeface="+mn-cs"/>
              </a:defRPr>
            </a:lvl2pPr>
            <a:lvl3pPr marL="914400" indent="0">
              <a:buNone/>
              <a:defRPr lang="ru-RU">
                <a:latin typeface="Arial"/>
                <a:cs typeface="+mn-cs"/>
              </a:defRPr>
            </a:lvl3pPr>
            <a:lvl4pPr marL="1371600" indent="0">
              <a:buNone/>
              <a:defRPr lang="ru-RU">
                <a:latin typeface="Arial"/>
                <a:cs typeface="+mn-cs"/>
              </a:defRPr>
            </a:lvl4pPr>
            <a:lvl5pPr marL="1828800" indent="0">
              <a:buNone/>
              <a:defRPr lang="ru-RU">
                <a:latin typeface="Arial"/>
                <a:cs typeface="+mn-cs"/>
              </a:defRPr>
            </a:lvl5pPr>
          </a:lstStyle>
          <a:p>
            <a:pPr>
              <a:defRPr/>
            </a:pPr>
            <a:endParaRPr/>
          </a:p>
        </p:txBody>
      </p:sp>
      <p:pic>
        <p:nvPicPr>
          <p:cNvPr id="122303072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2336721" cy="5733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9437110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1158863" y="102020"/>
            <a:ext cx="9513781" cy="711765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/>
              <a:t>Сословия-иерархия</a:t>
            </a:r>
            <a:endParaRPr/>
          </a:p>
        </p:txBody>
      </p:sp>
      <p:sp>
        <p:nvSpPr>
          <p:cNvPr id="1607997653" name="Объект 2"/>
          <p:cNvSpPr>
            <a:spLocks noGrp="1"/>
          </p:cNvSpPr>
          <p:nvPr>
            <p:ph idx="1" hasCustomPrompt="1"/>
          </p:nvPr>
        </p:nvSpPr>
        <p:spPr bwMode="auto">
          <a:xfrm flipH="0" flipV="0">
            <a:off x="1158864" y="1035727"/>
            <a:ext cx="9779181" cy="4348553"/>
          </a:xfrm>
        </p:spPr>
        <p:txBody>
          <a:bodyPr rtlCol="0">
            <a:normAutofit/>
          </a:bodyPr>
          <a:lstStyle>
            <a:lvl1pPr marL="0" indent="0">
              <a:buNone/>
              <a:defRPr lang="ru-RU">
                <a:latin typeface="Arial"/>
                <a:cs typeface="+mn-cs"/>
              </a:defRPr>
            </a:lvl1pPr>
            <a:lvl2pPr marL="457200" indent="0">
              <a:buNone/>
              <a:defRPr lang="ru-RU">
                <a:latin typeface="Arial"/>
                <a:cs typeface="+mn-cs"/>
              </a:defRPr>
            </a:lvl2pPr>
            <a:lvl3pPr marL="914400" indent="0">
              <a:buNone/>
              <a:defRPr lang="ru-RU">
                <a:latin typeface="Arial"/>
                <a:cs typeface="+mn-cs"/>
              </a:defRPr>
            </a:lvl3pPr>
            <a:lvl4pPr marL="1371600" indent="0">
              <a:buNone/>
              <a:defRPr lang="ru-RU">
                <a:latin typeface="Arial"/>
                <a:cs typeface="+mn-cs"/>
              </a:defRPr>
            </a:lvl4pPr>
            <a:lvl5pPr marL="1828800" indent="0">
              <a:buNone/>
              <a:defRPr lang="ru-RU">
                <a:latin typeface="Arial"/>
                <a:cs typeface="+mn-cs"/>
              </a:defRPr>
            </a:lvl5pPr>
          </a:lstStyle>
          <a:p>
            <a:pPr>
              <a:defRPr/>
            </a:pPr>
            <a:endParaRPr/>
          </a:p>
        </p:txBody>
      </p:sp>
      <p:graphicFrame>
        <p:nvGraphicFramePr>
          <p:cNvPr id="1794303020" name=""/>
          <p:cNvGraphicFramePr>
            <a:graphicFrameLocks xmlns:a="http://schemas.openxmlformats.org/drawingml/2006/main"/>
          </p:cNvGraphicFramePr>
          <p:nvPr/>
        </p:nvGraphicFramePr>
        <p:xfrm>
          <a:off x="814732" y="970994"/>
          <a:ext cx="8127999" cy="53843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{0BCEA679-2FD6-311C-855D-6C31130BC1F7}</a:tableStyleId>
              </a:tblPr>
              <a:tblGrid>
                <a:gridCol w="3448193"/>
                <a:gridCol w="3448193"/>
                <a:gridCol w="3448193"/>
              </a:tblGrid>
              <a:tr h="1052094">
                <a:tc>
                  <a:txBody>
                    <a:bodyPr/>
                    <a:p>
                      <a:pPr>
                        <a:defRPr/>
                      </a:pPr>
                      <a:r>
                        <a:rPr sz="2800">
                          <a:solidFill>
                            <a:schemeClr val="tx1"/>
                          </a:solidFill>
                        </a:rPr>
                        <a:t>Китай</a:t>
                      </a:r>
                      <a:endParaRPr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algn="ctr">
                      <a:solidFill>
                        <a:srgbClr val="000000"/>
                      </a:solidFill>
                    </a:lnL>
                    <a:lnR w="28575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 b="1">
                          <a:solidFill>
                            <a:schemeClr val="tx1"/>
                          </a:solidFill>
                        </a:rPr>
                        <a:t>Япония</a:t>
                      </a:r>
                      <a:endParaRPr sz="2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algn="ctr">
                      <a:solidFill>
                        <a:srgbClr val="000000"/>
                      </a:solidFill>
                    </a:lnL>
                    <a:lnR w="28575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>
                          <a:solidFill>
                            <a:schemeClr val="tx1"/>
                          </a:solidFill>
                        </a:rPr>
                        <a:t>Индия</a:t>
                      </a:r>
                      <a:endParaRPr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algn="ctr">
                      <a:solidFill>
                        <a:srgbClr val="000000"/>
                      </a:solidFill>
                    </a:lnL>
                    <a:lnR w="28575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1096239">
                <a:tc>
                  <a:txBody>
                    <a:bodyPr/>
                    <a:p>
                      <a:pPr>
                        <a:defRPr/>
                      </a:pPr>
                      <a:r>
                        <a:rPr sz="2800"/>
                        <a:t>Император</a:t>
                      </a:r>
                      <a:endParaRPr sz="2800"/>
                    </a:p>
                    <a:p>
                      <a:pPr>
                        <a:defRPr/>
                      </a:pPr>
                      <a:r>
                        <a:rPr sz="2800"/>
                        <a:t>Чиновники</a:t>
                      </a:r>
                      <a:endParaRPr sz="2800"/>
                    </a:p>
                    <a:p>
                      <a:pPr>
                        <a:defRPr/>
                      </a:pPr>
                      <a:r>
                        <a:rPr sz="2800"/>
                        <a:t>Крестьяне</a:t>
                      </a:r>
                      <a:endParaRPr sz="2800"/>
                    </a:p>
                    <a:p>
                      <a:pPr>
                        <a:defRPr/>
                      </a:pPr>
                      <a:r>
                        <a:rPr sz="2800"/>
                        <a:t>Ремесленники</a:t>
                      </a:r>
                      <a:endParaRPr sz="2800"/>
                    </a:p>
                    <a:p>
                      <a:pPr>
                        <a:defRPr/>
                      </a:pPr>
                      <a:r>
                        <a:rPr sz="2800"/>
                        <a:t>торговцы</a:t>
                      </a:r>
                      <a:endParaRPr sz="2800"/>
                    </a:p>
                  </a:txBody>
                  <a:tcPr>
                    <a:lnL w="28575" algn="ctr">
                      <a:solidFill>
                        <a:srgbClr val="000000"/>
                      </a:solidFill>
                    </a:lnL>
                    <a:lnR w="28575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/>
                        <a:t>Князья-знать и</a:t>
                      </a:r>
                      <a:r>
                        <a:rPr sz="2800"/>
                        <a:t> чиновники</a:t>
                      </a:r>
                      <a:endParaRPr sz="2800"/>
                    </a:p>
                    <a:p>
                      <a:pPr>
                        <a:defRPr/>
                      </a:pPr>
                      <a:r>
                        <a:rPr sz="2800"/>
                        <a:t>Воины-самураи</a:t>
                      </a:r>
                      <a:endParaRPr sz="2800"/>
                    </a:p>
                    <a:p>
                      <a:pPr>
                        <a:defRPr/>
                      </a:pPr>
                      <a:r>
                        <a:rPr sz="2800"/>
                        <a:t>Крестьяне</a:t>
                      </a:r>
                      <a:endParaRPr sz="2800"/>
                    </a:p>
                    <a:p>
                      <a:pPr>
                        <a:defRPr/>
                      </a:pPr>
                      <a:r>
                        <a:rPr sz="2800"/>
                        <a:t>Ремесленники</a:t>
                      </a:r>
                      <a:endParaRPr sz="2800"/>
                    </a:p>
                    <a:p>
                      <a:pPr>
                        <a:defRPr/>
                      </a:pPr>
                      <a:r>
                        <a:rPr sz="2800"/>
                        <a:t>купцы</a:t>
                      </a:r>
                      <a:endParaRPr sz="2800"/>
                    </a:p>
                  </a:txBody>
                  <a:tcPr>
                    <a:lnL w="28575" algn="ctr">
                      <a:solidFill>
                        <a:srgbClr val="000000"/>
                      </a:solidFill>
                    </a:lnL>
                    <a:lnR w="28575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/>
                        <a:t>Жрецы</a:t>
                      </a:r>
                      <a:endParaRPr sz="2800"/>
                    </a:p>
                    <a:p>
                      <a:pPr>
                        <a:defRPr/>
                      </a:pPr>
                      <a:r>
                        <a:rPr sz="2800"/>
                        <a:t>Сановники,воины</a:t>
                      </a:r>
                      <a:endParaRPr sz="2800"/>
                    </a:p>
                    <a:p>
                      <a:pPr>
                        <a:defRPr/>
                      </a:pPr>
                      <a:r>
                        <a:rPr sz="2800"/>
                        <a:t>Крестьяне и ремесленники</a:t>
                      </a:r>
                      <a:endParaRPr sz="2800"/>
                    </a:p>
                    <a:p>
                      <a:pPr>
                        <a:defRPr/>
                      </a:pPr>
                      <a:r>
                        <a:rPr sz="2800"/>
                        <a:t>неприкасаемые</a:t>
                      </a:r>
                      <a:endParaRPr sz="2800"/>
                    </a:p>
                  </a:txBody>
                  <a:tcPr>
                    <a:lnL w="28575" algn="ctr">
                      <a:solidFill>
                        <a:srgbClr val="000000"/>
                      </a:solidFill>
                    </a:lnL>
                    <a:lnR w="28575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051463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58863" y="102020"/>
            <a:ext cx="9779182" cy="1744414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3358313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1158864" y="2017467"/>
            <a:ext cx="9779181" cy="3366814"/>
          </a:xfrm>
        </p:spPr>
        <p:txBody>
          <a:bodyPr rtlCol="0">
            <a:normAutofit/>
          </a:bodyPr>
          <a:lstStyle>
            <a:lvl1pPr marL="0" indent="0">
              <a:buNone/>
              <a:defRPr lang="ru-RU">
                <a:latin typeface="Arial"/>
                <a:cs typeface="+mn-cs"/>
              </a:defRPr>
            </a:lvl1pPr>
            <a:lvl2pPr marL="457200" indent="0">
              <a:buNone/>
              <a:defRPr lang="ru-RU">
                <a:latin typeface="Arial"/>
                <a:cs typeface="+mn-cs"/>
              </a:defRPr>
            </a:lvl2pPr>
            <a:lvl3pPr marL="914400" indent="0">
              <a:buNone/>
              <a:defRPr lang="ru-RU">
                <a:latin typeface="Arial"/>
                <a:cs typeface="+mn-cs"/>
              </a:defRPr>
            </a:lvl3pPr>
            <a:lvl4pPr marL="1371600" indent="0">
              <a:buNone/>
              <a:defRPr lang="ru-RU">
                <a:latin typeface="Arial"/>
                <a:cs typeface="+mn-cs"/>
              </a:defRPr>
            </a:lvl4pPr>
            <a:lvl5pPr marL="1828800" indent="0">
              <a:buNone/>
              <a:defRPr lang="ru-RU">
                <a:latin typeface="Arial"/>
                <a:cs typeface="+mn-cs"/>
              </a:defRPr>
            </a:lvl5pPr>
          </a:lstStyle>
          <a:p>
            <a:pPr>
              <a:defRPr/>
            </a:pPr>
            <a:endParaRPr/>
          </a:p>
        </p:txBody>
      </p:sp>
      <p:pic>
        <p:nvPicPr>
          <p:cNvPr id="53982227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67071" y="102020"/>
            <a:ext cx="11162766" cy="6694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58864" y="102021"/>
            <a:ext cx="9779183" cy="1744415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ЗАДАЧА УРОКА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1158864" y="2017467"/>
            <a:ext cx="9902178" cy="3762265"/>
          </a:xfrm>
          <a:prstGeom prst="rect">
            <a:avLst/>
          </a:prstGeom>
          <a:solidFill>
            <a:schemeClr val="accent2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0000" lnSpcReduction="4000"/>
          </a:bodyPr>
          <a:lstStyle>
            <a:defPPr>
              <a:defRPr lang="ru-RU"/>
            </a:defPPr>
          </a:lstStyle>
          <a:p>
            <a:pPr algn="l">
              <a:defRPr/>
            </a:pPr>
            <a:r>
              <a:rPr lang="ru-RU" sz="3600">
                <a:solidFill>
                  <a:schemeClr val="bg2">
                    <a:lumMod val="50000"/>
                  </a:schemeClr>
                </a:solidFill>
              </a:rPr>
              <a:t>УЗНАТЬ ОБ ОСОБЕННОСТЯХ ПОЛИТИЧЕСКОГО И СОЦИАЛЬНОГО РАЗВИТИЯ ГОСУДАРСТВ АЗИИ В СРЕДНИЕ ВЕКА</a:t>
            </a:r>
            <a:endParaRPr lang="ru-RU" sz="360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defRPr/>
            </a:pPr>
            <a:r>
              <a:rPr lang="ru-RU" sz="3600">
                <a:solidFill>
                  <a:schemeClr val="bg2">
                    <a:lumMod val="50000"/>
                  </a:schemeClr>
                </a:solidFill>
              </a:rPr>
              <a:t>УМЕТЬ ВЫДЕЛЯТЬ ПРИЗНАКИ ТРАДИЦИОННОГО ОБЩЕСТВА</a:t>
            </a:r>
            <a:endParaRPr lang="ru-RU" sz="360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defRPr/>
            </a:pPr>
            <a:r>
              <a:rPr lang="ru-RU" sz="3600">
                <a:solidFill>
                  <a:schemeClr val="bg2">
                    <a:lumMod val="50000"/>
                  </a:schemeClr>
                </a:solidFill>
              </a:rPr>
              <a:t>СРАВНИВАТЬ СОЦИАЛЬНУЮ СТРУКТУРУ И СИСТЕМУ ПОЛИТИЧЕСКОГО УПРАВЛЕНИЯ В ВОСТОЧНЫХ ГОСУДАРСТВАХ</a:t>
            </a:r>
            <a:endParaRPr lang="ru-RU" sz="3600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3396531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58863" y="102020"/>
            <a:ext cx="9779182" cy="1744414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19436540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1158864" y="2017467"/>
            <a:ext cx="9779181" cy="3366814"/>
          </a:xfrm>
        </p:spPr>
        <p:txBody>
          <a:bodyPr rtlCol="0">
            <a:normAutofit/>
          </a:bodyPr>
          <a:lstStyle>
            <a:lvl1pPr marL="0" indent="0">
              <a:buNone/>
              <a:defRPr lang="ru-RU">
                <a:latin typeface="Arial"/>
                <a:cs typeface="+mn-cs"/>
              </a:defRPr>
            </a:lvl1pPr>
            <a:lvl2pPr marL="457200" indent="0">
              <a:buNone/>
              <a:defRPr lang="ru-RU">
                <a:latin typeface="Arial"/>
                <a:cs typeface="+mn-cs"/>
              </a:defRPr>
            </a:lvl2pPr>
            <a:lvl3pPr marL="914400" indent="0">
              <a:buNone/>
              <a:defRPr lang="ru-RU">
                <a:latin typeface="Arial"/>
                <a:cs typeface="+mn-cs"/>
              </a:defRPr>
            </a:lvl3pPr>
            <a:lvl4pPr marL="1371600" indent="0">
              <a:buNone/>
              <a:defRPr lang="ru-RU">
                <a:latin typeface="Arial"/>
                <a:cs typeface="+mn-cs"/>
              </a:defRPr>
            </a:lvl4pPr>
            <a:lvl5pPr marL="1828800" indent="0">
              <a:buNone/>
              <a:defRPr lang="ru-RU">
                <a:latin typeface="Arial"/>
                <a:cs typeface="+mn-cs"/>
              </a:defRPr>
            </a:lvl5pPr>
          </a:lstStyle>
          <a:p>
            <a:pPr>
              <a:defRPr/>
            </a:pPr>
            <a:endParaRPr/>
          </a:p>
        </p:txBody>
      </p:sp>
      <p:pic>
        <p:nvPicPr>
          <p:cNvPr id="146725182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2240117" cy="5955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208920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58863" y="102020"/>
            <a:ext cx="9779182" cy="1744414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0668114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1158864" y="2017467"/>
            <a:ext cx="9779181" cy="3366814"/>
          </a:xfrm>
        </p:spPr>
        <p:txBody>
          <a:bodyPr rtlCol="0">
            <a:normAutofit/>
          </a:bodyPr>
          <a:lstStyle>
            <a:lvl1pPr marL="0" indent="0">
              <a:buNone/>
              <a:defRPr lang="ru-RU">
                <a:latin typeface="Arial"/>
                <a:cs typeface="+mn-cs"/>
              </a:defRPr>
            </a:lvl1pPr>
            <a:lvl2pPr marL="457200" indent="0">
              <a:buNone/>
              <a:defRPr lang="ru-RU">
                <a:latin typeface="Arial"/>
                <a:cs typeface="+mn-cs"/>
              </a:defRPr>
            </a:lvl2pPr>
            <a:lvl3pPr marL="914400" indent="0">
              <a:buNone/>
              <a:defRPr lang="ru-RU">
                <a:latin typeface="Arial"/>
                <a:cs typeface="+mn-cs"/>
              </a:defRPr>
            </a:lvl3pPr>
            <a:lvl4pPr marL="1371600" indent="0">
              <a:buNone/>
              <a:defRPr lang="ru-RU">
                <a:latin typeface="Arial"/>
                <a:cs typeface="+mn-cs"/>
              </a:defRPr>
            </a:lvl4pPr>
            <a:lvl5pPr marL="1828800" indent="0">
              <a:buNone/>
              <a:defRPr lang="ru-RU">
                <a:latin typeface="Arial"/>
                <a:cs typeface="+mn-cs"/>
              </a:defRPr>
            </a:lvl5pPr>
          </a:lstStyle>
          <a:p>
            <a:pPr>
              <a:defRPr/>
            </a:pPr>
            <a:endParaRPr/>
          </a:p>
        </p:txBody>
      </p:sp>
      <p:pic>
        <p:nvPicPr>
          <p:cNvPr id="70577137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57208" y="102020"/>
            <a:ext cx="11953874" cy="6547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2281277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58863" y="102020"/>
            <a:ext cx="9779182" cy="1744414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50237854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1158864" y="2017467"/>
            <a:ext cx="9779181" cy="3366814"/>
          </a:xfrm>
        </p:spPr>
        <p:txBody>
          <a:bodyPr rtlCol="0">
            <a:normAutofit/>
          </a:bodyPr>
          <a:lstStyle>
            <a:lvl1pPr marL="0" indent="0">
              <a:buNone/>
              <a:defRPr lang="ru-RU">
                <a:latin typeface="Arial"/>
                <a:cs typeface="+mn-cs"/>
              </a:defRPr>
            </a:lvl1pPr>
            <a:lvl2pPr marL="457200" indent="0">
              <a:buNone/>
              <a:defRPr lang="ru-RU">
                <a:latin typeface="Arial"/>
                <a:cs typeface="+mn-cs"/>
              </a:defRPr>
            </a:lvl2pPr>
            <a:lvl3pPr marL="914400" indent="0">
              <a:buNone/>
              <a:defRPr lang="ru-RU">
                <a:latin typeface="Arial"/>
                <a:cs typeface="+mn-cs"/>
              </a:defRPr>
            </a:lvl3pPr>
            <a:lvl4pPr marL="1371600" indent="0">
              <a:buNone/>
              <a:defRPr lang="ru-RU">
                <a:latin typeface="Arial"/>
                <a:cs typeface="+mn-cs"/>
              </a:defRPr>
            </a:lvl4pPr>
            <a:lvl5pPr marL="1828800" indent="0">
              <a:buNone/>
              <a:defRPr lang="ru-RU">
                <a:latin typeface="Arial"/>
                <a:cs typeface="+mn-cs"/>
              </a:defRPr>
            </a:lvl5pPr>
          </a:lstStyle>
          <a:p>
            <a:pPr>
              <a:defRPr/>
            </a:pPr>
            <a:endParaRPr/>
          </a:p>
        </p:txBody>
      </p:sp>
      <p:pic>
        <p:nvPicPr>
          <p:cNvPr id="70773713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1099" y="147961"/>
            <a:ext cx="11894713" cy="6464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858525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58863" y="102020"/>
            <a:ext cx="9779182" cy="1744414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489254404" name="Объект 2"/>
          <p:cNvSpPr>
            <a:spLocks noGrp="1"/>
          </p:cNvSpPr>
          <p:nvPr>
            <p:ph idx="1" hasCustomPrompt="1"/>
          </p:nvPr>
        </p:nvSpPr>
        <p:spPr bwMode="auto">
          <a:xfrm flipH="0" flipV="0">
            <a:off x="417087" y="4670024"/>
            <a:ext cx="7906674" cy="1904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5000" lnSpcReduction="5000"/>
          </a:bodyPr>
          <a:lstStyle>
            <a:lvl1pPr marL="0" indent="0">
              <a:buNone/>
              <a:defRPr lang="ru-RU">
                <a:latin typeface="Arial"/>
                <a:cs typeface="+mn-cs"/>
              </a:defRPr>
            </a:lvl1pPr>
            <a:lvl2pPr marL="457200" indent="0">
              <a:buNone/>
              <a:defRPr lang="ru-RU">
                <a:latin typeface="Arial"/>
                <a:cs typeface="+mn-cs"/>
              </a:defRPr>
            </a:lvl2pPr>
            <a:lvl3pPr marL="914400" indent="0">
              <a:buNone/>
              <a:defRPr lang="ru-RU">
                <a:latin typeface="Arial"/>
                <a:cs typeface="+mn-cs"/>
              </a:defRPr>
            </a:lvl3pPr>
            <a:lvl4pPr marL="1371600" indent="0">
              <a:buNone/>
              <a:defRPr lang="ru-RU">
                <a:latin typeface="Arial"/>
                <a:cs typeface="+mn-cs"/>
              </a:defRPr>
            </a:lvl4pPr>
            <a:lvl5pPr marL="1828800" indent="0">
              <a:buNone/>
              <a:defRPr lang="ru-RU">
                <a:latin typeface="Arial"/>
                <a:cs typeface="+mn-cs"/>
              </a:defRPr>
            </a:lvl5pPr>
          </a:lstStyle>
          <a:p>
            <a:pPr>
              <a:defRPr/>
            </a:pPr>
            <a:r>
              <a:rPr/>
              <a:t>Крестьяне общинники по закону были свободны</a:t>
            </a:r>
            <a:endParaRPr/>
          </a:p>
          <a:p>
            <a:pPr>
              <a:defRPr/>
            </a:pPr>
            <a:r>
              <a:rPr/>
              <a:t>За пределами общины-бесправны</a:t>
            </a:r>
            <a:endParaRPr/>
          </a:p>
          <a:p>
            <a:pPr>
              <a:defRPr/>
            </a:pPr>
            <a:r>
              <a:rPr/>
              <a:t>Община отвечала за сбор налогов государству</a:t>
            </a:r>
            <a:endParaRPr/>
          </a:p>
          <a:p>
            <a:pPr>
              <a:defRPr/>
            </a:pPr>
            <a:r>
              <a:rPr/>
              <a:t>Община пользовалась самоуправлением на основе традиций</a:t>
            </a:r>
            <a:endParaRPr/>
          </a:p>
          <a:p>
            <a:pPr>
              <a:defRPr/>
            </a:pPr>
            <a:r>
              <a:rPr/>
              <a:t>Принцип круговой поруки</a:t>
            </a:r>
            <a:endParaRPr/>
          </a:p>
        </p:txBody>
      </p:sp>
      <p:pic>
        <p:nvPicPr>
          <p:cNvPr id="186800905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30412" y="102020"/>
            <a:ext cx="12055004" cy="4452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3747929" name="Заголовок 1"/>
          <p:cNvSpPr>
            <a:spLocks noGrp="1"/>
          </p:cNvSpPr>
          <p:nvPr>
            <p:ph type="ctrTitle" hasCustomPrompt="1"/>
          </p:nvPr>
        </p:nvSpPr>
        <p:spPr bwMode="auto">
          <a:xfrm flipH="0" flipV="0">
            <a:off x="417087" y="177552"/>
            <a:ext cx="6787718" cy="6291895"/>
          </a:xfrm>
        </p:spPr>
        <p:txBody>
          <a:bodyPr bIns="0" rtlCol="0" anchor="b">
            <a:noAutofit/>
          </a:bodyPr>
          <a:lstStyle>
            <a:lvl1pPr algn="l">
              <a:defRPr lang="ru-RU" sz="6000" b="1">
                <a:solidFill>
                  <a:schemeClr val="bg1"/>
                </a:solidFill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sz="3200"/>
              <a:t>На политической карте Азии в Раннем и Высоком средневековье существовало несколько крупных цивилизаций, главными из которых были китайская, индийская и арабо-мусульманская. </a:t>
            </a:r>
            <a:br>
              <a:rPr sz="3200"/>
            </a:br>
            <a:r>
              <a:rPr sz="3200"/>
              <a:t>Они характеризовались наличием традиционного общества. Там сложилась своеобразная система государственного управления и сословная иерархия</a:t>
            </a:r>
            <a:endParaRPr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1158863" y="360655"/>
            <a:ext cx="9779182" cy="2265655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ПРОВЕРОЧНЫЙ ТЕСТ ПО ТЕМЕ «Европа в Раннем и Высоком средневековье»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158864" y="1512277"/>
            <a:ext cx="10209589" cy="480060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defPPr>
              <a:defRPr lang="ru-RU"/>
            </a:defPPr>
          </a:lstStyle>
          <a:p>
            <a:pPr>
              <a:defRPr/>
            </a:pPr>
            <a:endParaRPr/>
          </a:p>
          <a:p>
            <a:pPr>
              <a:defRPr/>
            </a:pPr>
            <a:endParaRPr lang="ru-RU"/>
          </a:p>
        </p:txBody>
      </p:sp>
      <p:sp>
        <p:nvSpPr>
          <p:cNvPr id="192558283" name=""/>
          <p:cNvSpPr/>
          <p:nvPr/>
        </p:nvSpPr>
        <p:spPr bwMode="auto">
          <a:xfrm flipH="0" flipV="0">
            <a:off x="1323349" y="2561577"/>
            <a:ext cx="7351820" cy="3751299"/>
          </a:xfrm>
          <a:prstGeom prst="wedgeEllipseCallout">
            <a:avLst>
              <a:gd name="adj1" fmla="val -25974"/>
              <a:gd name="adj2" fmla="val 63043"/>
            </a:avLst>
          </a:prstGeom>
          <a:blipFill>
            <a:blip r:embed="rId2">
              <a:alphaModFix amt="92999"/>
            </a:blip>
            <a:stretch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5872928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500315" y="102020"/>
            <a:ext cx="10437731" cy="961449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/>
              <a:t>Раннее и Высокое средневековье</a:t>
            </a:r>
            <a:endParaRPr/>
          </a:p>
        </p:txBody>
      </p:sp>
      <p:sp>
        <p:nvSpPr>
          <p:cNvPr id="2116821476" name="Объект 2"/>
          <p:cNvSpPr>
            <a:spLocks noGrp="1"/>
          </p:cNvSpPr>
          <p:nvPr>
            <p:ph idx="1" hasCustomPrompt="1"/>
          </p:nvPr>
        </p:nvSpPr>
        <p:spPr bwMode="auto">
          <a:xfrm flipH="0" flipV="0">
            <a:off x="232135" y="1192936"/>
            <a:ext cx="5539295" cy="4182097"/>
          </a:xfrm>
        </p:spPr>
        <p:txBody>
          <a:bodyPr rtlCol="0">
            <a:normAutofit/>
          </a:bodyPr>
          <a:lstStyle>
            <a:lvl1pPr marL="0" indent="0">
              <a:buNone/>
              <a:defRPr lang="ru-RU">
                <a:latin typeface="Arial"/>
                <a:cs typeface="+mn-cs"/>
              </a:defRPr>
            </a:lvl1pPr>
            <a:lvl2pPr marL="457200" indent="0">
              <a:buNone/>
              <a:defRPr lang="ru-RU">
                <a:latin typeface="Arial"/>
                <a:cs typeface="+mn-cs"/>
              </a:defRPr>
            </a:lvl2pPr>
            <a:lvl3pPr marL="914400" indent="0">
              <a:buNone/>
              <a:defRPr lang="ru-RU">
                <a:latin typeface="Arial"/>
                <a:cs typeface="+mn-cs"/>
              </a:defRPr>
            </a:lvl3pPr>
            <a:lvl4pPr marL="1371600" indent="0">
              <a:buNone/>
              <a:defRPr lang="ru-RU">
                <a:latin typeface="Arial"/>
                <a:cs typeface="+mn-cs"/>
              </a:defRPr>
            </a:lvl4pPr>
            <a:lvl5pPr marL="1828800" indent="0">
              <a:buNone/>
              <a:defRPr lang="ru-RU">
                <a:latin typeface="Arial"/>
                <a:cs typeface="+mn-cs"/>
              </a:defRPr>
            </a:lvl5pPr>
          </a:lstStyle>
          <a:p>
            <a:pPr>
              <a:defRPr/>
            </a:pPr>
            <a:r>
              <a:rPr/>
              <a:t>Индия</a:t>
            </a:r>
            <a:endParaRPr/>
          </a:p>
          <a:p>
            <a:pPr>
              <a:defRPr/>
            </a:pPr>
            <a:r>
              <a:rPr/>
              <a:t>Китай</a:t>
            </a:r>
            <a:endParaRPr/>
          </a:p>
          <a:p>
            <a:pPr>
              <a:defRPr/>
            </a:pPr>
            <a:r>
              <a:rPr/>
              <a:t>Япония</a:t>
            </a:r>
            <a:endParaRPr/>
          </a:p>
          <a:p>
            <a:pPr>
              <a:defRPr/>
            </a:pPr>
            <a:r>
              <a:rPr/>
              <a:t>Арабский халифат</a:t>
            </a:r>
            <a:endParaRPr/>
          </a:p>
          <a:p>
            <a:pPr>
              <a:defRPr/>
            </a:pPr>
            <a:r>
              <a:rPr/>
              <a:t>Монгольская держава</a:t>
            </a:r>
            <a:endParaRPr/>
          </a:p>
          <a:p>
            <a:pPr>
              <a:defRPr/>
            </a:pPr>
            <a:r>
              <a:rPr/>
              <a:t>Персидская держава</a:t>
            </a:r>
            <a:endParaRPr/>
          </a:p>
          <a:p>
            <a:pPr>
              <a:defRPr/>
            </a:pPr>
            <a:r>
              <a:rPr/>
              <a:t>Государство турков-сельджуков</a:t>
            </a:r>
            <a:endParaRPr/>
          </a:p>
        </p:txBody>
      </p:sp>
      <p:sp>
        <p:nvSpPr>
          <p:cNvPr id="620604575" name=""/>
          <p:cNvSpPr/>
          <p:nvPr/>
        </p:nvSpPr>
        <p:spPr bwMode="auto">
          <a:xfrm flipH="0" flipV="0">
            <a:off x="5719181" y="1063470"/>
            <a:ext cx="6118658" cy="3745266"/>
          </a:xfrm>
          <a:prstGeom prst="flowChartOffpage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5454308" name=""/>
          <p:cNvSpPr txBox="1"/>
          <p:nvPr/>
        </p:nvSpPr>
        <p:spPr bwMode="auto">
          <a:xfrm flipH="0" flipV="0">
            <a:off x="5771431" y="1146699"/>
            <a:ext cx="5880702" cy="2651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400" b="1"/>
              <a:t>рост населения Аравийского п-ова</a:t>
            </a:r>
            <a:endParaRPr sz="2400" b="1"/>
          </a:p>
          <a:p>
            <a:pPr>
              <a:defRPr/>
            </a:pPr>
            <a:r>
              <a:rPr sz="2400" b="1"/>
              <a:t>межплеменные стычки, выделение родовой знати</a:t>
            </a:r>
            <a:endParaRPr sz="2400" b="1"/>
          </a:p>
          <a:p>
            <a:pPr>
              <a:defRPr/>
            </a:pPr>
            <a:r>
              <a:rPr sz="2400" b="1"/>
              <a:t>стремление противостоять внешней угрозе</a:t>
            </a:r>
            <a:endParaRPr sz="2400" b="1"/>
          </a:p>
          <a:p>
            <a:pPr>
              <a:defRPr/>
            </a:pPr>
            <a:r>
              <a:rPr sz="2400" b="1"/>
              <a:t>возникновение единой религии</a:t>
            </a:r>
            <a:endParaRPr sz="2400" b="1"/>
          </a:p>
          <a:p>
            <a:pPr>
              <a:defRPr/>
            </a:pPr>
            <a:r>
              <a:rPr sz="2400" b="1"/>
              <a:t>деятельность Мухаммеда</a:t>
            </a:r>
            <a:endParaRPr sz="2400" b="1"/>
          </a:p>
        </p:txBody>
      </p:sp>
      <p:sp>
        <p:nvSpPr>
          <p:cNvPr id="258412696" name=""/>
          <p:cNvSpPr txBox="1"/>
          <p:nvPr/>
        </p:nvSpPr>
        <p:spPr bwMode="auto">
          <a:xfrm flipH="0" flipV="0">
            <a:off x="6048858" y="4975193"/>
            <a:ext cx="5688228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3600" b="1">
                <a:solidFill>
                  <a:schemeClr val="accent1">
                    <a:lumMod val="75000"/>
                  </a:schemeClr>
                </a:solidFill>
              </a:rPr>
              <a:t>Арабский халифат</a:t>
            </a:r>
            <a:endParaRPr sz="3600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8456860" name="Объект 2"/>
          <p:cNvSpPr>
            <a:spLocks noGrp="1"/>
          </p:cNvSpPr>
          <p:nvPr>
            <p:ph idx="1" hasCustomPrompt="1"/>
          </p:nvPr>
        </p:nvSpPr>
        <p:spPr bwMode="auto">
          <a:xfrm flipH="0" flipV="0">
            <a:off x="509563" y="360655"/>
            <a:ext cx="11503980" cy="6362330"/>
          </a:xfrm>
          <a:prstGeom prst="rect">
            <a:avLst/>
          </a:prstGeom>
          <a:solidFill>
            <a:schemeClr val="accent2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0" indent="0">
              <a:buNone/>
              <a:defRPr lang="ru-RU">
                <a:latin typeface="Arial"/>
                <a:cs typeface="+mn-cs"/>
              </a:defRPr>
            </a:lvl1pPr>
            <a:lvl2pPr marL="457200" indent="0">
              <a:buNone/>
              <a:defRPr lang="ru-RU">
                <a:latin typeface="Arial"/>
                <a:cs typeface="+mn-cs"/>
              </a:defRPr>
            </a:lvl2pPr>
            <a:lvl3pPr marL="914400" indent="0">
              <a:buNone/>
              <a:defRPr lang="ru-RU">
                <a:latin typeface="Arial"/>
                <a:cs typeface="+mn-cs"/>
              </a:defRPr>
            </a:lvl3pPr>
            <a:lvl4pPr marL="1371600" indent="0">
              <a:buNone/>
              <a:defRPr lang="ru-RU">
                <a:latin typeface="Arial"/>
                <a:cs typeface="+mn-cs"/>
              </a:defRPr>
            </a:lvl4pPr>
            <a:lvl5pPr marL="1828800" indent="0">
              <a:buNone/>
              <a:defRPr lang="ru-RU">
                <a:latin typeface="Arial"/>
                <a:cs typeface="+mn-cs"/>
              </a:defRPr>
            </a:lvl5pPr>
          </a:lstStyle>
          <a:p>
            <a:pPr>
              <a:defRPr/>
            </a:pPr>
            <a:r>
              <a:rPr sz="3600" b="1"/>
              <a:t>Арабский халифат-</a:t>
            </a:r>
            <a:r>
              <a:rPr sz="3600" b="1">
                <a:solidFill>
                  <a:schemeClr val="bg2">
                    <a:lumMod val="50000"/>
                  </a:schemeClr>
                </a:solidFill>
              </a:rPr>
              <a:t>государство мусульман во главе с религиозным лидером - халифом</a:t>
            </a:r>
            <a:endParaRPr sz="3600" b="1"/>
          </a:p>
          <a:p>
            <a:pPr>
              <a:defRPr/>
            </a:pPr>
            <a:r>
              <a:rPr sz="3600" b="1"/>
              <a:t>Ислам-</a:t>
            </a:r>
            <a:r>
              <a:rPr sz="3600" b="1">
                <a:solidFill>
                  <a:schemeClr val="bg2">
                    <a:lumMod val="50000"/>
                  </a:schemeClr>
                </a:solidFill>
              </a:rPr>
              <a:t>монотеистическая религия, получившая развитие на Востоке и предполагающая покорность (дословно) Аллаху.</a:t>
            </a:r>
            <a:endParaRPr sz="36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800" b="1">
                <a:solidFill>
                  <a:schemeClr val="tx1"/>
                </a:solidFill>
              </a:rPr>
              <a:t>VII</a:t>
            </a:r>
            <a:r>
              <a:rPr lang="be-BY" sz="2800" b="1">
                <a:solidFill>
                  <a:schemeClr val="tx1"/>
                </a:solidFill>
              </a:rPr>
              <a:t> век</a:t>
            </a:r>
            <a:r>
              <a:rPr lang="be-BY" sz="2800" b="1">
                <a:solidFill>
                  <a:schemeClr val="tx1"/>
                </a:solidFill>
              </a:rPr>
              <a:t>- возн</a:t>
            </a:r>
            <a:r>
              <a:rPr lang="ru-RU" sz="2800" b="1">
                <a:solidFill>
                  <a:schemeClr val="tx1"/>
                </a:solidFill>
              </a:rPr>
              <a:t>икн.ислама</a:t>
            </a:r>
            <a:endParaRPr sz="28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800" b="1">
                <a:solidFill>
                  <a:schemeClr val="tx1"/>
                </a:solidFill>
              </a:rPr>
              <a:t>570-632-деятельность пророка Мухаммеда</a:t>
            </a:r>
            <a:endParaRPr sz="28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800" b="1">
                <a:solidFill>
                  <a:schemeClr val="tx1"/>
                </a:solidFill>
              </a:rPr>
              <a:t>7-8 век объединение арабских племен, провозглашение халифата</a:t>
            </a:r>
            <a:endParaRPr sz="28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800" b="1">
                <a:solidFill>
                  <a:schemeClr val="tx1"/>
                </a:solidFill>
              </a:rPr>
              <a:t>Во главе халиф-последователь Мухаммеда и духовный лидер</a:t>
            </a:r>
            <a:endParaRPr lang="ru-RU" sz="28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800" b="1">
                <a:solidFill>
                  <a:schemeClr val="tx1"/>
                </a:solidFill>
              </a:rPr>
              <a:t>Активная завоевательная политика</a:t>
            </a:r>
            <a:endParaRPr lang="ru-RU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3759700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121164" y="517863"/>
            <a:ext cx="3634295" cy="4968535"/>
          </a:xfrm>
          <a:prstGeom prst="rect">
            <a:avLst/>
          </a:prstGeom>
          <a:solidFill>
            <a:schemeClr val="accent2"/>
          </a:solidFill>
        </p:spPr>
        <p:txBody>
          <a:bodyPr rtlCol="0" anchor="ctr" anchorCtr="0">
            <a:noAutofit/>
          </a:bodyPr>
          <a:lstStyle>
            <a:lvl1pPr>
              <a:defRPr lang="ru-RU" sz="60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sz="2600"/>
              <a:t>633-652-захват Сасанидского Ирана</a:t>
            </a:r>
            <a:br>
              <a:rPr sz="2600"/>
            </a:br>
            <a:r>
              <a:rPr sz="2600"/>
              <a:t>641-642-захват Египта</a:t>
            </a:r>
            <a:br>
              <a:rPr sz="2600"/>
            </a:br>
            <a:r>
              <a:rPr sz="2600"/>
              <a:t>643-661-захват Закавказья</a:t>
            </a:r>
            <a:br>
              <a:rPr sz="2600"/>
            </a:br>
            <a:r>
              <a:rPr sz="2600"/>
              <a:t>665-689-Сев.Африка</a:t>
            </a:r>
            <a:br>
              <a:rPr sz="2600"/>
            </a:br>
            <a:r>
              <a:rPr sz="2600"/>
              <a:t>9-10 век-упадок. Доминирует Османская Турция</a:t>
            </a:r>
            <a:endParaRPr/>
          </a:p>
        </p:txBody>
      </p:sp>
      <p:sp>
        <p:nvSpPr>
          <p:cNvPr id="1956678824" name="Рисунок 14"/>
          <p:cNvSpPr>
            <a:spLocks noGrp="1"/>
          </p:cNvSpPr>
          <p:nvPr>
            <p:ph type="pic" sz="quarter" idx="10"/>
          </p:nvPr>
        </p:nvSpPr>
        <p:spPr bwMode="auto">
          <a:xfrm>
            <a:off x="7183437" y="1168399"/>
            <a:ext cx="4500561" cy="4521199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ru-RU" sz="2000"/>
            </a:lvl1pPr>
          </a:lstStyle>
          <a:p>
            <a:pPr>
              <a:defRPr/>
            </a:pPr>
            <a:endParaRPr/>
          </a:p>
        </p:txBody>
      </p:sp>
      <p:pic>
        <p:nvPicPr>
          <p:cNvPr id="112656090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030765" y="66674"/>
            <a:ext cx="8082537" cy="6027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1167490" y="316522"/>
            <a:ext cx="4150809" cy="2013865"/>
          </a:xfrm>
          <a:prstGeom prst="rect">
            <a:avLst/>
          </a:prstGeom>
          <a:solidFill>
            <a:schemeClr val="accent2"/>
          </a:solidFill>
        </p:spPr>
        <p:txBody>
          <a:bodyPr rtlCol="0"/>
          <a:lstStyle>
            <a:defPPr>
              <a:defRPr lang="ru-RU"/>
            </a:defPPr>
          </a:lstStyle>
          <a:p>
            <a:pPr algn="l">
              <a:defRPr/>
            </a:pPr>
            <a:r>
              <a:rPr sz="3600"/>
              <a:t>Выделим причины упадка Арабского халифата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 flipH="0" flipV="0">
            <a:off x="4422588" y="1572087"/>
            <a:ext cx="7470621" cy="307851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800" b="1"/>
              <a:t>-неоднородный уровень экономического развития</a:t>
            </a:r>
            <a:endParaRPr lang="ru-RU" sz="2800" b="1"/>
          </a:p>
          <a:p>
            <a:pPr algn="just">
              <a:defRPr/>
            </a:pPr>
            <a:r>
              <a:rPr lang="ru-RU" sz="2800" b="1"/>
              <a:t>-этнические, языковые различия покоренных народов</a:t>
            </a:r>
            <a:endParaRPr lang="ru-RU" sz="2800" b="1"/>
          </a:p>
          <a:p>
            <a:pPr algn="just">
              <a:defRPr/>
            </a:pPr>
            <a:r>
              <a:rPr lang="ru-RU" sz="2800" b="1"/>
              <a:t>слабые хозяйственные связи</a:t>
            </a:r>
            <a:endParaRPr lang="ru-RU" sz="2800" b="1"/>
          </a:p>
          <a:p>
            <a:pPr algn="just">
              <a:defRPr/>
            </a:pPr>
            <a:r>
              <a:rPr lang="ru-RU" sz="2800" b="1"/>
              <a:t>народные восстания и политические распри между наместниками регионов </a:t>
            </a:r>
            <a:endParaRPr sz="2800" b="1"/>
          </a:p>
        </p:txBody>
      </p:sp>
      <p:sp>
        <p:nvSpPr>
          <p:cNvPr id="46984810" name=""/>
          <p:cNvSpPr txBox="1"/>
          <p:nvPr/>
        </p:nvSpPr>
        <p:spPr bwMode="auto">
          <a:xfrm flipH="0" flipV="0">
            <a:off x="4920655" y="4947451"/>
            <a:ext cx="4781139" cy="13716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enorite"/>
                <a:cs typeface="Tenorite"/>
              </a:rPr>
              <a:t>распад на самостоятельные области</a:t>
            </a:r>
            <a:endParaRPr lang="ru-RU" sz="2800" b="1" i="0" u="none" strike="noStrike" cap="none" spc="0">
              <a:solidFill>
                <a:schemeClr val="tx1"/>
              </a:solidFill>
              <a:latin typeface="Tenorite"/>
              <a:cs typeface="Tenorite"/>
            </a:endParaRPr>
          </a:p>
        </p:txBody>
      </p:sp>
      <p:sp>
        <p:nvSpPr>
          <p:cNvPr id="2076839796" name=""/>
          <p:cNvSpPr txBox="1"/>
          <p:nvPr/>
        </p:nvSpPr>
        <p:spPr bwMode="auto">
          <a:xfrm flipH="0" flipV="0">
            <a:off x="639028" y="2866747"/>
            <a:ext cx="2609399" cy="16764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/>
              <a:t>1258-монголы захватили столицу Багдад</a:t>
            </a:r>
            <a:endParaRPr sz="2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0253325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1167490" y="545606"/>
            <a:ext cx="5787630" cy="2117693"/>
          </a:xfrm>
        </p:spPr>
        <p:txBody>
          <a:bodyPr rtlCol="0" anchor="ctr" anchorCtr="0">
            <a:noAutofit/>
          </a:bodyPr>
          <a:lstStyle>
            <a:lvl1pPr>
              <a:defRPr lang="ru-RU" sz="6000" b="1">
                <a:latin typeface="Arial"/>
                <a:cs typeface="+mj-cs"/>
              </a:defRPr>
            </a:lvl1pPr>
          </a:lstStyle>
          <a:p>
            <a:pPr>
              <a:defRPr/>
            </a:pPr>
            <a:r>
              <a:rPr sz="2800"/>
              <a:t>Арабские походы достигли Индии</a:t>
            </a:r>
            <a:br>
              <a:rPr sz="2800"/>
            </a:br>
            <a:r>
              <a:rPr sz="2800"/>
              <a:t>13 век –создание Делийского султаната (1206-1526)</a:t>
            </a:r>
            <a:endParaRPr sz="2800"/>
          </a:p>
        </p:txBody>
      </p:sp>
      <p:pic>
        <p:nvPicPr>
          <p:cNvPr id="153715194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166553" y="-55485"/>
            <a:ext cx="3880074" cy="4664808"/>
          </a:xfrm>
          <a:prstGeom prst="rect">
            <a:avLst/>
          </a:prstGeom>
        </p:spPr>
      </p:pic>
      <p:pic>
        <p:nvPicPr>
          <p:cNvPr id="29289691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279161" y="4984441"/>
            <a:ext cx="4716511" cy="1544344"/>
          </a:xfrm>
          <a:prstGeom prst="rect">
            <a:avLst/>
          </a:prstGeom>
        </p:spPr>
      </p:pic>
      <p:sp>
        <p:nvSpPr>
          <p:cNvPr id="1283934988" name=""/>
          <p:cNvSpPr/>
          <p:nvPr/>
        </p:nvSpPr>
        <p:spPr bwMode="auto">
          <a:xfrm flipH="0" flipV="0">
            <a:off x="1167490" y="2709538"/>
            <a:ext cx="5548543" cy="2478349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25138" name=""/>
          <p:cNvSpPr txBox="1"/>
          <p:nvPr/>
        </p:nvSpPr>
        <p:spPr bwMode="auto">
          <a:xfrm flipH="0" flipV="0">
            <a:off x="1443567" y="3023956"/>
            <a:ext cx="4954399" cy="173739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Ислам распространился на тер.Бл.Востока, Малой и Средней Азии, Кавказа</a:t>
            </a:r>
            <a:endParaRPr/>
          </a:p>
          <a:p>
            <a:pPr>
              <a:defRPr/>
            </a:pPr>
            <a:r>
              <a:rPr/>
              <a:t>Ближний Восток стал центром науки и искусства</a:t>
            </a:r>
            <a:endParaRPr/>
          </a:p>
          <a:p>
            <a:pPr>
              <a:defRPr/>
            </a:pPr>
            <a:r>
              <a:rPr/>
              <a:t>Созданы благоприятные условия для международной торговли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9425921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167490" y="136525"/>
            <a:ext cx="9779182" cy="1570037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/>
                <a:cs typeface="+mj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25517696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1167492" y="2084832"/>
            <a:ext cx="9779181" cy="3366812"/>
          </a:xfrm>
        </p:spPr>
        <p:txBody>
          <a:bodyPr rtlCol="0">
            <a:noAutofit/>
          </a:bodyPr>
          <a:lstStyle>
            <a:lvl1pPr marL="0" indent="0">
              <a:buNone/>
              <a:defRPr lang="ru-RU">
                <a:latin typeface="Arial"/>
                <a:cs typeface="+mn-cs"/>
              </a:defRPr>
            </a:lvl1pPr>
            <a:lvl2pPr marL="457200" indent="0">
              <a:buNone/>
              <a:defRPr lang="ru-RU">
                <a:latin typeface="Arial"/>
                <a:cs typeface="+mn-cs"/>
              </a:defRPr>
            </a:lvl2pPr>
            <a:lvl3pPr marL="914400" indent="0">
              <a:buNone/>
              <a:defRPr lang="ru-RU">
                <a:latin typeface="Arial"/>
                <a:cs typeface="+mn-cs"/>
              </a:defRPr>
            </a:lvl3pPr>
            <a:lvl4pPr marL="1371600" indent="0">
              <a:buNone/>
              <a:defRPr lang="ru-RU">
                <a:latin typeface="Arial"/>
                <a:cs typeface="+mn-cs"/>
              </a:defRPr>
            </a:lvl4pPr>
            <a:lvl5pPr marL="1828800" indent="0">
              <a:buNone/>
              <a:defRPr lang="ru-RU">
                <a:latin typeface="Arial"/>
                <a:cs typeface="+mn-cs"/>
              </a:defRPr>
            </a:lvl5pPr>
          </a:lstStyle>
          <a:p>
            <a:pPr>
              <a:defRPr/>
            </a:pPr>
            <a:endParaRPr/>
          </a:p>
        </p:txBody>
      </p:sp>
      <p:pic>
        <p:nvPicPr>
          <p:cNvPr id="107388150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03446" y="136525"/>
            <a:ext cx="11245995" cy="6441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Пользовательская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Arial"/>
        <a:cs typeface="Arial"/>
      </a:majorFont>
      <a:minorFont>
        <a:latin typeface="Tenorite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Широкоэкранный</PresentationFormat>
  <Paragraphs>0</Paragraphs>
  <Slides>24</Slides>
  <Notes>24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3</cp:revision>
  <dcterms:created xsi:type="dcterms:W3CDTF">2023-12-12T16:04:07Z</dcterms:created>
  <dcterms:modified xsi:type="dcterms:W3CDTF">2025-08-14T22:38:07Z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