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/>
  <p:notesSz cx="9144000" cy="68580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D694ABE6-681A-C840-81F4-2EA4C8102636}">
  <a:tblStyle styleId="{D694ABE6-681A-C840-81F4-2EA4C8102636}" styleName="Table_0">
    <a:wholeTbl>
      <a:tcTxStyle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rgbClr val="EEF2F7"/>
          </a:solidFill>
        </a:fill>
      </a:tcStyle>
    </a:wholeTbl>
    <a:band1H>
      <a:tcStyle>
        <a:tcBdr/>
        <a:fill>
          <a:solidFill>
            <a:srgbClr val="DCE5E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CE5EE"/>
          </a:solidFill>
        </a:fill>
      </a:tcStyle>
    </a:band1V>
    <a:band2V>
      <a:tcStyle>
        <a:tcBdr/>
        <a:fill>
          <a:solidFill>
            <a:srgbClr val="DCE5EE"/>
          </a:solidFill>
        </a:fill>
      </a:tcStyle>
    </a:band2V>
    <a:lastCol>
      <a:tcTxStyle i="off" b="on"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i="off" b="on"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i="off" b="on"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i="off" b="on"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presProps" Target="presProps.xml" /><Relationship Id="rId34" Type="http://schemas.openxmlformats.org/officeDocument/2006/relationships/tableStyles" Target="tableStyles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Рисунок с подписью" preserve="0" showMasterPhAnim="0" showMasterSp="0" type="picTx" userDrawn="1">
  <p:cSld name="PICTURE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15;p26"/>
          <p:cNvSpPr/>
          <p:nvPr/>
        </p:nvSpPr>
        <p:spPr bwMode="auto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" name="Google Shape;16;p26"/>
          <p:cNvSpPr/>
          <p:nvPr/>
        </p:nvSpPr>
        <p:spPr bwMode="auto">
          <a:xfrm>
            <a:off x="-9525" y="4664075"/>
            <a:ext cx="1463675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Google Shape;17;p26"/>
          <p:cNvSpPr/>
          <p:nvPr/>
        </p:nvSpPr>
        <p:spPr bwMode="auto">
          <a:xfrm>
            <a:off x="1544638" y="4654550"/>
            <a:ext cx="7599362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" name="Google Shape;18;p26"/>
          <p:cNvSpPr/>
          <p:nvPr/>
        </p:nvSpPr>
        <p:spPr bwMode="auto">
          <a:xfrm>
            <a:off x="1447800" y="0"/>
            <a:ext cx="100013" cy="68675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" name="Google Shape;19;p26"/>
          <p:cNvSpPr txBox="1"/>
          <p:nvPr>
            <p:ph type="body" idx="1"/>
          </p:nvPr>
        </p:nvSpPr>
        <p:spPr bwMode="auto"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26"/>
          <p:cNvSpPr txBox="1"/>
          <p:nvPr>
            <p:ph type="title"/>
          </p:nvPr>
        </p:nvSpPr>
        <p:spPr bwMode="auto"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sz="28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26"/>
          <p:cNvSpPr/>
          <p:nvPr>
            <p:ph type="pic" idx="2"/>
          </p:nvPr>
        </p:nvSpPr>
        <p:spPr bwMode="auto"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</p:sp>
      <p:sp>
        <p:nvSpPr>
          <p:cNvPr id="22" name="Google Shape;22;p26"/>
          <p:cNvSpPr txBox="1"/>
          <p:nvPr>
            <p:ph type="dt" idx="10"/>
          </p:nvPr>
        </p:nvSpPr>
        <p:spPr bwMode="auto"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26"/>
          <p:cNvSpPr txBox="1"/>
          <p:nvPr>
            <p:ph type="sldNum" idx="12"/>
          </p:nvPr>
        </p:nvSpPr>
        <p:spPr bwMode="auto">
          <a:xfrm>
            <a:off x="0" y="4667250"/>
            <a:ext cx="1447800" cy="6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24" name="Google Shape;24;p26"/>
          <p:cNvSpPr txBox="1"/>
          <p:nvPr>
            <p:ph type="ftr" idx="11"/>
          </p:nvPr>
        </p:nvSpPr>
        <p:spPr bwMode="auto">
          <a:xfrm>
            <a:off x="1600200" y="6248400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вертикальный текст" preserve="0" showMasterPhAnim="0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 txBox="1"/>
          <p:nvPr>
            <p:ph type="title"/>
          </p:nvPr>
        </p:nvSpPr>
        <p:spPr bwMode="auto">
          <a:xfrm>
            <a:off x="609600" y="228600"/>
            <a:ext cx="81533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3" name="Google Shape;83;p35"/>
          <p:cNvSpPr txBox="1"/>
          <p:nvPr>
            <p:ph type="body" idx="1"/>
          </p:nvPr>
        </p:nvSpPr>
        <p:spPr bwMode="auto">
          <a:xfrm rot="5400000">
            <a:off x="2426494" y="-213518"/>
            <a:ext cx="4525963" cy="815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4" name="Google Shape;84;p35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5" name="Google Shape;85;p35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6" name="Google Shape;86;p35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Вертикальный заголовок и текст" preserve="0" showMasterPhAnim="0" showMasterSp="0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" name="Google Shape;88;p36"/>
          <p:cNvSpPr/>
          <p:nvPr/>
        </p:nvSpPr>
        <p:spPr bwMode="auto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9" name="Google Shape;89;p36"/>
          <p:cNvSpPr/>
          <p:nvPr/>
        </p:nvSpPr>
        <p:spPr bwMode="auto"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0" name="Google Shape;90;p36"/>
          <p:cNvSpPr/>
          <p:nvPr/>
        </p:nvSpPr>
        <p:spPr bwMode="auto"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" name="Google Shape;91;p36"/>
          <p:cNvSpPr txBox="1"/>
          <p:nvPr>
            <p:ph type="title"/>
          </p:nvPr>
        </p:nvSpPr>
        <p:spPr bwMode="auto">
          <a:xfrm rot="5400000">
            <a:off x="4823619" y="2339182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2" name="Google Shape;92;p36"/>
          <p:cNvSpPr txBox="1"/>
          <p:nvPr>
            <p:ph type="body" idx="1"/>
          </p:nvPr>
        </p:nvSpPr>
        <p:spPr bwMode="auto">
          <a:xfrm rot="5400000">
            <a:off x="480218" y="586582"/>
            <a:ext cx="5516563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3" name="Google Shape;93;p36"/>
          <p:cNvSpPr txBox="1"/>
          <p:nvPr>
            <p:ph type="dt" idx="10"/>
          </p:nvPr>
        </p:nvSpPr>
        <p:spPr bwMode="auto">
          <a:xfrm>
            <a:off x="6553200" y="6248400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4" name="Google Shape;94;p36"/>
          <p:cNvSpPr txBox="1"/>
          <p:nvPr>
            <p:ph type="ftr" idx="11"/>
          </p:nvPr>
        </p:nvSpPr>
        <p:spPr bwMode="auto">
          <a:xfrm>
            <a:off x="457200" y="6248400"/>
            <a:ext cx="55737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5" name="Google Shape;95;p36"/>
          <p:cNvSpPr txBox="1"/>
          <p:nvPr>
            <p:ph type="sldNum" idx="12"/>
          </p:nvPr>
        </p:nvSpPr>
        <p:spPr bwMode="auto">
          <a:xfrm rot="5400000">
            <a:off x="5989638" y="144462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объект" preserve="0" showMasterPhAnim="0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/>
          <p:nvPr>
            <p:ph type="title"/>
          </p:nvPr>
        </p:nvSpPr>
        <p:spPr bwMode="auto">
          <a:xfrm>
            <a:off x="612648" y="228600"/>
            <a:ext cx="81533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27"/>
          <p:cNvSpPr txBox="1"/>
          <p:nvPr>
            <p:ph type="body" idx="1"/>
          </p:nvPr>
        </p:nvSpPr>
        <p:spPr bwMode="auto">
          <a:xfrm>
            <a:off x="612648" y="1600200"/>
            <a:ext cx="8153399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27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9" name="Google Shape;29;p27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27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итульный слайд" preserve="0" showMasterPhAnim="0" showMasterSp="0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/>
          <p:nvPr/>
        </p:nvSpPr>
        <p:spPr bwMode="auto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" name="Google Shape;33;p28"/>
          <p:cNvSpPr/>
          <p:nvPr/>
        </p:nvSpPr>
        <p:spPr bwMode="auto">
          <a:xfrm>
            <a:off x="-9525" y="6053138"/>
            <a:ext cx="2249488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4" name="Google Shape;34;p28"/>
          <p:cNvSpPr/>
          <p:nvPr/>
        </p:nvSpPr>
        <p:spPr bwMode="auto">
          <a:xfrm>
            <a:off x="2359025" y="6043613"/>
            <a:ext cx="6784975" cy="714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5" name="Google Shape;35;p28"/>
          <p:cNvSpPr txBox="1"/>
          <p:nvPr>
            <p:ph type="ctrTitle"/>
          </p:nvPr>
        </p:nvSpPr>
        <p:spPr bwMode="auto">
          <a:xfrm>
            <a:off x="2362199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28"/>
          <p:cNvSpPr txBox="1"/>
          <p:nvPr>
            <p:ph type="subTitle" idx="1"/>
          </p:nvPr>
        </p:nvSpPr>
        <p:spPr bwMode="auto">
          <a:xfrm>
            <a:off x="2362199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28"/>
          <p:cNvSpPr txBox="1"/>
          <p:nvPr>
            <p:ph type="dt" idx="10"/>
          </p:nvPr>
        </p:nvSpPr>
        <p:spPr bwMode="auto">
          <a:xfrm>
            <a:off x="76200" y="6069013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28"/>
          <p:cNvSpPr txBox="1"/>
          <p:nvPr>
            <p:ph type="ftr" idx="11"/>
          </p:nvPr>
        </p:nvSpPr>
        <p:spPr bwMode="auto">
          <a:xfrm>
            <a:off x="2085975" y="236538"/>
            <a:ext cx="58673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28"/>
          <p:cNvSpPr txBox="1"/>
          <p:nvPr>
            <p:ph type="sldNum" idx="12"/>
          </p:nvPr>
        </p:nvSpPr>
        <p:spPr bwMode="auto"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раздела" preserve="0" showMasterPhAnim="0" showMasterSp="0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/>
          <p:nvPr/>
        </p:nvSpPr>
        <p:spPr bwMode="auto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2" name="Google Shape;42;p29"/>
          <p:cNvSpPr/>
          <p:nvPr/>
        </p:nvSpPr>
        <p:spPr bwMode="auto"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3" name="Google Shape;43;p29"/>
          <p:cNvSpPr/>
          <p:nvPr/>
        </p:nvSpPr>
        <p:spPr bwMode="auto"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" name="Google Shape;44;p29"/>
          <p:cNvSpPr txBox="1"/>
          <p:nvPr>
            <p:ph type="body" idx="1"/>
          </p:nvPr>
        </p:nvSpPr>
        <p:spPr bwMode="auto"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29"/>
          <p:cNvSpPr txBox="1"/>
          <p:nvPr>
            <p:ph type="title"/>
          </p:nvPr>
        </p:nvSpPr>
        <p:spPr bwMode="auto"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  <a:defRPr sz="4400" b="0" cap="none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6" name="Google Shape;46;p29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29"/>
          <p:cNvSpPr txBox="1"/>
          <p:nvPr>
            <p:ph type="sldNum" idx="12"/>
          </p:nvPr>
        </p:nvSpPr>
        <p:spPr bwMode="auto">
          <a:xfrm>
            <a:off x="0" y="1752599"/>
            <a:ext cx="12954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48" name="Google Shape;48;p29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Два объекта" preserve="0" showMasterPhAnim="0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/>
          <p:nvPr>
            <p:ph type="title"/>
          </p:nvPr>
        </p:nvSpPr>
        <p:spPr bwMode="auto">
          <a:xfrm>
            <a:off x="609600" y="228600"/>
            <a:ext cx="81533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1" name="Google Shape;51;p30"/>
          <p:cNvSpPr txBox="1"/>
          <p:nvPr>
            <p:ph type="body" idx="1"/>
          </p:nvPr>
        </p:nvSpPr>
        <p:spPr bwMode="auto"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30"/>
          <p:cNvSpPr txBox="1"/>
          <p:nvPr>
            <p:ph type="body" idx="2"/>
          </p:nvPr>
        </p:nvSpPr>
        <p:spPr bwMode="auto"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30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30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55" name="Google Shape;55;p30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Сравнение" preserve="0" showMasterPhAnim="0" type="twoTxTwoObj" userDrawn="1">
  <p:cSld name="TWO_OBJECTS_WITH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31"/>
          <p:cNvSpPr txBox="1"/>
          <p:nvPr>
            <p:ph type="title"/>
          </p:nvPr>
        </p:nvSpPr>
        <p:spPr bwMode="auto">
          <a:xfrm>
            <a:off x="533400" y="273050"/>
            <a:ext cx="8153399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31"/>
          <p:cNvSpPr txBox="1"/>
          <p:nvPr>
            <p:ph type="body" idx="1"/>
          </p:nvPr>
        </p:nvSpPr>
        <p:spPr bwMode="auto"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31"/>
          <p:cNvSpPr txBox="1"/>
          <p:nvPr>
            <p:ph type="body" idx="2"/>
          </p:nvPr>
        </p:nvSpPr>
        <p:spPr bwMode="auto"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31"/>
          <p:cNvSpPr txBox="1"/>
          <p:nvPr>
            <p:ph type="body" idx="3"/>
          </p:nvPr>
        </p:nvSpPr>
        <p:spPr bwMode="auto">
          <a:xfrm>
            <a:off x="609600" y="1752599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31"/>
          <p:cNvSpPr txBox="1"/>
          <p:nvPr>
            <p:ph type="body" idx="4"/>
          </p:nvPr>
        </p:nvSpPr>
        <p:spPr bwMode="auto">
          <a:xfrm>
            <a:off x="4800600" y="1752599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31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3" name="Google Shape;63;p31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64" name="Google Shape;64;p31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олько заголовок" preserve="0" showMasterPhAnim="0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/>
          <p:nvPr>
            <p:ph type="title"/>
          </p:nvPr>
        </p:nvSpPr>
        <p:spPr bwMode="auto">
          <a:xfrm>
            <a:off x="609600" y="228600"/>
            <a:ext cx="81533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32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8" name="Google Shape;68;p32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9" name="Google Shape;69;p32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Пустой слайд" preserve="0" showMasterPhAnim="0" showMasterSp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2" name="Google Shape;72;p33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33"/>
          <p:cNvSpPr txBox="1"/>
          <p:nvPr>
            <p:ph type="sldNum" idx="12"/>
          </p:nvPr>
        </p:nvSpPr>
        <p:spPr bwMode="auto"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Объект с подписью" preserve="0" showMasterPhAnim="0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/>
          <p:nvPr>
            <p:ph type="title"/>
          </p:nvPr>
        </p:nvSpPr>
        <p:spPr bwMode="auto"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sz="4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6" name="Google Shape;76;p34"/>
          <p:cNvSpPr txBox="1"/>
          <p:nvPr>
            <p:ph type="body" idx="1"/>
          </p:nvPr>
        </p:nvSpPr>
        <p:spPr bwMode="auto">
          <a:xfrm>
            <a:off x="609600" y="1752599"/>
            <a:ext cx="1600200" cy="43434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82875" rIns="137150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7" name="Google Shape;77;p34"/>
          <p:cNvSpPr txBox="1"/>
          <p:nvPr>
            <p:ph type="body" idx="2"/>
          </p:nvPr>
        </p:nvSpPr>
        <p:spPr bwMode="auto">
          <a:xfrm>
            <a:off x="2362199" y="1752599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8" name="Google Shape;78;p34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9" name="Google Shape;79;p34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0" name="Google Shape;80;p34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 bwMode="auto">
          <a:xfrm>
            <a:off x="609600" y="228600"/>
            <a:ext cx="815339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25"/>
          <p:cNvSpPr txBox="1"/>
          <p:nvPr>
            <p:ph type="body" idx="1"/>
          </p:nvPr>
        </p:nvSpPr>
        <p:spPr bwMode="auto">
          <a:xfrm>
            <a:off x="612775" y="1600200"/>
            <a:ext cx="81533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909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1pPr>
            <a:lvl2pPr marL="914400" marR="0" lvl="1" indent="-344169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2pPr>
            <a:lvl3pPr marL="1371600" marR="0" lvl="2" indent="-33813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25"/>
          <p:cNvSpPr txBox="1"/>
          <p:nvPr>
            <p:ph type="dt" idx="10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25"/>
          <p:cNvSpPr txBox="1"/>
          <p:nvPr>
            <p:ph type="ftr" idx="11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25"/>
          <p:cNvSpPr/>
          <p:nvPr/>
        </p:nvSpPr>
        <p:spPr bwMode="auto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Google Shape;11;p25"/>
          <p:cNvSpPr/>
          <p:nvPr/>
        </p:nvSpPr>
        <p:spPr bwMode="auto">
          <a:xfrm>
            <a:off x="0" y="1279525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Google Shape;12;p25"/>
          <p:cNvSpPr/>
          <p:nvPr/>
        </p:nvSpPr>
        <p:spPr bwMode="auto">
          <a:xfrm>
            <a:off x="590549" y="1279525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Google Shape;13;p25"/>
          <p:cNvSpPr txBox="1"/>
          <p:nvPr>
            <p:ph type="sldNum" idx="12"/>
          </p:nvPr>
        </p:nvSpPr>
        <p:spPr bwMode="auto">
          <a:xfrm>
            <a:off x="0" y="1271587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lt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>
            <p:ph type="body" idx="1"/>
          </p:nvPr>
        </p:nvSpPr>
        <p:spPr bwMode="auto"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pPr>
            <a:r>
              <a:rPr lang="ru-RU" sz="2000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Всемирная история, 11 класс</a:t>
            </a:r>
            <a:endParaRPr sz="2000" b="1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01" name="Google Shape;101;p1"/>
          <p:cNvSpPr txBox="1"/>
          <p:nvPr>
            <p:ph type="title"/>
          </p:nvPr>
        </p:nvSpPr>
        <p:spPr bwMode="auto">
          <a:xfrm>
            <a:off x="1565507" y="4648200"/>
            <a:ext cx="7578493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61D"/>
              </a:buClr>
              <a:buSzPts val="2800"/>
              <a:buFont typeface="Cambria"/>
              <a:buNone/>
              <a:defRPr/>
            </a:pPr>
            <a:r>
              <a:rPr lang="ru-RU" b="1">
                <a:solidFill>
                  <a:srgbClr val="FF761D"/>
                </a:solidFill>
                <a:latin typeface="Cambria"/>
                <a:ea typeface="Cambria"/>
                <a:cs typeface="Cambria"/>
              </a:rPr>
              <a:t>Вторая мировая война и её последствия (Ч. 2)</a:t>
            </a:r>
            <a:endParaRPr b="1">
              <a:solidFill>
                <a:srgbClr val="FF761D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02" name="Google Shape;102;p1"/>
          <p:cNvSpPr/>
          <p:nvPr/>
        </p:nvSpPr>
        <p:spPr bwMode="auto">
          <a:xfrm>
            <a:off x="-71206" y="0"/>
            <a:ext cx="1636713" cy="7848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/>
            </a:pPr>
            <a:r>
              <a:rPr lang="ru-RU" sz="1500" b="1" i="0" u="none" strike="noStrike" cap="none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Лицей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/>
            </a:pPr>
            <a:r>
              <a:rPr lang="ru-RU" sz="1500" b="1" i="0" u="none" strike="noStrike" cap="none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Ивацевичского района</a:t>
            </a:r>
            <a:endParaRPr sz="1500" b="1" i="0" u="none" strike="noStrike" cap="none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03" name="Google Shape;103;p1"/>
          <p:cNvSpPr/>
          <p:nvPr/>
        </p:nvSpPr>
        <p:spPr bwMode="auto">
          <a:xfrm>
            <a:off x="-36512" y="6515363"/>
            <a:ext cx="1500165" cy="32316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/>
            </a:pPr>
            <a:r>
              <a:rPr lang="ru-RU" sz="1500" b="1" i="0" u="none" strike="noStrike" cap="none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Ситник П.В.</a:t>
            </a:r>
            <a:endParaRPr sz="1500" b="1" i="0" u="none" strike="noStrike" cap="none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04" name="Google Shape;104;p1"/>
          <p:cNvSpPr/>
          <p:nvPr/>
        </p:nvSpPr>
        <p:spPr bwMode="auto">
          <a:xfrm>
            <a:off x="4507717" y="6534835"/>
            <a:ext cx="1500165" cy="32316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/>
            </a:pPr>
            <a:r>
              <a:rPr lang="ru-RU" sz="1500" b="1" i="0" u="none" strike="noStrike" cap="none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2023</a:t>
            </a:r>
            <a:endParaRPr sz="1500" b="1" i="0" u="none" strike="noStrike" cap="none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105" name="Google Shape;105;p1"/>
          <p:cNvPicPr/>
          <p:nvPr/>
        </p:nvPicPr>
        <p:blipFill>
          <a:blip r:embed="rId2">
            <a:alphaModFix/>
          </a:blip>
          <a:srcRect l="0" t="0" r="0" b="8966"/>
          <a:stretch/>
        </p:blipFill>
        <p:spPr bwMode="auto">
          <a:xfrm>
            <a:off x="1565507" y="0"/>
            <a:ext cx="7578493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2" name="Google Shape;182;p4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19363" y="1648344"/>
            <a:ext cx="3263029" cy="51324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83" name="Google Shape;183;p42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184" name="Google Shape;184;p42"/>
          <p:cNvSpPr txBox="1"/>
          <p:nvPr>
            <p:ph type="body" idx="1"/>
          </p:nvPr>
        </p:nvSpPr>
        <p:spPr bwMode="auto">
          <a:xfrm flipH="0" flipV="0">
            <a:off x="3593132" y="1732861"/>
            <a:ext cx="5550867" cy="29279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В тылу врага началась организация партизанского и подпольного движения. В историю вошёл подвиг комсомолки Зои Космодемьянской, выполнявшей диверсионное задание в тылу врага. Она стала первой женщиной, которой во время войны было присвоено звание Героя Советского Союза. И таких героев в советской стране были тысячи. Огромное военное и политическое значение имел героизм советских людей, проявленный при обороне Ле- нинграда.</a:t>
            </a:r>
            <a:endParaRPr sz="1800" b="1">
              <a:latin typeface="Cambria"/>
              <a:ea typeface="Cambria"/>
              <a:cs typeface="Cambria"/>
            </a:endParaRPr>
          </a:p>
        </p:txBody>
      </p:sp>
      <p:sp>
        <p:nvSpPr>
          <p:cNvPr id="185" name="Google Shape;185;p42"/>
          <p:cNvSpPr txBox="1"/>
          <p:nvPr/>
        </p:nvSpPr>
        <p:spPr bwMode="auto">
          <a:xfrm>
            <a:off x="3388798" y="6453354"/>
            <a:ext cx="2284033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Зоя Космодемьянская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0" name="Google Shape;190;p43"/>
          <p:cNvPicPr/>
          <p:nvPr/>
        </p:nvPicPr>
        <p:blipFill>
          <a:blip r:embed="rId2">
            <a:alphaModFix/>
          </a:blip>
          <a:srcRect l="40651" t="0" r="0" b="0"/>
          <a:stretch/>
        </p:blipFill>
        <p:spPr bwMode="auto">
          <a:xfrm>
            <a:off x="5025018" y="1677880"/>
            <a:ext cx="4025014" cy="50447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91" name="Google Shape;191;p43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192" name="Google Shape;192;p43"/>
          <p:cNvSpPr txBox="1"/>
          <p:nvPr>
            <p:ph type="body" idx="1"/>
          </p:nvPr>
        </p:nvSpPr>
        <p:spPr bwMode="auto">
          <a:xfrm>
            <a:off x="0" y="1619375"/>
            <a:ext cx="4989300" cy="2238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Крупнейшим сражением первого периода Ве- ликой Отечественной войны стала </a:t>
            </a:r>
            <a:r>
              <a:rPr lang="ru-RU" sz="1800" b="1">
                <a:latin typeface="Cambria"/>
                <a:ea typeface="Cambria"/>
                <a:cs typeface="Cambria"/>
              </a:rPr>
              <a:t>Московс- кая битва (30 сентября 1941 г. - 20 апреля 1942 г.)</a:t>
            </a:r>
            <a:r>
              <a:rPr lang="ru-RU" sz="1800">
                <a:latin typeface="Cambria"/>
                <a:ea typeface="Cambria"/>
                <a:cs typeface="Cambria"/>
              </a:rPr>
              <a:t>. Советские войска разгромили про- тивника, отбросив его по всему фронту от Москвы на 100-250 км. Это было первое круп- ное поражение немецких войск с начала вой- ны. </a:t>
            </a:r>
            <a:endParaRPr sz="1800" b="1">
              <a:latin typeface="Cambria"/>
              <a:ea typeface="Cambria"/>
              <a:cs typeface="Cambria"/>
            </a:endParaRPr>
          </a:p>
        </p:txBody>
      </p:sp>
      <p:sp>
        <p:nvSpPr>
          <p:cNvPr id="193" name="Google Shape;193;p43"/>
          <p:cNvSpPr/>
          <p:nvPr/>
        </p:nvSpPr>
        <p:spPr bwMode="auto">
          <a:xfrm>
            <a:off x="7875362" y="3579686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4" name="Google Shape;194;p43"/>
          <p:cNvSpPr/>
          <p:nvPr/>
        </p:nvSpPr>
        <p:spPr bwMode="auto">
          <a:xfrm>
            <a:off x="7843558" y="3300754"/>
            <a:ext cx="848414" cy="263855"/>
          </a:xfrm>
          <a:prstGeom prst="wedgeRectCallout">
            <a:avLst>
              <a:gd name="adj1" fmla="val -24931"/>
              <a:gd name="adj2" fmla="val 72181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Москва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95" name="Google Shape;195;p43"/>
          <p:cNvSpPr txBox="1"/>
          <p:nvPr/>
        </p:nvSpPr>
        <p:spPr bwMode="auto">
          <a:xfrm>
            <a:off x="310807" y="6384111"/>
            <a:ext cx="4714211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Контрнаступление Красной армии под Москвой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196" name="Google Shape;196;p43"/>
          <p:cNvGrpSpPr/>
          <p:nvPr/>
        </p:nvGrpSpPr>
        <p:grpSpPr bwMode="auto">
          <a:xfrm>
            <a:off x="110341" y="3909058"/>
            <a:ext cx="4812503" cy="2473760"/>
            <a:chOff x="2837" y="1292"/>
            <a:chExt cx="4812503" cy="2473760"/>
          </a:xfrm>
        </p:grpSpPr>
        <p:sp>
          <p:nvSpPr>
            <p:cNvPr id="197" name="Google Shape;197;p43"/>
            <p:cNvSpPr/>
            <p:nvPr/>
          </p:nvSpPr>
          <p:spPr bwMode="auto">
            <a:xfrm>
              <a:off x="2409089" y="704874"/>
              <a:ext cx="1702669" cy="29550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8" name="Google Shape;198;p43"/>
            <p:cNvSpPr/>
            <p:nvPr/>
          </p:nvSpPr>
          <p:spPr bwMode="auto">
            <a:xfrm>
              <a:off x="2363369" y="704874"/>
              <a:ext cx="91440" cy="29550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9" name="Google Shape;199;p43"/>
            <p:cNvSpPr/>
            <p:nvPr/>
          </p:nvSpPr>
          <p:spPr bwMode="auto">
            <a:xfrm>
              <a:off x="706420" y="704874"/>
              <a:ext cx="1702669" cy="29550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0" name="Google Shape;200;p43"/>
            <p:cNvSpPr/>
            <p:nvPr/>
          </p:nvSpPr>
          <p:spPr bwMode="auto">
            <a:xfrm>
              <a:off x="398912" y="1292"/>
              <a:ext cx="4020353" cy="70358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1" name="Google Shape;201;p43"/>
            <p:cNvSpPr txBox="1"/>
            <p:nvPr/>
          </p:nvSpPr>
          <p:spPr bwMode="auto">
            <a:xfrm>
              <a:off x="398912" y="1292"/>
              <a:ext cx="4020353" cy="70358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Историческое значение победы в битве под Москвой</a:t>
              </a:r>
              <a:endPara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2" name="Google Shape;202;p43"/>
            <p:cNvSpPr/>
            <p:nvPr/>
          </p:nvSpPr>
          <p:spPr bwMode="auto">
            <a:xfrm>
              <a:off x="2837" y="1000379"/>
              <a:ext cx="1407164" cy="147467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3" name="Google Shape;203;p43"/>
            <p:cNvSpPr txBox="1"/>
            <p:nvPr/>
          </p:nvSpPr>
          <p:spPr bwMode="auto">
            <a:xfrm>
              <a:off x="2837" y="1000379"/>
              <a:ext cx="1407164" cy="14746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развеян миф о непобеди- мости не- мецкой ар- мии 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4" name="Google Shape;204;p43"/>
            <p:cNvSpPr/>
            <p:nvPr/>
          </p:nvSpPr>
          <p:spPr bwMode="auto">
            <a:xfrm>
              <a:off x="1705507" y="1000379"/>
              <a:ext cx="1407164" cy="147467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5" name="Google Shape;205;p43"/>
            <p:cNvSpPr txBox="1"/>
            <p:nvPr/>
          </p:nvSpPr>
          <p:spPr bwMode="auto">
            <a:xfrm>
              <a:off x="1705507" y="1000379"/>
              <a:ext cx="1407164" cy="14746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сорван план «молниеносной войны» 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6" name="Google Shape;206;p43"/>
            <p:cNvSpPr/>
            <p:nvPr/>
          </p:nvSpPr>
          <p:spPr bwMode="auto">
            <a:xfrm>
              <a:off x="3408176" y="1000379"/>
              <a:ext cx="1407164" cy="1474673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7" name="Google Shape;207;p43"/>
            <p:cNvSpPr txBox="1"/>
            <p:nvPr/>
          </p:nvSpPr>
          <p:spPr bwMode="auto">
            <a:xfrm>
              <a:off x="3408176" y="1000379"/>
              <a:ext cx="1407164" cy="14746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укрепился моральный дух бойцов Красной ар- мии и всего народа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" name="Google Shape;212;p44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213" name="Google Shape;213;p44"/>
          <p:cNvSpPr txBox="1"/>
          <p:nvPr>
            <p:ph type="body" idx="1"/>
          </p:nvPr>
        </p:nvSpPr>
        <p:spPr bwMode="auto">
          <a:xfrm>
            <a:off x="2" y="1619373"/>
            <a:ext cx="9143998" cy="14602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Поражение немцев повлияло на решение Японии отказаться от вступления в войну против СССР. Она активизировала свою экспансию в азиатском регионе, атаковав </a:t>
            </a:r>
            <a:r>
              <a:rPr lang="ru-RU" sz="1800" b="1">
                <a:latin typeface="Cambria"/>
                <a:ea typeface="Cambria"/>
                <a:cs typeface="Cambria"/>
              </a:rPr>
              <a:t>7 декабря 1941 г. </a:t>
            </a:r>
            <a:r>
              <a:rPr lang="ru-RU" sz="1800">
                <a:latin typeface="Cambria"/>
                <a:ea typeface="Cambria"/>
                <a:cs typeface="Cambria"/>
              </a:rPr>
              <a:t>американскую военно-морскую базу Пёрл-Харбор (Гавайские ост- рова). Развивая наступление, Япония к июню 1942 г. оккупировала Таиланд, Синга- пур, Бирму, Индонезию, Новую Гвинею, Филиппины.</a:t>
            </a:r>
            <a:endParaRPr sz="1800" b="1">
              <a:latin typeface="Cambria"/>
              <a:ea typeface="Cambria"/>
              <a:cs typeface="Cambria"/>
            </a:endParaRPr>
          </a:p>
        </p:txBody>
      </p:sp>
      <p:sp>
        <p:nvSpPr>
          <p:cNvPr id="214" name="Google Shape;214;p44"/>
          <p:cNvSpPr txBox="1"/>
          <p:nvPr/>
        </p:nvSpPr>
        <p:spPr bwMode="auto">
          <a:xfrm>
            <a:off x="17255" y="5630143"/>
            <a:ext cx="1794291" cy="10771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Военные действия на Тихом океане в 1941-1942 гг.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215" name="Google Shape;215;p4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811546" y="3079630"/>
            <a:ext cx="7248615" cy="362769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8" name="Google Shape;228;p46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graphicFrame>
        <p:nvGraphicFramePr>
          <p:cNvPr id="229" name="Google Shape;229;p46"/>
          <p:cNvGraphicFramePr>
            <a:graphicFrameLocks xmlns:a="http://schemas.openxmlformats.org/drawingml/2006/main"/>
          </p:cNvGraphicFramePr>
          <p:nvPr/>
        </p:nvGraphicFramePr>
        <p:xfrm>
          <a:off x="107504" y="1689964"/>
          <a:ext cx="3000000" cy="300000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{D694ABE6-681A-C840-81F4-2EA4C8102636}</a:tableStyleId>
                <a:noFill/>
              </a:tblPr>
              <a:tblGrid>
                <a:gridCol w="2161250"/>
                <a:gridCol w="6789000"/>
              </a:tblGrid>
              <a:tr h="328625">
                <a:tc gridSpan="2">
                  <a:txBody>
                    <a:bodyPr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Создание антигитлеровской коалиции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579350"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12 июля 1941 г.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Советско-английское соглашение о совместных действиях в войне против Германии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577625"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14 августа 1941 г.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Атлантическая хартия США и Великобритании, к которой 24 сентября 1941 г. присоединился СССР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567275"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29 сентября - 1 ок- тября 1941 г.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Московская конференция министров иностранных дел СССР, Англии, США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272250"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1941 г.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Начало поставок в СССР по ленд-лизу из США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762824"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1 января 1942 г.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Подписание Вашингтонской декларации (Декларация Объеди- нённых Наций) 26 государствами о целях войны против фа- шизма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441950"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26 мая 1942 г.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Советско-английский договор о союзе в войне против Герма- нии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</a:tr>
              <a:tr h="762824"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11 июня 1942 г.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Советско-американское соглашение о принципах взаимной по- мощи в ведении войны против агрессии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700" algn="ctr">
                      <a:solidFill>
                        <a:srgbClr val="345D7E"/>
                      </a:solidFill>
                    </a:lnL>
                    <a:lnR w="12700" algn="ctr">
                      <a:solidFill>
                        <a:srgbClr val="345D7E"/>
                      </a:solidFill>
                    </a:lnR>
                    <a:lnT w="12700" algn="ctr">
                      <a:solidFill>
                        <a:srgbClr val="345D7E"/>
                      </a:solidFill>
                    </a:lnT>
                    <a:lnB w="12700" algn="ctr">
                      <a:solidFill>
                        <a:srgbClr val="345D7E"/>
                      </a:solidFill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4" name="Google Shape;234;p47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grpSp>
        <p:nvGrpSpPr>
          <p:cNvPr id="235" name="Google Shape;235;p47"/>
          <p:cNvGrpSpPr/>
          <p:nvPr/>
        </p:nvGrpSpPr>
        <p:grpSpPr bwMode="auto">
          <a:xfrm>
            <a:off x="112125" y="2320502"/>
            <a:ext cx="8923736" cy="3234912"/>
            <a:chOff x="4620" y="664230"/>
            <a:chExt cx="8923736" cy="3234912"/>
          </a:xfrm>
        </p:grpSpPr>
        <p:sp>
          <p:nvSpPr>
            <p:cNvPr id="236" name="Google Shape;236;p47"/>
            <p:cNvSpPr/>
            <p:nvPr/>
          </p:nvSpPr>
          <p:spPr bwMode="auto">
            <a:xfrm>
              <a:off x="4466489" y="1627917"/>
              <a:ext cx="3498181" cy="40474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37" name="Google Shape;237;p47"/>
            <p:cNvSpPr/>
            <p:nvPr/>
          </p:nvSpPr>
          <p:spPr bwMode="auto">
            <a:xfrm>
              <a:off x="4466489" y="1627917"/>
              <a:ext cx="1166060" cy="40474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38" name="Google Shape;238;p47"/>
            <p:cNvSpPr/>
            <p:nvPr/>
          </p:nvSpPr>
          <p:spPr bwMode="auto">
            <a:xfrm>
              <a:off x="3300428" y="1627917"/>
              <a:ext cx="1166060" cy="40474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39" name="Google Shape;239;p47"/>
            <p:cNvSpPr/>
            <p:nvPr/>
          </p:nvSpPr>
          <p:spPr bwMode="auto">
            <a:xfrm>
              <a:off x="968307" y="1627917"/>
              <a:ext cx="3498181" cy="40474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40" name="Google Shape;240;p47"/>
            <p:cNvSpPr/>
            <p:nvPr/>
          </p:nvSpPr>
          <p:spPr bwMode="auto">
            <a:xfrm>
              <a:off x="2769080" y="664230"/>
              <a:ext cx="3394815" cy="96368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1" name="Google Shape;241;p47"/>
            <p:cNvSpPr txBox="1"/>
            <p:nvPr/>
          </p:nvSpPr>
          <p:spPr bwMode="auto">
            <a:xfrm>
              <a:off x="2769080" y="664230"/>
              <a:ext cx="3394815" cy="96368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Сферы сотрудничества стран антигитлеровской коалиции</a:t>
              </a:r>
              <a:endPara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42" name="Google Shape;242;p47"/>
            <p:cNvSpPr/>
            <p:nvPr/>
          </p:nvSpPr>
          <p:spPr bwMode="auto">
            <a:xfrm>
              <a:off x="4620" y="2032665"/>
              <a:ext cx="1927372" cy="186647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3" name="Google Shape;243;p47"/>
            <p:cNvSpPr txBox="1"/>
            <p:nvPr/>
          </p:nvSpPr>
          <p:spPr bwMode="auto">
            <a:xfrm>
              <a:off x="4620" y="2032665"/>
              <a:ext cx="1927372" cy="186647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военные дейст- вия против стран фашистского блока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44" name="Google Shape;244;p47"/>
            <p:cNvSpPr/>
            <p:nvPr/>
          </p:nvSpPr>
          <p:spPr bwMode="auto">
            <a:xfrm>
              <a:off x="2336741" y="2032665"/>
              <a:ext cx="1927372" cy="186647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5" name="Google Shape;245;p47"/>
            <p:cNvSpPr txBox="1"/>
            <p:nvPr/>
          </p:nvSpPr>
          <p:spPr bwMode="auto">
            <a:xfrm>
              <a:off x="2336741" y="2032665"/>
              <a:ext cx="1927372" cy="186647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оказание материальной и финансовой помощи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46" name="Google Shape;246;p47"/>
            <p:cNvSpPr/>
            <p:nvPr/>
          </p:nvSpPr>
          <p:spPr bwMode="auto">
            <a:xfrm>
              <a:off x="4668863" y="2032665"/>
              <a:ext cx="1927372" cy="186647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7" name="Google Shape;247;p47"/>
            <p:cNvSpPr txBox="1"/>
            <p:nvPr/>
          </p:nvSpPr>
          <p:spPr bwMode="auto">
            <a:xfrm>
              <a:off x="4668863" y="2032665"/>
              <a:ext cx="1927372" cy="186647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поддержка на- ционально-осво- бодительного движения в окку- пированных стра- нах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48" name="Google Shape;248;p47"/>
            <p:cNvSpPr/>
            <p:nvPr/>
          </p:nvSpPr>
          <p:spPr bwMode="auto">
            <a:xfrm>
              <a:off x="7000984" y="2032665"/>
              <a:ext cx="1927372" cy="186647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9" name="Google Shape;249;p47"/>
            <p:cNvSpPr txBox="1"/>
            <p:nvPr/>
          </p:nvSpPr>
          <p:spPr bwMode="auto">
            <a:xfrm>
              <a:off x="7000984" y="2032665"/>
              <a:ext cx="1927372" cy="186647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обеспечение коллективной безопасности после войны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4" name="Google Shape;254;p48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255" name="Google Shape;255;p48"/>
          <p:cNvSpPr txBox="1"/>
          <p:nvPr>
            <p:ph type="body" idx="1"/>
          </p:nvPr>
        </p:nvSpPr>
        <p:spPr bwMode="auto">
          <a:xfrm flipH="0" flipV="0">
            <a:off x="196264" y="1619373"/>
            <a:ext cx="5179067" cy="44399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highlight>
                  <a:srgbClr val="FFFF00"/>
                </a:highlight>
                <a:latin typeface="Times New Roman"/>
                <a:ea typeface="Cambria"/>
                <a:cs typeface="Times New Roman"/>
              </a:rPr>
              <a:t> </a:t>
            </a:r>
            <a:r>
              <a:rPr lang="ru-RU" sz="2000">
                <a:highlight>
                  <a:srgbClr val="FFFF00"/>
                </a:highlight>
                <a:latin typeface="Times New Roman"/>
                <a:ea typeface="Cambria"/>
                <a:cs typeface="Times New Roman"/>
              </a:rPr>
              <a:t>19 ноября 1942 г. до конца 1943</a:t>
            </a:r>
            <a:r>
              <a:rPr lang="ru-RU" sz="2000">
                <a:latin typeface="Times New Roman"/>
                <a:ea typeface="Cambria"/>
                <a:cs typeface="Times New Roman"/>
              </a:rPr>
              <a:t> г. переход стратегической инициативы к Красной армии и </a:t>
            </a:r>
            <a:r>
              <a:rPr lang="ru-RU" sz="2000">
                <a:highlight>
                  <a:srgbClr val="FFFF00"/>
                </a:highlight>
                <a:latin typeface="Times New Roman"/>
                <a:ea typeface="Cambria"/>
                <a:cs typeface="Times New Roman"/>
              </a:rPr>
              <a:t>коренным переломом</a:t>
            </a:r>
            <a:r>
              <a:rPr lang="ru-RU" sz="2000">
                <a:latin typeface="Times New Roman"/>
                <a:ea typeface="Cambria"/>
                <a:cs typeface="Times New Roman"/>
              </a:rPr>
              <a:t> в ходе войны. </a:t>
            </a:r>
            <a:endParaRPr sz="2000"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000">
                <a:latin typeface="Times New Roman"/>
                <a:ea typeface="Cambria"/>
                <a:cs typeface="Times New Roman"/>
              </a:rPr>
              <a:t>Советское командование, вдохновлённое победой под Москвой, стремилось закрепить достигнутый успех, бросив значительные силы в наступление. В сражении под Харьковом – окружение и потери.</a:t>
            </a:r>
            <a:endParaRPr sz="2000"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endParaRPr sz="2000"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000">
                <a:latin typeface="Times New Roman"/>
                <a:ea typeface="Cambria"/>
                <a:cs typeface="Times New Roman"/>
              </a:rPr>
              <a:t> После этого Германия наступает по  южной части России. Были захвачены Кубань и Северный Кавказ. </a:t>
            </a:r>
            <a:endParaRPr sz="2000"/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/>
              <a:t>Операция «Эдельвейс»</a:t>
            </a:r>
            <a:endParaRPr lang="ru-RU" sz="1800">
              <a:latin typeface="Times New Roman"/>
              <a:ea typeface="Cambria"/>
              <a:cs typeface="Times New Roman"/>
            </a:endParaRPr>
          </a:p>
        </p:txBody>
      </p:sp>
      <p:sp>
        <p:nvSpPr>
          <p:cNvPr id="256" name="Google Shape;256;p48"/>
          <p:cNvSpPr txBox="1"/>
          <p:nvPr/>
        </p:nvSpPr>
        <p:spPr bwMode="auto">
          <a:xfrm>
            <a:off x="721056" y="6433221"/>
            <a:ext cx="4654277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Первый период Великой Отечественной войны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257" name="Google Shape;257;p48"/>
          <p:cNvPicPr/>
          <p:nvPr/>
        </p:nvPicPr>
        <p:blipFill>
          <a:blip r:embed="rId2">
            <a:alphaModFix/>
          </a:blip>
          <a:srcRect l="835" t="0" r="635" b="0"/>
          <a:stretch/>
        </p:blipFill>
        <p:spPr bwMode="auto">
          <a:xfrm>
            <a:off x="5375333" y="1682150"/>
            <a:ext cx="3656524" cy="50895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58" name="Google Shape;258;p48"/>
          <p:cNvSpPr/>
          <p:nvPr/>
        </p:nvSpPr>
        <p:spPr bwMode="auto">
          <a:xfrm>
            <a:off x="7306019" y="3010343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9" name="Google Shape;259;p48"/>
          <p:cNvSpPr/>
          <p:nvPr/>
        </p:nvSpPr>
        <p:spPr bwMode="auto">
          <a:xfrm>
            <a:off x="7274215" y="2731411"/>
            <a:ext cx="895000" cy="263855"/>
          </a:xfrm>
          <a:prstGeom prst="wedgeRectCallout">
            <a:avLst>
              <a:gd name="adj1" fmla="val -24931"/>
              <a:gd name="adj2" fmla="val 72181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Харьков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4" name="Google Shape;264;p49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265" name="Google Shape;265;p49"/>
          <p:cNvSpPr txBox="1"/>
          <p:nvPr>
            <p:ph type="body" idx="1"/>
          </p:nvPr>
        </p:nvSpPr>
        <p:spPr bwMode="auto">
          <a:xfrm flipH="0" flipV="0">
            <a:off x="1" y="1216445"/>
            <a:ext cx="4671865" cy="53707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600">
                <a:latin typeface="Cambria"/>
                <a:ea typeface="Cambria"/>
                <a:cs typeface="Cambria"/>
              </a:rPr>
              <a:t>С</a:t>
            </a:r>
            <a:r>
              <a:rPr lang="ru-RU" sz="2600" b="1">
                <a:latin typeface="Cambria"/>
                <a:ea typeface="Cambria"/>
                <a:cs typeface="Cambria"/>
              </a:rPr>
              <a:t>ражение под Сталинградом (17 июля 1942 г. - 2 февраля 1943 г.)</a:t>
            </a:r>
            <a:r>
              <a:rPr lang="ru-RU" sz="2600">
                <a:latin typeface="Cambria"/>
                <a:ea typeface="Cambria"/>
                <a:cs typeface="Cambria"/>
              </a:rPr>
              <a:t> </a:t>
            </a:r>
            <a:endParaRPr sz="2600"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600">
                <a:latin typeface="Cambria"/>
                <a:ea typeface="Cambria"/>
                <a:cs typeface="Cambria"/>
              </a:rPr>
              <a:t>Отличительной чертой Сталинградской битвы являлся высокий моральный потенциал советских бойцов и командиров, осознававших, что сражение за Сталинград – последний шанс переломить ход войны.</a:t>
            </a:r>
            <a:endParaRPr sz="2600"/>
          </a:p>
        </p:txBody>
      </p:sp>
      <p:sp>
        <p:nvSpPr>
          <p:cNvPr id="266" name="Google Shape;266;p49"/>
          <p:cNvSpPr txBox="1"/>
          <p:nvPr/>
        </p:nvSpPr>
        <p:spPr bwMode="auto">
          <a:xfrm>
            <a:off x="2501660" y="5464448"/>
            <a:ext cx="2242869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Оборона Сталинграда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267" name="Google Shape;267;p49"/>
          <p:cNvPicPr/>
          <p:nvPr/>
        </p:nvPicPr>
        <p:blipFill>
          <a:blip r:embed="rId2">
            <a:alphaModFix/>
          </a:blip>
          <a:srcRect l="1627" t="5168" r="2225" b="49142"/>
          <a:stretch/>
        </p:blipFill>
        <p:spPr bwMode="auto">
          <a:xfrm flipH="0" flipV="0">
            <a:off x="4987483" y="1709909"/>
            <a:ext cx="3978332" cy="400604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68" name="Google Shape;268;p49"/>
          <p:cNvSpPr/>
          <p:nvPr/>
        </p:nvSpPr>
        <p:spPr bwMode="auto">
          <a:xfrm>
            <a:off x="6539446" y="5082074"/>
            <a:ext cx="1235925" cy="263855"/>
          </a:xfrm>
          <a:prstGeom prst="wedgeRectCallout">
            <a:avLst>
              <a:gd name="adj1" fmla="val -22837"/>
              <a:gd name="adj2" fmla="val 72181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Сталинград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69" name="Google Shape;269;p49"/>
          <p:cNvSpPr/>
          <p:nvPr/>
        </p:nvSpPr>
        <p:spPr bwMode="auto">
          <a:xfrm>
            <a:off x="6749434" y="5356437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4" name="Google Shape;274;p50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275" name="Google Shape;275;p50"/>
          <p:cNvSpPr txBox="1"/>
          <p:nvPr>
            <p:ph type="body" idx="1"/>
          </p:nvPr>
        </p:nvSpPr>
        <p:spPr bwMode="auto">
          <a:xfrm flipH="0" flipV="0">
            <a:off x="1" y="1619374"/>
            <a:ext cx="9143997" cy="22709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000">
                <a:latin typeface="Cambria"/>
                <a:ea typeface="Cambria"/>
                <a:cs typeface="Cambria"/>
              </a:rPr>
              <a:t> </a:t>
            </a:r>
            <a:r>
              <a:rPr lang="ru-RU" sz="2200" b="1">
                <a:latin typeface="Cambria"/>
                <a:ea typeface="Cambria"/>
                <a:cs typeface="Cambria"/>
              </a:rPr>
              <a:t>19 ноября 1942 г. </a:t>
            </a:r>
            <a:r>
              <a:rPr lang="ru-RU" sz="2200">
                <a:latin typeface="Cambria"/>
                <a:ea typeface="Cambria"/>
                <a:cs typeface="Cambria"/>
              </a:rPr>
              <a:t>Красная армия перешла в контрнаступление.</a:t>
            </a:r>
            <a:endParaRPr sz="2200"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>
                <a:latin typeface="Cambria"/>
                <a:ea typeface="Cambria"/>
                <a:cs typeface="Cambria"/>
              </a:rPr>
              <a:t> Немецкая 6-я армия - окружение, операция «Кольцо»</a:t>
            </a:r>
            <a:endParaRPr sz="2200"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 b="1">
                <a:latin typeface="Cambria"/>
                <a:ea typeface="Cambria"/>
                <a:cs typeface="Cambria"/>
              </a:rPr>
              <a:t>2 февраля 1943 г. </a:t>
            </a:r>
            <a:r>
              <a:rPr lang="ru-RU" sz="2200">
                <a:latin typeface="Cambria"/>
                <a:ea typeface="Cambria"/>
                <a:cs typeface="Cambria"/>
              </a:rPr>
              <a:t>капитулировала, несмотря на приказ Гитлера не </a:t>
            </a:r>
            <a:r>
              <a:rPr lang="ru-RU" sz="2200">
                <a:latin typeface="Cambria"/>
                <a:ea typeface="Cambria"/>
                <a:cs typeface="Cambria"/>
              </a:rPr>
              <a:t>сдаваться. </a:t>
            </a:r>
            <a:r>
              <a:rPr lang="ru-RU" sz="2200"/>
              <a:t> </a:t>
            </a:r>
            <a:r>
              <a:rPr lang="ru-RU" sz="2200">
                <a:latin typeface="Times New Roman"/>
                <a:cs typeface="Times New Roman"/>
              </a:rPr>
              <a:t>Паулюс. Дом Павлова. Наступление у Ржева (отвлечь)</a:t>
            </a:r>
            <a:endParaRPr sz="2200"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b="1">
                <a:latin typeface="Times New Roman"/>
                <a:cs typeface="Times New Roman"/>
              </a:rPr>
              <a:t>Значение</a:t>
            </a:r>
            <a:r>
              <a:rPr lang="ru-RU">
                <a:latin typeface="Times New Roman"/>
                <a:cs typeface="Times New Roman"/>
              </a:rPr>
              <a:t>:</a:t>
            </a:r>
            <a:r>
              <a:rPr lang="ru-RU">
                <a:highlight>
                  <a:srgbClr val="FFFFFF"/>
                </a:highlight>
                <a:latin typeface="Times New Roman"/>
                <a:cs typeface="Times New Roman"/>
              </a:rPr>
              <a:t>Япония не вступила, конференция в Тегеране, перехвачена инициатива. 18 янв 1943-прорыв Ленингр блокады</a:t>
            </a:r>
            <a:r>
              <a:rPr lang="ru-RU">
                <a:latin typeface="Times New Roman"/>
                <a:cs typeface="Times New Roman"/>
              </a:rPr>
              <a:t>(Искра)</a:t>
            </a:r>
            <a:endParaRPr>
              <a:highlight>
                <a:srgbClr val="FFFFFF"/>
              </a:highlight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endParaRPr sz="2000">
              <a:latin typeface="Times New Roman"/>
              <a:cs typeface="Times New Roman"/>
            </a:endParaRPr>
          </a:p>
        </p:txBody>
      </p:sp>
      <p:pic>
        <p:nvPicPr>
          <p:cNvPr id="276" name="Google Shape;276;p5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3730843" y="4219431"/>
            <a:ext cx="4706418" cy="25262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77" name="Google Shape;277;p50"/>
          <p:cNvSpPr txBox="1"/>
          <p:nvPr/>
        </p:nvSpPr>
        <p:spPr bwMode="auto">
          <a:xfrm flipH="0" flipV="0">
            <a:off x="483162" y="4628896"/>
            <a:ext cx="2318204" cy="5791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Контрнаступление под Сталинградом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78" name="Google Shape;278;p50"/>
          <p:cNvSpPr/>
          <p:nvPr/>
        </p:nvSpPr>
        <p:spPr bwMode="auto">
          <a:xfrm>
            <a:off x="7157408" y="4219432"/>
            <a:ext cx="1235925" cy="263855"/>
          </a:xfrm>
          <a:prstGeom prst="wedgeRectCallout">
            <a:avLst>
              <a:gd name="adj1" fmla="val -5388"/>
              <a:gd name="adj2" fmla="val 85258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Сталинград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79" name="Google Shape;279;p50"/>
          <p:cNvSpPr/>
          <p:nvPr/>
        </p:nvSpPr>
        <p:spPr bwMode="auto">
          <a:xfrm>
            <a:off x="7656389" y="4574391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4" name="Google Shape;284;p51" descr="http://www.k-istine.ru/images/patriotism/kursk-01.jpg"/>
          <p:cNvPicPr/>
          <p:nvPr/>
        </p:nvPicPr>
        <p:blipFill>
          <a:blip r:embed="rId2">
            <a:alphaModFix/>
          </a:blip>
          <a:srcRect l="3254" t="3543" r="1941" b="2021"/>
          <a:stretch/>
        </p:blipFill>
        <p:spPr bwMode="auto">
          <a:xfrm flipH="0" flipV="0">
            <a:off x="5670271" y="1296776"/>
            <a:ext cx="3551615" cy="49704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5" name="Google Shape;285;p51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286" name="Google Shape;286;p51"/>
          <p:cNvSpPr txBox="1"/>
          <p:nvPr>
            <p:ph type="body" idx="1"/>
          </p:nvPr>
        </p:nvSpPr>
        <p:spPr bwMode="auto">
          <a:xfrm flipH="0" flipV="0">
            <a:off x="0" y="1296776"/>
            <a:ext cx="5373312" cy="4923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 b="1">
                <a:latin typeface="Times New Roman"/>
                <a:ea typeface="Cambria"/>
                <a:cs typeface="Times New Roman"/>
              </a:rPr>
              <a:t>5 июля - 23 августа 1943 г –Курская битва </a:t>
            </a:r>
            <a:r>
              <a:rPr lang="ru-RU" sz="2200">
                <a:latin typeface="Times New Roman"/>
                <a:ea typeface="Cambria"/>
                <a:cs typeface="Times New Roman"/>
              </a:rPr>
              <a:t>крупное стратегическое поражение Германии.</a:t>
            </a:r>
            <a:endParaRPr sz="2200"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>
                <a:latin typeface="Times New Roman"/>
                <a:ea typeface="Cambria"/>
                <a:cs typeface="Times New Roman"/>
              </a:rPr>
              <a:t>Планы Германии: наступление в районе Орла и Белгорода и окружить в районе дуги   1.Сопровождалось масштабной «рельсовой войной»</a:t>
            </a:r>
            <a:endParaRPr sz="2200"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>
                <a:latin typeface="Times New Roman"/>
                <a:ea typeface="Cambria"/>
                <a:cs typeface="Times New Roman"/>
              </a:rPr>
              <a:t>2.В сражении на Курской дуге Германия поте- ряла основную часть своей армии и перешла к обороне. </a:t>
            </a:r>
            <a:endParaRPr sz="2200"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>
                <a:latin typeface="Times New Roman"/>
                <a:cs typeface="Times New Roman"/>
              </a:rPr>
              <a:t>3.Упреждающие удары</a:t>
            </a:r>
            <a:endParaRPr sz="2200"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>
                <a:latin typeface="Times New Roman"/>
                <a:cs typeface="Times New Roman"/>
              </a:rPr>
              <a:t>4.Прохоровка. Танковое сражение. Маресьев-летчик</a:t>
            </a:r>
            <a:endParaRPr sz="2200"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>
                <a:latin typeface="Times New Roman"/>
                <a:cs typeface="Times New Roman"/>
              </a:rPr>
              <a:t>5.Салют: Орел Белгород</a:t>
            </a:r>
            <a:endParaRPr sz="2200"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>
                <a:latin typeface="Times New Roman"/>
                <a:cs typeface="Times New Roman"/>
              </a:rPr>
              <a:t>6.Наступление, осв. Харькова, форс.Днепр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87" name="Google Shape;287;p51"/>
          <p:cNvSpPr txBox="1"/>
          <p:nvPr/>
        </p:nvSpPr>
        <p:spPr bwMode="auto">
          <a:xfrm>
            <a:off x="3742923" y="6399256"/>
            <a:ext cx="1630392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Курская битва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88" name="Google Shape;288;p51"/>
          <p:cNvSpPr/>
          <p:nvPr/>
        </p:nvSpPr>
        <p:spPr bwMode="auto">
          <a:xfrm>
            <a:off x="7147430" y="4060510"/>
            <a:ext cx="736945" cy="263855"/>
          </a:xfrm>
          <a:prstGeom prst="wedgeRectCallout">
            <a:avLst>
              <a:gd name="adj1" fmla="val -22946"/>
              <a:gd name="adj2" fmla="val 68911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Курск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89" name="Google Shape;289;p51"/>
          <p:cNvSpPr/>
          <p:nvPr/>
        </p:nvSpPr>
        <p:spPr bwMode="auto">
          <a:xfrm>
            <a:off x="7147430" y="4350514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4" name="Google Shape;294;p52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295" name="Google Shape;295;p52"/>
          <p:cNvSpPr txBox="1"/>
          <p:nvPr>
            <p:ph type="body" idx="1"/>
          </p:nvPr>
        </p:nvSpPr>
        <p:spPr bwMode="auto">
          <a:xfrm flipH="0" flipV="0">
            <a:off x="1" y="1619374"/>
            <a:ext cx="4744525" cy="4416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400">
                <a:latin typeface="Times New Roman"/>
                <a:ea typeface="Cambria"/>
                <a:cs typeface="Times New Roman"/>
              </a:rPr>
              <a:t>Началось изгнание немецко-фашистских захватчиков с территории СССР. С </a:t>
            </a:r>
            <a:r>
              <a:rPr lang="ru-RU" sz="2400" b="1">
                <a:latin typeface="Times New Roman"/>
                <a:ea typeface="Cambria"/>
                <a:cs typeface="Times New Roman"/>
              </a:rPr>
              <a:t>августа по декабрь 1943 г. </a:t>
            </a:r>
            <a:r>
              <a:rPr lang="ru-RU" sz="2400">
                <a:latin typeface="Times New Roman"/>
                <a:ea typeface="Cambria"/>
                <a:cs typeface="Times New Roman"/>
              </a:rPr>
              <a:t>продолжалась битва за днепровский рубеж, в результате которой советские части форсировали Днепр и ос- вободили Киев, понеся большие потери.</a:t>
            </a:r>
            <a:endParaRPr sz="2400"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400">
                <a:latin typeface="Times New Roman"/>
                <a:ea typeface="Cambria"/>
                <a:cs typeface="Times New Roman"/>
              </a:rPr>
              <a:t>Созданы условия для освобождения Беларуси. Ускорено открытие Второго фронта</a:t>
            </a:r>
            <a:endParaRPr sz="2400">
              <a:latin typeface="Times New Roman"/>
              <a:cs typeface="Times New Roman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endParaRPr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endParaRPr sz="1800">
              <a:latin typeface="Cambria"/>
              <a:ea typeface="Cambria"/>
              <a:cs typeface="Cambria"/>
            </a:endParaRPr>
          </a:p>
        </p:txBody>
      </p:sp>
      <p:pic>
        <p:nvPicPr>
          <p:cNvPr id="296" name="Google Shape;296;p52" descr="http://z-rus.ru/images/pic/history/22_14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744528" y="1619375"/>
            <a:ext cx="4296583" cy="50922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97" name="Google Shape;297;p52"/>
          <p:cNvSpPr txBox="1"/>
          <p:nvPr/>
        </p:nvSpPr>
        <p:spPr bwMode="auto">
          <a:xfrm>
            <a:off x="1716657" y="6153035"/>
            <a:ext cx="3027871" cy="5847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Коренной перелом в Великой Отечественной войне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98" name="Google Shape;298;p52"/>
          <p:cNvSpPr/>
          <p:nvPr/>
        </p:nvSpPr>
        <p:spPr bwMode="auto">
          <a:xfrm>
            <a:off x="5439400" y="3348966"/>
            <a:ext cx="624970" cy="263855"/>
          </a:xfrm>
          <a:prstGeom prst="wedgeRectCallout">
            <a:avLst>
              <a:gd name="adj1" fmla="val -22946"/>
              <a:gd name="adj2" fmla="val 68911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Киев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99" name="Google Shape;299;p52"/>
          <p:cNvSpPr/>
          <p:nvPr/>
        </p:nvSpPr>
        <p:spPr bwMode="auto">
          <a:xfrm>
            <a:off x="5439400" y="3638970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117" name="Google Shape;117;p3"/>
          <p:cNvSpPr txBox="1"/>
          <p:nvPr>
            <p:ph type="body" idx="1"/>
          </p:nvPr>
        </p:nvSpPr>
        <p:spPr bwMode="auto">
          <a:xfrm>
            <a:off x="0" y="1628800"/>
            <a:ext cx="3666900" cy="28841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vertOverflow="overflow" horzOverflow="overflow" vert="horz" wrap="square" lIns="91424" tIns="45699" rIns="91424" bIns="45699" numCol="1" spcCol="0" rtlCol="0" fromWordArt="0" anchor="t" anchorCtr="0" forceAA="0" upright="0" compatLnSpc="0">
            <a:normAutofit fontScale="90000" lnSpcReduction="2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В декабре 1940 г. Гитлер утвердил план «Барбаросса»,</a:t>
            </a:r>
            <a:endParaRPr sz="240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главными целями которого бы- ли быстрый («молниеносный») разгром СССР и оккупация его территории до Волги.</a:t>
            </a:r>
            <a:endParaRPr sz="2400" b="1">
              <a:latin typeface="Cambria"/>
              <a:ea typeface="Cambria"/>
              <a:cs typeface="Cambria"/>
            </a:endParaRPr>
          </a:p>
        </p:txBody>
      </p:sp>
      <p:sp>
        <p:nvSpPr>
          <p:cNvPr id="118" name="Google Shape;118;p3"/>
          <p:cNvSpPr txBox="1"/>
          <p:nvPr/>
        </p:nvSpPr>
        <p:spPr bwMode="auto">
          <a:xfrm>
            <a:off x="1743959" y="6377940"/>
            <a:ext cx="1979629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План «Барбаросса»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9" name="Google Shape;119;p3"/>
          <p:cNvPicPr/>
          <p:nvPr/>
        </p:nvPicPr>
        <p:blipFill>
          <a:blip r:embed="rId2">
            <a:alphaModFix/>
          </a:blip>
          <a:srcRect l="3537" t="1673" r="18515" b="6418"/>
          <a:stretch/>
        </p:blipFill>
        <p:spPr bwMode="auto">
          <a:xfrm>
            <a:off x="3707904" y="1700808"/>
            <a:ext cx="5279334" cy="49919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20" name="Google Shape;120;p3"/>
          <p:cNvSpPr/>
          <p:nvPr/>
        </p:nvSpPr>
        <p:spPr bwMode="auto">
          <a:xfrm>
            <a:off x="7489870" y="1735186"/>
            <a:ext cx="1275417" cy="4380975"/>
          </a:xfrm>
          <a:custGeom>
            <a:avLst/>
            <a:gdLst/>
            <a:ahLst/>
            <a:cxnLst/>
            <a:rect l="l" t="t" r="r" b="b"/>
            <a:pathLst>
              <a:path w="1228725" h="4105275" fill="norm" stroke="1" extrusionOk="0">
                <a:moveTo>
                  <a:pt x="0" y="0"/>
                </a:moveTo>
                <a:cubicBezTo>
                  <a:pt x="3175" y="25400"/>
                  <a:pt x="2790" y="51504"/>
                  <a:pt x="9525" y="76200"/>
                </a:cubicBezTo>
                <a:cubicBezTo>
                  <a:pt x="12537" y="87244"/>
                  <a:pt x="23455" y="94536"/>
                  <a:pt x="28575" y="104775"/>
                </a:cubicBezTo>
                <a:cubicBezTo>
                  <a:pt x="33065" y="113755"/>
                  <a:pt x="33610" y="124370"/>
                  <a:pt x="38100" y="133350"/>
                </a:cubicBezTo>
                <a:cubicBezTo>
                  <a:pt x="43220" y="143589"/>
                  <a:pt x="51470" y="151986"/>
                  <a:pt x="57150" y="161925"/>
                </a:cubicBezTo>
                <a:cubicBezTo>
                  <a:pt x="105489" y="246518"/>
                  <a:pt x="48838" y="158982"/>
                  <a:pt x="95250" y="228600"/>
                </a:cubicBezTo>
                <a:cubicBezTo>
                  <a:pt x="98425" y="244475"/>
                  <a:pt x="100848" y="260519"/>
                  <a:pt x="104775" y="276225"/>
                </a:cubicBezTo>
                <a:cubicBezTo>
                  <a:pt x="107210" y="285965"/>
                  <a:pt x="107200" y="297700"/>
                  <a:pt x="114300" y="304800"/>
                </a:cubicBezTo>
                <a:cubicBezTo>
                  <a:pt x="130489" y="320989"/>
                  <a:pt x="152400" y="330200"/>
                  <a:pt x="171450" y="342900"/>
                </a:cubicBezTo>
                <a:cubicBezTo>
                  <a:pt x="180975" y="349250"/>
                  <a:pt x="191930" y="353855"/>
                  <a:pt x="200025" y="361950"/>
                </a:cubicBezTo>
                <a:cubicBezTo>
                  <a:pt x="226220" y="388145"/>
                  <a:pt x="260478" y="427791"/>
                  <a:pt x="295275" y="447675"/>
                </a:cubicBezTo>
                <a:cubicBezTo>
                  <a:pt x="303992" y="452656"/>
                  <a:pt x="314325" y="454025"/>
                  <a:pt x="323850" y="457200"/>
                </a:cubicBezTo>
                <a:cubicBezTo>
                  <a:pt x="344916" y="478266"/>
                  <a:pt x="354478" y="491564"/>
                  <a:pt x="381000" y="504825"/>
                </a:cubicBezTo>
                <a:cubicBezTo>
                  <a:pt x="389980" y="509315"/>
                  <a:pt x="400050" y="511175"/>
                  <a:pt x="409575" y="514350"/>
                </a:cubicBezTo>
                <a:cubicBezTo>
                  <a:pt x="419100" y="520700"/>
                  <a:pt x="430055" y="525305"/>
                  <a:pt x="438150" y="533400"/>
                </a:cubicBezTo>
                <a:cubicBezTo>
                  <a:pt x="446245" y="541495"/>
                  <a:pt x="448261" y="554824"/>
                  <a:pt x="457200" y="561975"/>
                </a:cubicBezTo>
                <a:cubicBezTo>
                  <a:pt x="465040" y="568247"/>
                  <a:pt x="476250" y="568325"/>
                  <a:pt x="485775" y="571500"/>
                </a:cubicBezTo>
                <a:cubicBezTo>
                  <a:pt x="488950" y="581025"/>
                  <a:pt x="489028" y="592235"/>
                  <a:pt x="495300" y="600075"/>
                </a:cubicBezTo>
                <a:cubicBezTo>
                  <a:pt x="511745" y="620631"/>
                  <a:pt x="539096" y="622930"/>
                  <a:pt x="561975" y="628650"/>
                </a:cubicBezTo>
                <a:cubicBezTo>
                  <a:pt x="621282" y="717611"/>
                  <a:pt x="601976" y="662984"/>
                  <a:pt x="590550" y="800100"/>
                </a:cubicBezTo>
                <a:cubicBezTo>
                  <a:pt x="593725" y="809625"/>
                  <a:pt x="592235" y="822403"/>
                  <a:pt x="600075" y="828675"/>
                </a:cubicBezTo>
                <a:cubicBezTo>
                  <a:pt x="610297" y="836853"/>
                  <a:pt x="625588" y="834604"/>
                  <a:pt x="638175" y="838200"/>
                </a:cubicBezTo>
                <a:cubicBezTo>
                  <a:pt x="647829" y="840958"/>
                  <a:pt x="657225" y="844550"/>
                  <a:pt x="666750" y="847725"/>
                </a:cubicBezTo>
                <a:cubicBezTo>
                  <a:pt x="710419" y="913229"/>
                  <a:pt x="697610" y="883155"/>
                  <a:pt x="714375" y="933450"/>
                </a:cubicBezTo>
                <a:cubicBezTo>
                  <a:pt x="715182" y="939097"/>
                  <a:pt x="721334" y="1010564"/>
                  <a:pt x="733425" y="1028700"/>
                </a:cubicBezTo>
                <a:cubicBezTo>
                  <a:pt x="740897" y="1039908"/>
                  <a:pt x="753376" y="1046927"/>
                  <a:pt x="762000" y="1057275"/>
                </a:cubicBezTo>
                <a:cubicBezTo>
                  <a:pt x="769329" y="1066069"/>
                  <a:pt x="774700" y="1076325"/>
                  <a:pt x="781050" y="1085850"/>
                </a:cubicBezTo>
                <a:cubicBezTo>
                  <a:pt x="793876" y="1162807"/>
                  <a:pt x="784468" y="1124678"/>
                  <a:pt x="809625" y="1200150"/>
                </a:cubicBezTo>
                <a:cubicBezTo>
                  <a:pt x="816865" y="1221870"/>
                  <a:pt x="866775" y="1238250"/>
                  <a:pt x="866775" y="1238250"/>
                </a:cubicBezTo>
                <a:cubicBezTo>
                  <a:pt x="877988" y="1428873"/>
                  <a:pt x="831097" y="1366527"/>
                  <a:pt x="904875" y="1419225"/>
                </a:cubicBezTo>
                <a:cubicBezTo>
                  <a:pt x="917793" y="1428452"/>
                  <a:pt x="930275" y="1438275"/>
                  <a:pt x="942975" y="1447800"/>
                </a:cubicBezTo>
                <a:cubicBezTo>
                  <a:pt x="946150" y="1457325"/>
                  <a:pt x="950704" y="1466497"/>
                  <a:pt x="952500" y="1476375"/>
                </a:cubicBezTo>
                <a:cubicBezTo>
                  <a:pt x="957079" y="1501560"/>
                  <a:pt x="955290" y="1527879"/>
                  <a:pt x="962025" y="1552575"/>
                </a:cubicBezTo>
                <a:cubicBezTo>
                  <a:pt x="965037" y="1563619"/>
                  <a:pt x="974725" y="1571625"/>
                  <a:pt x="981075" y="1581150"/>
                </a:cubicBezTo>
                <a:cubicBezTo>
                  <a:pt x="984250" y="1600200"/>
                  <a:pt x="987663" y="1619212"/>
                  <a:pt x="990600" y="1638300"/>
                </a:cubicBezTo>
                <a:cubicBezTo>
                  <a:pt x="994014" y="1660490"/>
                  <a:pt x="993674" y="1683471"/>
                  <a:pt x="1000125" y="1704975"/>
                </a:cubicBezTo>
                <a:cubicBezTo>
                  <a:pt x="1003414" y="1715940"/>
                  <a:pt x="1012825" y="1724025"/>
                  <a:pt x="1019175" y="1733550"/>
                </a:cubicBezTo>
                <a:cubicBezTo>
                  <a:pt x="1016000" y="1743075"/>
                  <a:pt x="1009650" y="1752085"/>
                  <a:pt x="1009650" y="1762125"/>
                </a:cubicBezTo>
                <a:cubicBezTo>
                  <a:pt x="1009650" y="1781843"/>
                  <a:pt x="1028593" y="1804828"/>
                  <a:pt x="1038225" y="1819275"/>
                </a:cubicBezTo>
                <a:cubicBezTo>
                  <a:pt x="1051857" y="1901068"/>
                  <a:pt x="1060183" y="1924522"/>
                  <a:pt x="1038225" y="2028825"/>
                </a:cubicBezTo>
                <a:cubicBezTo>
                  <a:pt x="1035450" y="2042006"/>
                  <a:pt x="1019175" y="2047875"/>
                  <a:pt x="1009650" y="2057400"/>
                </a:cubicBezTo>
                <a:cubicBezTo>
                  <a:pt x="981903" y="2140641"/>
                  <a:pt x="974059" y="2140129"/>
                  <a:pt x="1000125" y="2257425"/>
                </a:cubicBezTo>
                <a:cubicBezTo>
                  <a:pt x="1003047" y="2270575"/>
                  <a:pt x="1016925" y="2279458"/>
                  <a:pt x="1028700" y="2286000"/>
                </a:cubicBezTo>
                <a:cubicBezTo>
                  <a:pt x="1046253" y="2295752"/>
                  <a:pt x="1085850" y="2305050"/>
                  <a:pt x="1085850" y="2305050"/>
                </a:cubicBezTo>
                <a:cubicBezTo>
                  <a:pt x="1089025" y="2314575"/>
                  <a:pt x="1092617" y="2323971"/>
                  <a:pt x="1095375" y="2333625"/>
                </a:cubicBezTo>
                <a:cubicBezTo>
                  <a:pt x="1117798" y="2412106"/>
                  <a:pt x="1082810" y="2370026"/>
                  <a:pt x="1228725" y="2381250"/>
                </a:cubicBezTo>
                <a:cubicBezTo>
                  <a:pt x="1219200" y="2384425"/>
                  <a:pt x="1209836" y="2388133"/>
                  <a:pt x="1200150" y="2390775"/>
                </a:cubicBezTo>
                <a:cubicBezTo>
                  <a:pt x="1081982" y="2423003"/>
                  <a:pt x="1161147" y="2397426"/>
                  <a:pt x="1095375" y="2419350"/>
                </a:cubicBezTo>
                <a:cubicBezTo>
                  <a:pt x="1089025" y="2438400"/>
                  <a:pt x="1078816" y="2456575"/>
                  <a:pt x="1076325" y="2476500"/>
                </a:cubicBezTo>
                <a:cubicBezTo>
                  <a:pt x="1073150" y="2501900"/>
                  <a:pt x="1071379" y="2527515"/>
                  <a:pt x="1066800" y="2552700"/>
                </a:cubicBezTo>
                <a:cubicBezTo>
                  <a:pt x="1065004" y="2562578"/>
                  <a:pt x="1063547" y="2573435"/>
                  <a:pt x="1057275" y="2581275"/>
                </a:cubicBezTo>
                <a:cubicBezTo>
                  <a:pt x="1050124" y="2590214"/>
                  <a:pt x="1038225" y="2593975"/>
                  <a:pt x="1028700" y="2600325"/>
                </a:cubicBezTo>
                <a:cubicBezTo>
                  <a:pt x="1022350" y="2609850"/>
                  <a:pt x="1016979" y="2620106"/>
                  <a:pt x="1009650" y="2628900"/>
                </a:cubicBezTo>
                <a:cubicBezTo>
                  <a:pt x="981672" y="2662473"/>
                  <a:pt x="963751" y="2669024"/>
                  <a:pt x="923925" y="2695575"/>
                </a:cubicBezTo>
                <a:cubicBezTo>
                  <a:pt x="912717" y="2703047"/>
                  <a:pt x="905698" y="2715526"/>
                  <a:pt x="895350" y="2724150"/>
                </a:cubicBezTo>
                <a:cubicBezTo>
                  <a:pt x="886556" y="2731479"/>
                  <a:pt x="876300" y="2736850"/>
                  <a:pt x="866775" y="2743200"/>
                </a:cubicBezTo>
                <a:cubicBezTo>
                  <a:pt x="860425" y="2752725"/>
                  <a:pt x="857433" y="2765708"/>
                  <a:pt x="847725" y="2771775"/>
                </a:cubicBezTo>
                <a:cubicBezTo>
                  <a:pt x="830697" y="2782418"/>
                  <a:pt x="790575" y="2790825"/>
                  <a:pt x="790575" y="2790825"/>
                </a:cubicBezTo>
                <a:cubicBezTo>
                  <a:pt x="781050" y="2797175"/>
                  <a:pt x="772461" y="2805226"/>
                  <a:pt x="762000" y="2809875"/>
                </a:cubicBezTo>
                <a:cubicBezTo>
                  <a:pt x="743650" y="2818030"/>
                  <a:pt x="704850" y="2828925"/>
                  <a:pt x="704850" y="2828925"/>
                </a:cubicBezTo>
                <a:cubicBezTo>
                  <a:pt x="698500" y="2838450"/>
                  <a:pt x="683918" y="2846208"/>
                  <a:pt x="685800" y="2857500"/>
                </a:cubicBezTo>
                <a:cubicBezTo>
                  <a:pt x="688092" y="2871251"/>
                  <a:pt x="732383" y="2898080"/>
                  <a:pt x="742950" y="2905125"/>
                </a:cubicBezTo>
                <a:cubicBezTo>
                  <a:pt x="739775" y="2921000"/>
                  <a:pt x="742405" y="2939280"/>
                  <a:pt x="733425" y="2952750"/>
                </a:cubicBezTo>
                <a:cubicBezTo>
                  <a:pt x="727856" y="2961104"/>
                  <a:pt x="711950" y="2955175"/>
                  <a:pt x="704850" y="2962275"/>
                </a:cubicBezTo>
                <a:cubicBezTo>
                  <a:pt x="697750" y="2969375"/>
                  <a:pt x="699815" y="2981870"/>
                  <a:pt x="695325" y="2990850"/>
                </a:cubicBezTo>
                <a:cubicBezTo>
                  <a:pt x="690205" y="3001089"/>
                  <a:pt x="682625" y="3009900"/>
                  <a:pt x="676275" y="3019425"/>
                </a:cubicBezTo>
                <a:cubicBezTo>
                  <a:pt x="685907" y="3033872"/>
                  <a:pt x="704850" y="3056857"/>
                  <a:pt x="704850" y="3076575"/>
                </a:cubicBezTo>
                <a:cubicBezTo>
                  <a:pt x="704850" y="3116222"/>
                  <a:pt x="691829" y="3112142"/>
                  <a:pt x="676275" y="3143250"/>
                </a:cubicBezTo>
                <a:cubicBezTo>
                  <a:pt x="671785" y="3152230"/>
                  <a:pt x="669925" y="3162300"/>
                  <a:pt x="666750" y="3171825"/>
                </a:cubicBezTo>
                <a:cubicBezTo>
                  <a:pt x="663575" y="3197225"/>
                  <a:pt x="661804" y="3222840"/>
                  <a:pt x="657225" y="3248025"/>
                </a:cubicBezTo>
                <a:cubicBezTo>
                  <a:pt x="655429" y="3257903"/>
                  <a:pt x="653972" y="3268760"/>
                  <a:pt x="647700" y="3276600"/>
                </a:cubicBezTo>
                <a:cubicBezTo>
                  <a:pt x="640549" y="3285539"/>
                  <a:pt x="628650" y="3289300"/>
                  <a:pt x="619125" y="3295650"/>
                </a:cubicBezTo>
                <a:cubicBezTo>
                  <a:pt x="615950" y="3305175"/>
                  <a:pt x="614090" y="3315245"/>
                  <a:pt x="609600" y="3324225"/>
                </a:cubicBezTo>
                <a:cubicBezTo>
                  <a:pt x="604480" y="3334464"/>
                  <a:pt x="591185" y="3341370"/>
                  <a:pt x="590550" y="3352800"/>
                </a:cubicBezTo>
                <a:cubicBezTo>
                  <a:pt x="587902" y="3400457"/>
                  <a:pt x="589143" y="3449213"/>
                  <a:pt x="600075" y="3495675"/>
                </a:cubicBezTo>
                <a:cubicBezTo>
                  <a:pt x="603084" y="3508462"/>
                  <a:pt x="647540" y="3521483"/>
                  <a:pt x="657225" y="3524250"/>
                </a:cubicBezTo>
                <a:cubicBezTo>
                  <a:pt x="669812" y="3527846"/>
                  <a:pt x="682738" y="3530179"/>
                  <a:pt x="695325" y="3533775"/>
                </a:cubicBezTo>
                <a:cubicBezTo>
                  <a:pt x="704979" y="3536533"/>
                  <a:pt x="713977" y="3541773"/>
                  <a:pt x="723900" y="3543300"/>
                </a:cubicBezTo>
                <a:cubicBezTo>
                  <a:pt x="755437" y="3548152"/>
                  <a:pt x="787400" y="3549650"/>
                  <a:pt x="819150" y="3552825"/>
                </a:cubicBezTo>
                <a:cubicBezTo>
                  <a:pt x="810338" y="3579262"/>
                  <a:pt x="798252" y="3599767"/>
                  <a:pt x="819150" y="3629025"/>
                </a:cubicBezTo>
                <a:cubicBezTo>
                  <a:pt x="827403" y="3640579"/>
                  <a:pt x="844550" y="3641725"/>
                  <a:pt x="857250" y="3648075"/>
                </a:cubicBezTo>
                <a:cubicBezTo>
                  <a:pt x="863600" y="3657600"/>
                  <a:pt x="867361" y="3669499"/>
                  <a:pt x="876300" y="3676650"/>
                </a:cubicBezTo>
                <a:cubicBezTo>
                  <a:pt x="884140" y="3682922"/>
                  <a:pt x="895135" y="3683740"/>
                  <a:pt x="904875" y="3686175"/>
                </a:cubicBezTo>
                <a:lnTo>
                  <a:pt x="981075" y="3705225"/>
                </a:lnTo>
                <a:cubicBezTo>
                  <a:pt x="984250" y="3717925"/>
                  <a:pt x="983338" y="3732433"/>
                  <a:pt x="990600" y="3743325"/>
                </a:cubicBezTo>
                <a:cubicBezTo>
                  <a:pt x="997740" y="3754036"/>
                  <a:pt x="1050176" y="3777369"/>
                  <a:pt x="1057275" y="3781425"/>
                </a:cubicBezTo>
                <a:cubicBezTo>
                  <a:pt x="1088217" y="3799106"/>
                  <a:pt x="1088158" y="3802783"/>
                  <a:pt x="1114425" y="3829050"/>
                </a:cubicBezTo>
                <a:cubicBezTo>
                  <a:pt x="1117600" y="3838575"/>
                  <a:pt x="1119460" y="3848645"/>
                  <a:pt x="1123950" y="3857625"/>
                </a:cubicBezTo>
                <a:cubicBezTo>
                  <a:pt x="1134474" y="3878674"/>
                  <a:pt x="1158982" y="3889268"/>
                  <a:pt x="1133475" y="3914775"/>
                </a:cubicBezTo>
                <a:cubicBezTo>
                  <a:pt x="1126375" y="3921875"/>
                  <a:pt x="1114425" y="3921125"/>
                  <a:pt x="1104900" y="3924300"/>
                </a:cubicBezTo>
                <a:cubicBezTo>
                  <a:pt x="1098680" y="3942961"/>
                  <a:pt x="1083760" y="3983781"/>
                  <a:pt x="1085850" y="4000500"/>
                </a:cubicBezTo>
                <a:cubicBezTo>
                  <a:pt x="1087270" y="4011859"/>
                  <a:pt x="1098550" y="4019550"/>
                  <a:pt x="1104900" y="4029075"/>
                </a:cubicBezTo>
                <a:cubicBezTo>
                  <a:pt x="1108075" y="4041775"/>
                  <a:pt x="1109268" y="4055143"/>
                  <a:pt x="1114425" y="4067175"/>
                </a:cubicBezTo>
                <a:cubicBezTo>
                  <a:pt x="1122503" y="4086023"/>
                  <a:pt x="1130661" y="4092936"/>
                  <a:pt x="1143000" y="4105275"/>
                </a:cubicBezTo>
              </a:path>
            </a:pathLst>
          </a:custGeom>
          <a:noFill/>
          <a:ln w="508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/>
          <p:nvPr>
            <p:ph type="title"/>
          </p:nvPr>
        </p:nvSpPr>
        <p:spPr bwMode="auto">
          <a:xfrm flipH="0" flipV="0">
            <a:off x="107503" y="116631"/>
            <a:ext cx="8707164" cy="69815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4" tIns="45699" rIns="91424" bIns="45699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Действия союзников</a:t>
            </a:r>
            <a:endParaRPr/>
          </a:p>
        </p:txBody>
      </p:sp>
      <p:sp>
        <p:nvSpPr>
          <p:cNvPr id="305" name="Google Shape;305;p53"/>
          <p:cNvSpPr txBox="1"/>
          <p:nvPr>
            <p:ph type="body" idx="1"/>
          </p:nvPr>
        </p:nvSpPr>
        <p:spPr bwMode="auto">
          <a:xfrm flipH="0" flipV="0">
            <a:off x="1" y="814789"/>
            <a:ext cx="5693586" cy="39556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 b="1">
                <a:latin typeface="Cambria"/>
                <a:ea typeface="Cambria"/>
                <a:cs typeface="Cambria"/>
              </a:rPr>
              <a:t>Лето 1942 г. по февраль 1943 г.</a:t>
            </a:r>
            <a:r>
              <a:rPr lang="ru-RU" sz="2200">
                <a:latin typeface="Cambria"/>
                <a:ea typeface="Cambria"/>
                <a:cs typeface="Cambria"/>
              </a:rPr>
              <a:t> военные действия  происходили на Тихом океане. </a:t>
            </a:r>
            <a:endParaRPr sz="2200"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>
                <a:latin typeface="Cambria"/>
                <a:ea typeface="Cambria"/>
                <a:cs typeface="Cambria"/>
              </a:rPr>
              <a:t>В 1943 г. англо-американские войска успешно наступали в Северной Африке.</a:t>
            </a:r>
            <a:r>
              <a:rPr lang="ru-RU" sz="2200" b="1">
                <a:latin typeface="Cambria"/>
                <a:ea typeface="Cambria"/>
                <a:cs typeface="Cambria"/>
              </a:rPr>
              <a:t> Освобождены Египет, Ливия, Тунис</a:t>
            </a:r>
            <a:r>
              <a:rPr lang="ru-RU" sz="2200">
                <a:latin typeface="Cambria"/>
                <a:ea typeface="Cambria"/>
                <a:cs typeface="Cambria"/>
              </a:rPr>
              <a:t>. </a:t>
            </a:r>
            <a:endParaRPr sz="2200"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>
                <a:highlight>
                  <a:srgbClr val="00FFFF"/>
                </a:highlight>
                <a:latin typeface="Cambria"/>
                <a:ea typeface="Cambria"/>
                <a:cs typeface="Cambria"/>
              </a:rPr>
              <a:t>Эль-Аламейн Монтгомери (БРитания)</a:t>
            </a:r>
            <a:endParaRPr sz="2200">
              <a:highlight>
                <a:srgbClr val="00FFFF"/>
              </a:highlight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200">
                <a:latin typeface="Cambria"/>
                <a:ea typeface="Cambria"/>
                <a:cs typeface="Cambria"/>
              </a:rPr>
              <a:t>Высадившись на Сицилии (операция Хаски), союзники вынудили капитулировать Италию. Началась подготовка к открытию второго фронта - высадке союзных СССР войск в Нормандии (север Франции).</a:t>
            </a:r>
            <a:endParaRPr sz="2200"/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endParaRPr sz="2200">
              <a:latin typeface="Cambria"/>
              <a:ea typeface="Cambria"/>
              <a:cs typeface="Cambria"/>
            </a:endParaRPr>
          </a:p>
        </p:txBody>
      </p:sp>
      <p:sp>
        <p:nvSpPr>
          <p:cNvPr id="306" name="Google Shape;306;p53"/>
          <p:cNvSpPr txBox="1"/>
          <p:nvPr/>
        </p:nvSpPr>
        <p:spPr bwMode="auto">
          <a:xfrm>
            <a:off x="5693591" y="6519486"/>
            <a:ext cx="3334586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Военные события в Италии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307" name="Google Shape;307;p5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693590" y="1648758"/>
            <a:ext cx="3334586" cy="48986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08" name="Google Shape;308;p53"/>
          <p:cNvPicPr/>
          <p:nvPr/>
        </p:nvPicPr>
        <p:blipFill>
          <a:blip r:embed="rId3">
            <a:alphaModFix/>
          </a:blip>
          <a:srcRect l="0" t="0" r="36447" b="0"/>
          <a:stretch/>
        </p:blipFill>
        <p:spPr bwMode="auto">
          <a:xfrm flipH="0" flipV="0">
            <a:off x="202395" y="5083824"/>
            <a:ext cx="5378895" cy="14636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09" name="Google Shape;309;p53"/>
          <p:cNvSpPr txBox="1"/>
          <p:nvPr/>
        </p:nvSpPr>
        <p:spPr bwMode="auto">
          <a:xfrm>
            <a:off x="202396" y="6526693"/>
            <a:ext cx="5378896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Военные события в Северной Африке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4" name="Google Shape;314;p54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defRPr/>
            </a:pPr>
            <a:r>
              <a:rPr lang="ru-RU" sz="3600" b="1" i="0" u="none" strike="noStrike" cap="none" spc="0">
                <a:solidFill>
                  <a:schemeClr val="dk2"/>
                </a:solidFill>
                <a:latin typeface="Times New Roman"/>
                <a:ea typeface="Cambria"/>
                <a:cs typeface="Times New Roman"/>
              </a:rPr>
              <a:t>28 ноября - 1 декабря 1943 г. –Тегеранская конференция</a:t>
            </a:r>
            <a:endParaRPr/>
          </a:p>
        </p:txBody>
      </p:sp>
      <p:sp>
        <p:nvSpPr>
          <p:cNvPr id="315" name="Google Shape;315;p54"/>
          <p:cNvSpPr txBox="1"/>
          <p:nvPr>
            <p:ph type="body" idx="1"/>
          </p:nvPr>
        </p:nvSpPr>
        <p:spPr bwMode="auto">
          <a:xfrm>
            <a:off x="2" y="1619375"/>
            <a:ext cx="9143998" cy="17645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 </a:t>
            </a:r>
            <a:r>
              <a:rPr lang="ru-RU" sz="2400">
                <a:latin typeface="Times New Roman"/>
                <a:ea typeface="Cambria"/>
                <a:cs typeface="Times New Roman"/>
              </a:rPr>
              <a:t>1.определены время и место открытия второго фронта в Европе, (май 44)</a:t>
            </a:r>
            <a:r>
              <a:rPr lang="ru-RU" sz="2400">
                <a:latin typeface="Times New Roman"/>
                <a:cs typeface="Times New Roman"/>
              </a:rPr>
              <a:t> Спор: Италия-Франция</a:t>
            </a:r>
            <a:endParaRPr sz="2400" b="1">
              <a:latin typeface="Times New Roman"/>
              <a:cs typeface="Times New Roman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400">
                <a:latin typeface="Times New Roman"/>
                <a:ea typeface="Cambria"/>
                <a:cs typeface="Times New Roman"/>
              </a:rPr>
              <a:t>2.Достигнуто согласие СССР вступить в войну против Японии после окончания боевых действий в Европе.</a:t>
            </a:r>
            <a:endParaRPr sz="2400">
              <a:latin typeface="Times New Roman"/>
              <a:cs typeface="Times New Roman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400">
                <a:latin typeface="Times New Roman"/>
                <a:cs typeface="Times New Roman"/>
              </a:rPr>
              <a:t>3.Определены сферы влияния в Европе</a:t>
            </a:r>
            <a:endParaRPr lang="ru-RU" sz="2400">
              <a:latin typeface="Times New Roman"/>
              <a:cs typeface="Times New Roman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400">
                <a:latin typeface="Times New Roman"/>
                <a:cs typeface="Times New Roman"/>
              </a:rPr>
              <a:t>4. Обсуждалась судьба Германии</a:t>
            </a:r>
            <a:endParaRPr lang="ru-RU" sz="2400">
              <a:latin typeface="Times New Roman"/>
              <a:cs typeface="Times New Roman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400">
                <a:latin typeface="Times New Roman"/>
                <a:cs typeface="Times New Roman"/>
              </a:rPr>
              <a:t>5.Создание ООН</a:t>
            </a:r>
            <a:endParaRPr lang="ru-RU" sz="2400">
              <a:latin typeface="Times New Roman"/>
              <a:cs typeface="Times New Roman"/>
            </a:endParaRPr>
          </a:p>
        </p:txBody>
      </p:sp>
      <p:sp>
        <p:nvSpPr>
          <p:cNvPr id="316" name="Google Shape;316;p54"/>
          <p:cNvSpPr txBox="1"/>
          <p:nvPr/>
        </p:nvSpPr>
        <p:spPr bwMode="auto">
          <a:xfrm>
            <a:off x="941604" y="4768490"/>
            <a:ext cx="3027871" cy="5847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И.В.Сталин, Ф.Рузвельт и У.Черчилль в Тегеране</a:t>
            </a:r>
            <a:endParaRPr/>
          </a:p>
        </p:txBody>
      </p:sp>
      <p:pic>
        <p:nvPicPr>
          <p:cNvPr id="317" name="Google Shape;317;p54" descr="http://www.myjulia.ru/data/cache/2010/11/27/587354_2061-0x600.jpg"/>
          <p:cNvPicPr/>
          <p:nvPr/>
        </p:nvPicPr>
        <p:blipFill>
          <a:blip r:embed="rId2">
            <a:alphaModFix/>
          </a:blip>
          <a:srcRect l="0" t="0" r="0" b="8189"/>
          <a:stretch/>
        </p:blipFill>
        <p:spPr bwMode="auto">
          <a:xfrm flipH="0" flipV="0">
            <a:off x="4935813" y="3901807"/>
            <a:ext cx="4132196" cy="2835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2" name="Google Shape;322;p55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323" name="Google Shape;323;p55"/>
          <p:cNvSpPr txBox="1"/>
          <p:nvPr>
            <p:ph type="body" idx="1"/>
          </p:nvPr>
        </p:nvSpPr>
        <p:spPr bwMode="auto">
          <a:xfrm>
            <a:off x="2" y="1619375"/>
            <a:ext cx="5264880" cy="1736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Период Великой Отечественной войны с начала 1944 г. по 9 мая 1945 г. характеризуется тем, что осенью 1944 г. завершилось освобождение тер- ритории СССР. Была снята блокада Ленинграда, освобождены большая часть Прибалтики, Бело- русская, Украинская и Молдавская ССР. </a:t>
            </a:r>
            <a:endParaRPr sz="1800">
              <a:latin typeface="Cambria"/>
              <a:ea typeface="Cambria"/>
              <a:cs typeface="Cambria"/>
            </a:endParaRPr>
          </a:p>
        </p:txBody>
      </p:sp>
      <p:sp>
        <p:nvSpPr>
          <p:cNvPr id="324" name="Google Shape;324;p55"/>
          <p:cNvSpPr txBox="1"/>
          <p:nvPr/>
        </p:nvSpPr>
        <p:spPr bwMode="auto">
          <a:xfrm>
            <a:off x="2237011" y="6079095"/>
            <a:ext cx="3027871" cy="5847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Боевые действия Красной армии в 1944 г.</a:t>
            </a:r>
            <a:endParaRPr/>
          </a:p>
        </p:txBody>
      </p:sp>
      <p:pic>
        <p:nvPicPr>
          <p:cNvPr id="325" name="Google Shape;325;p5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264882" y="1619375"/>
            <a:ext cx="3781380" cy="50444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0" name="Google Shape;330;p56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331" name="Google Shape;331;p56"/>
          <p:cNvSpPr txBox="1"/>
          <p:nvPr>
            <p:ph type="body" idx="1"/>
          </p:nvPr>
        </p:nvSpPr>
        <p:spPr bwMode="auto">
          <a:xfrm>
            <a:off x="2" y="1619375"/>
            <a:ext cx="5607167" cy="28318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Начался освободительный поход Красной армии в Европу. Почти не оказав сопротивления, пали два союзника Германии - Румыния и Болгария. Ожесто- чённое сопротивление оказала Венгрия. Но самые тяжёлые бои развернулись за Польшу, которую немцы рассматривали как последний бастион на пути в Германию. За освобождение этой страны от немецко-фашистской оккупации СССР заплатил са- мую высокую цену – 600 тыс. погибших военнослу- жащих. </a:t>
            </a:r>
            <a:endParaRPr/>
          </a:p>
        </p:txBody>
      </p:sp>
      <p:sp>
        <p:nvSpPr>
          <p:cNvPr id="332" name="Google Shape;332;p56"/>
          <p:cNvSpPr txBox="1"/>
          <p:nvPr/>
        </p:nvSpPr>
        <p:spPr bwMode="auto">
          <a:xfrm>
            <a:off x="1981160" y="6150518"/>
            <a:ext cx="3626009" cy="5847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Освободительный поход Красной армии в Европу в 1944 г.</a:t>
            </a:r>
            <a:endParaRPr/>
          </a:p>
        </p:txBody>
      </p:sp>
      <p:pic>
        <p:nvPicPr>
          <p:cNvPr id="333" name="Google Shape;333;p56"/>
          <p:cNvPicPr/>
          <p:nvPr/>
        </p:nvPicPr>
        <p:blipFill>
          <a:blip r:embed="rId2">
            <a:alphaModFix/>
          </a:blip>
          <a:srcRect l="25701" t="0" r="0" b="0"/>
          <a:stretch/>
        </p:blipFill>
        <p:spPr bwMode="auto">
          <a:xfrm>
            <a:off x="5607169" y="1619375"/>
            <a:ext cx="3433043" cy="51158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8" name="Google Shape;338;p57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339" name="Google Shape;339;p57"/>
          <p:cNvSpPr txBox="1"/>
          <p:nvPr>
            <p:ph type="body" idx="1"/>
          </p:nvPr>
        </p:nvSpPr>
        <p:spPr bwMode="auto">
          <a:xfrm>
            <a:off x="2" y="1619375"/>
            <a:ext cx="5072330" cy="20468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Одновременно с советским наступлением в Европе был открыт второй фронт. В июне 1944 г. англо-американские войска высади- лись в Северной Франции и вернулась в состав антигитлеровской коалиции. К началу 1945 г. бои переместились на территорию Германии, оказавшуюся в кольце фронтов.</a:t>
            </a:r>
            <a:endParaRPr/>
          </a:p>
        </p:txBody>
      </p:sp>
      <p:sp>
        <p:nvSpPr>
          <p:cNvPr id="340" name="Google Shape;340;p57"/>
          <p:cNvSpPr txBox="1"/>
          <p:nvPr/>
        </p:nvSpPr>
        <p:spPr bwMode="auto">
          <a:xfrm>
            <a:off x="1388853" y="6141265"/>
            <a:ext cx="3683478" cy="5847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Военные действия в Западной Европе в 1944-1945 гг.</a:t>
            </a:r>
            <a:endParaRPr/>
          </a:p>
        </p:txBody>
      </p:sp>
      <p:pic>
        <p:nvPicPr>
          <p:cNvPr id="341" name="Google Shape;341;p57" descr="http://www.hrono.info/maps/1944us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072332" y="1619375"/>
            <a:ext cx="4003295" cy="51066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6" name="Google Shape;346;p58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347" name="Google Shape;347;p58"/>
          <p:cNvSpPr txBox="1"/>
          <p:nvPr>
            <p:ph type="body" idx="1"/>
          </p:nvPr>
        </p:nvSpPr>
        <p:spPr bwMode="auto">
          <a:xfrm>
            <a:off x="2" y="1619376"/>
            <a:ext cx="9143998" cy="14688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Новая встреча лидеров стран «большой тройки», состоявшаяся в Ялте в </a:t>
            </a:r>
            <a:r>
              <a:rPr lang="ru-RU" sz="1800" b="1">
                <a:latin typeface="Cambria"/>
                <a:ea typeface="Cambria"/>
                <a:cs typeface="Cambria"/>
              </a:rPr>
              <a:t>феврале 1945 г.</a:t>
            </a:r>
            <a:r>
              <a:rPr lang="ru-RU" sz="1800">
                <a:latin typeface="Cambria"/>
                <a:ea typeface="Cambria"/>
                <a:cs typeface="Cambria"/>
              </a:rPr>
              <a:t>, окончательно  определила судьбу послевоенной Германии. Было принято ре- шение о разделе этой страны на четыре оккупационные зоны, а города Берлина - на четыре оккупационных сектора. СССР подтвердил свою готовность спустя два-три месяца после окончания боевых действий в Европе вступить в войну против Японии.</a:t>
            </a:r>
            <a:endParaRPr/>
          </a:p>
        </p:txBody>
      </p:sp>
      <p:sp>
        <p:nvSpPr>
          <p:cNvPr id="348" name="Google Shape;348;p58"/>
          <p:cNvSpPr txBox="1"/>
          <p:nvPr/>
        </p:nvSpPr>
        <p:spPr bwMode="auto">
          <a:xfrm>
            <a:off x="1403519" y="4649266"/>
            <a:ext cx="2225617" cy="5847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Великая тройка. Крым, Ялта. 1945 г.</a:t>
            </a:r>
            <a:endParaRPr/>
          </a:p>
        </p:txBody>
      </p:sp>
      <p:pic>
        <p:nvPicPr>
          <p:cNvPr id="349" name="Google Shape;349;p58" descr="Всплывающая подсказка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629136" y="3157268"/>
            <a:ext cx="4877537" cy="35687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4" name="Google Shape;354;p59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355" name="Google Shape;355;p59"/>
          <p:cNvSpPr txBox="1"/>
          <p:nvPr>
            <p:ph type="body" idx="1"/>
          </p:nvPr>
        </p:nvSpPr>
        <p:spPr bwMode="auto">
          <a:xfrm>
            <a:off x="2" y="1619376"/>
            <a:ext cx="5546783" cy="47469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Но между союзниками нарастало взаимное  недо- верие. Учитывая возможность заключения сепа- ратного объединения Германии с США и Велико- британией, советское руководство приняло реше- ние срочно и самостоятельно штурмовать столицу</a:t>
            </a:r>
            <a:endParaRPr sz="1800">
              <a:latin typeface="Cambria"/>
              <a:ea typeface="Cambria"/>
              <a:cs typeface="Cambria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Германии. </a:t>
            </a:r>
            <a:r>
              <a:rPr lang="ru-RU" sz="1800" b="1">
                <a:latin typeface="Cambria"/>
                <a:ea typeface="Cambria"/>
                <a:cs typeface="Cambria"/>
              </a:rPr>
              <a:t>16 апреля 1945 г. </a:t>
            </a:r>
            <a:r>
              <a:rPr lang="ru-RU" sz="1800">
                <a:latin typeface="Cambria"/>
                <a:ea typeface="Cambria"/>
                <a:cs typeface="Cambria"/>
              </a:rPr>
              <a:t>началась битва за  Берлин – последнее крупное сражение Великой Отечественной войны. Берлин не стал немецким  Сталинградом. Вопреки надеждам нацистских  вождей советские войска взяли город за несколько</a:t>
            </a:r>
            <a:endParaRPr sz="1800">
              <a:latin typeface="Cambria"/>
              <a:ea typeface="Cambria"/>
              <a:cs typeface="Cambria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дней. 30 апреля разведчики М.Егоров и М.Канта- рия под командованием А.Береста водрузили Зна- мя Победы над рейхстагом. В этот же день А.Гит- лер покончил жизнь самоубийством. </a:t>
            </a:r>
            <a:r>
              <a:rPr lang="ru-RU" sz="1800" b="1">
                <a:latin typeface="Cambria"/>
                <a:ea typeface="Cambria"/>
                <a:cs typeface="Cambria"/>
              </a:rPr>
              <a:t>8 мая 1945 г. </a:t>
            </a:r>
            <a:r>
              <a:rPr lang="ru-RU" sz="1800">
                <a:latin typeface="Cambria"/>
                <a:ea typeface="Cambria"/>
                <a:cs typeface="Cambria"/>
              </a:rPr>
              <a:t>Германия подписала акт о полной и безоговороч- ной капитуляции. </a:t>
            </a:r>
            <a:r>
              <a:rPr lang="ru-RU" sz="1800" b="1">
                <a:latin typeface="Cambria"/>
                <a:ea typeface="Cambria"/>
                <a:cs typeface="Cambria"/>
              </a:rPr>
              <a:t>9 мая 1945 г. </a:t>
            </a:r>
            <a:r>
              <a:rPr lang="ru-RU" sz="1800">
                <a:latin typeface="Cambria"/>
                <a:ea typeface="Cambria"/>
                <a:cs typeface="Cambria"/>
              </a:rPr>
              <a:t>было объявлено в СССР Днём Победы.</a:t>
            </a:r>
            <a:endParaRPr/>
          </a:p>
        </p:txBody>
      </p:sp>
      <p:sp>
        <p:nvSpPr>
          <p:cNvPr id="356" name="Google Shape;356;p59"/>
          <p:cNvSpPr txBox="1"/>
          <p:nvPr/>
        </p:nvSpPr>
        <p:spPr bwMode="auto">
          <a:xfrm>
            <a:off x="2283413" y="6430522"/>
            <a:ext cx="3263372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Знамя Победы над рейхстагом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357" name="Google Shape;357;p59" descr="https://ugra-news.ru/upload/%D0%B7%D0%BD%D0%B0%D0%BC%D1%8F.jpg"/>
          <p:cNvPicPr/>
          <p:nvPr/>
        </p:nvPicPr>
        <p:blipFill>
          <a:blip r:embed="rId2">
            <a:alphaModFix/>
          </a:blip>
          <a:srcRect l="1053" t="0" r="0" b="0"/>
          <a:stretch/>
        </p:blipFill>
        <p:spPr bwMode="auto">
          <a:xfrm>
            <a:off x="5546785" y="1619376"/>
            <a:ext cx="3499586" cy="51496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2" name="Google Shape;362;p60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Завершающий этап Второй мировой войны</a:t>
            </a:r>
            <a:endParaRPr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63" name="Google Shape;363;p60"/>
          <p:cNvSpPr txBox="1"/>
          <p:nvPr>
            <p:ph type="body" idx="1"/>
          </p:nvPr>
        </p:nvSpPr>
        <p:spPr bwMode="auto">
          <a:xfrm>
            <a:off x="2" y="1852289"/>
            <a:ext cx="9143998" cy="8909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Окончание мировой войны и послевоенное устройство мира обсуждались на конфе- ренции в Потсдаме (пригород Берлина), которая проходила </a:t>
            </a:r>
            <a:r>
              <a:rPr lang="ru-RU" sz="1800" b="1">
                <a:latin typeface="Cambria"/>
                <a:ea typeface="Cambria"/>
                <a:cs typeface="Cambria"/>
              </a:rPr>
              <a:t>17 июля - 2 августа 1945 г.</a:t>
            </a:r>
            <a:endParaRPr/>
          </a:p>
        </p:txBody>
      </p:sp>
      <p:grpSp>
        <p:nvGrpSpPr>
          <p:cNvPr id="364" name="Google Shape;364;p60"/>
          <p:cNvGrpSpPr/>
          <p:nvPr/>
        </p:nvGrpSpPr>
        <p:grpSpPr bwMode="auto">
          <a:xfrm>
            <a:off x="106111" y="3001993"/>
            <a:ext cx="8931779" cy="3045121"/>
            <a:chOff x="599" y="491706"/>
            <a:chExt cx="8931779" cy="3045121"/>
          </a:xfrm>
        </p:grpSpPr>
        <p:sp>
          <p:nvSpPr>
            <p:cNvPr id="365" name="Google Shape;365;p60"/>
            <p:cNvSpPr/>
            <p:nvPr/>
          </p:nvSpPr>
          <p:spPr bwMode="auto">
            <a:xfrm>
              <a:off x="4466488" y="1061864"/>
              <a:ext cx="3160073" cy="54844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66" name="Google Shape;366;p60"/>
            <p:cNvSpPr/>
            <p:nvPr/>
          </p:nvSpPr>
          <p:spPr bwMode="auto">
            <a:xfrm>
              <a:off x="4420768" y="1061864"/>
              <a:ext cx="91440" cy="54844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67" name="Google Shape;367;p60"/>
            <p:cNvSpPr/>
            <p:nvPr/>
          </p:nvSpPr>
          <p:spPr bwMode="auto">
            <a:xfrm>
              <a:off x="1306415" y="1061864"/>
              <a:ext cx="3160073" cy="54844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68" name="Google Shape;368;p60"/>
            <p:cNvSpPr/>
            <p:nvPr/>
          </p:nvSpPr>
          <p:spPr bwMode="auto">
            <a:xfrm>
              <a:off x="1808827" y="491706"/>
              <a:ext cx="5315322" cy="57015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69" name="Google Shape;369;p60"/>
            <p:cNvSpPr txBox="1"/>
            <p:nvPr/>
          </p:nvSpPr>
          <p:spPr bwMode="auto">
            <a:xfrm>
              <a:off x="1808827" y="491706"/>
              <a:ext cx="5315322" cy="57015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Решения Потсдамской конференции</a:t>
              </a:r>
              <a:endPara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70" name="Google Shape;370;p60"/>
            <p:cNvSpPr/>
            <p:nvPr/>
          </p:nvSpPr>
          <p:spPr bwMode="auto">
            <a:xfrm>
              <a:off x="599" y="1610306"/>
              <a:ext cx="2611631" cy="192652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71" name="Google Shape;371;p60"/>
            <p:cNvSpPr txBox="1"/>
            <p:nvPr/>
          </p:nvSpPr>
          <p:spPr bwMode="auto">
            <a:xfrm>
              <a:off x="599" y="1610306"/>
              <a:ext cx="2611631" cy="192652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демилитаризация, денацификация и демократизация Германии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72" name="Google Shape;372;p60"/>
            <p:cNvSpPr/>
            <p:nvPr/>
          </p:nvSpPr>
          <p:spPr bwMode="auto">
            <a:xfrm>
              <a:off x="3160673" y="1610306"/>
              <a:ext cx="2611631" cy="192652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73" name="Google Shape;373;p60"/>
            <p:cNvSpPr txBox="1"/>
            <p:nvPr/>
          </p:nvSpPr>
          <p:spPr bwMode="auto">
            <a:xfrm>
              <a:off x="3160673" y="1610306"/>
              <a:ext cx="2611631" cy="192652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раздел Германии на четыре зоны оккупации до решения германского вопроса – английскую, американскую, совет- скую и французскую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74" name="Google Shape;374;p60"/>
            <p:cNvSpPr/>
            <p:nvPr/>
          </p:nvSpPr>
          <p:spPr bwMode="auto">
            <a:xfrm>
              <a:off x="6320747" y="1610306"/>
              <a:ext cx="2611631" cy="1926521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75" name="Google Shape;375;p60"/>
            <p:cNvSpPr txBox="1"/>
            <p:nvPr/>
          </p:nvSpPr>
          <p:spPr bwMode="auto">
            <a:xfrm>
              <a:off x="6320747" y="1610306"/>
              <a:ext cx="2611631" cy="192652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организация международного суда над нацистскими вождями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0" name="Google Shape;380;p61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Завершающий этап Второй мировой войны</a:t>
            </a:r>
            <a:endParaRPr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81" name="Google Shape;381;p61"/>
          <p:cNvSpPr txBox="1"/>
          <p:nvPr>
            <p:ph type="body" idx="1"/>
          </p:nvPr>
        </p:nvSpPr>
        <p:spPr bwMode="auto">
          <a:xfrm>
            <a:off x="0" y="1604574"/>
            <a:ext cx="5209452" cy="25619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Восточная Пруссия передавалась СССР. По нас- тоянию И.Сталина территория Польши была увеличена за счёт немецких земель на 100 тыс. км², что составило одну треть её нынешней территории. Восточный и торговый флот Гер- мании, а также репарации подлежали разделу между союзниками на паритетных началах. Бы- ло принято специальное решение о выводе Японии из войны.</a:t>
            </a:r>
            <a:endParaRPr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endParaRPr sz="1800" b="1">
              <a:latin typeface="Cambria"/>
              <a:ea typeface="Cambria"/>
              <a:cs typeface="Cambria"/>
            </a:endParaRPr>
          </a:p>
        </p:txBody>
      </p:sp>
      <p:pic>
        <p:nvPicPr>
          <p:cNvPr id="382" name="Google Shape;382;p6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209452" y="1604574"/>
            <a:ext cx="3840286" cy="51488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83" name="Google Shape;383;p61"/>
          <p:cNvSpPr txBox="1"/>
          <p:nvPr/>
        </p:nvSpPr>
        <p:spPr bwMode="auto">
          <a:xfrm>
            <a:off x="1052424" y="6168667"/>
            <a:ext cx="4157028" cy="5847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Важнейшие территориальные изменения в Европе по соглашениям 1945 г.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8" name="Google Shape;388;p62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Завершающий этап Второй мировой войны</a:t>
            </a:r>
            <a:endParaRPr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89" name="Google Shape;389;p62"/>
          <p:cNvSpPr txBox="1"/>
          <p:nvPr>
            <p:ph type="body" idx="1"/>
          </p:nvPr>
        </p:nvSpPr>
        <p:spPr bwMode="auto">
          <a:xfrm>
            <a:off x="0" y="1604574"/>
            <a:ext cx="9144000" cy="20012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Согласно решениям Ялтинской и Потсдамской конференций США и СССР начали сов- местные военные действия против Японии. 5 августа 1945 г. союзники предъявили Японии ультиматум с требованием её капитуляции, после чего США сбросили атом- ные бомбы на японские города Хиросима и Нагасаки. Большой вклад в общую победу внёс СССР, разгромивший в течение трёх недель миллионную Квантунскую армию и освободивший от японцев Маньчжурию, а также Южный Сахалин, Курильские остро- ва и Северную Корею. </a:t>
            </a:r>
            <a:endParaRPr sz="1800" b="1">
              <a:latin typeface="Cambria"/>
              <a:ea typeface="Cambria"/>
              <a:cs typeface="Cambria"/>
            </a:endParaRPr>
          </a:p>
        </p:txBody>
      </p:sp>
      <p:sp>
        <p:nvSpPr>
          <p:cNvPr id="390" name="Google Shape;390;p62"/>
          <p:cNvSpPr txBox="1"/>
          <p:nvPr/>
        </p:nvSpPr>
        <p:spPr bwMode="auto">
          <a:xfrm>
            <a:off x="1078302" y="4926070"/>
            <a:ext cx="2972079" cy="5847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Военные действия на Тихом океане в 1943-1945 гг.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391" name="Google Shape;391;p6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050381" y="3683477"/>
            <a:ext cx="4513049" cy="30699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" name="Google Shape;125;p37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126" name="Google Shape;126;p37"/>
          <p:cNvSpPr txBox="1"/>
          <p:nvPr>
            <p:ph type="body" idx="1"/>
          </p:nvPr>
        </p:nvSpPr>
        <p:spPr bwMode="auto">
          <a:xfrm flipH="0" flipV="0">
            <a:off x="0" y="1628799"/>
            <a:ext cx="5533533" cy="3925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4" tIns="45699" rIns="91424" bIns="45699" anchor="t" anchorCtr="0">
            <a:norm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400">
                <a:latin typeface="Cambria"/>
                <a:ea typeface="Cambria"/>
                <a:cs typeface="Cambria"/>
              </a:rPr>
              <a:t>Принятый позднее план «Ост» предусматривал превращение европейской части СССР в сырьевую колонию Германии и заселение её немецкими переселенцами. Славянское население планирова- лось сократить и превратить в малограмотных слуг и дешёвую рабочую силу.</a:t>
            </a:r>
            <a:endParaRPr b="1">
              <a:latin typeface="Cambria"/>
              <a:ea typeface="Cambria"/>
              <a:cs typeface="Cambria"/>
            </a:endParaRPr>
          </a:p>
        </p:txBody>
      </p:sp>
      <p:sp>
        <p:nvSpPr>
          <p:cNvPr id="127" name="Google Shape;127;p37"/>
          <p:cNvSpPr txBox="1"/>
          <p:nvPr/>
        </p:nvSpPr>
        <p:spPr bwMode="auto">
          <a:xfrm>
            <a:off x="3601039" y="6453354"/>
            <a:ext cx="1979629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План «Ост»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8" name="Google Shape;128;p3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556630" y="1640264"/>
            <a:ext cx="3486203" cy="51267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6" name="Google Shape;396;p63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Завершающий этап Второй мировой войны</a:t>
            </a:r>
            <a:endParaRPr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97" name="Google Shape;397;p63"/>
          <p:cNvSpPr txBox="1"/>
          <p:nvPr>
            <p:ph type="body" idx="1"/>
          </p:nvPr>
        </p:nvSpPr>
        <p:spPr bwMode="auto">
          <a:xfrm>
            <a:off x="0" y="1604574"/>
            <a:ext cx="9144000" cy="121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 b="1">
                <a:latin typeface="Cambria"/>
                <a:ea typeface="Cambria"/>
                <a:cs typeface="Cambria"/>
              </a:rPr>
              <a:t>2 сентября 1945 г. </a:t>
            </a:r>
            <a:r>
              <a:rPr lang="ru-RU" sz="1800">
                <a:latin typeface="Cambria"/>
                <a:ea typeface="Cambria"/>
                <a:cs typeface="Cambria"/>
              </a:rPr>
              <a:t>побеждённая Япония подписала акт о капитуляции. Вторая миро- вая война, длившаяся 6 лет, закончилась. Новый мировой порядок был закреплён до- говорами и соглашениями Ялтинской и Потсдамской конференций и получил назва- ние «Ялтинско-Потсдамская система международных отношений».</a:t>
            </a:r>
            <a:endParaRPr sz="1800" b="1">
              <a:latin typeface="Cambria"/>
              <a:ea typeface="Cambria"/>
              <a:cs typeface="Cambria"/>
            </a:endParaRPr>
          </a:p>
        </p:txBody>
      </p:sp>
      <p:sp>
        <p:nvSpPr>
          <p:cNvPr id="398" name="Google Shape;398;p63"/>
          <p:cNvSpPr txBox="1"/>
          <p:nvPr/>
        </p:nvSpPr>
        <p:spPr bwMode="auto">
          <a:xfrm>
            <a:off x="1121434" y="4494752"/>
            <a:ext cx="2358262" cy="5847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Капитуляция Японии. 2 сентября 1945 г.</a:t>
            </a:r>
            <a:endParaRPr/>
          </a:p>
        </p:txBody>
      </p:sp>
      <p:pic>
        <p:nvPicPr>
          <p:cNvPr id="399" name="Google Shape;399;p63" descr="Картинки по запросу капитуляция японии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479696" y="2820839"/>
            <a:ext cx="4921321" cy="39325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" name="Google Shape;133;p3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93972" y="3236204"/>
            <a:ext cx="2626990" cy="35416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34" name="Google Shape;134;p38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135" name="Google Shape;135;p38"/>
          <p:cNvSpPr txBox="1"/>
          <p:nvPr>
            <p:ph type="body" idx="1"/>
          </p:nvPr>
        </p:nvSpPr>
        <p:spPr bwMode="auto">
          <a:xfrm flipH="0" flipV="0">
            <a:off x="3346513" y="1609945"/>
            <a:ext cx="5797485" cy="45985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000">
                <a:latin typeface="Cambria"/>
                <a:ea typeface="Cambria"/>
                <a:cs typeface="Cambria"/>
              </a:rPr>
              <a:t>Нападение нацистской Германии на СССР 2</a:t>
            </a:r>
            <a:r>
              <a:rPr lang="ru-RU" sz="2000" b="1">
                <a:latin typeface="Cambria"/>
                <a:ea typeface="Cambria"/>
                <a:cs typeface="Cambria"/>
              </a:rPr>
              <a:t>2 июня 1941 г.</a:t>
            </a:r>
            <a:endParaRPr sz="2000"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000">
                <a:latin typeface="Cambria"/>
                <a:ea typeface="Cambria"/>
                <a:cs typeface="Cambria"/>
              </a:rPr>
              <a:t>Причины отступления СССР</a:t>
            </a:r>
            <a:endParaRPr sz="2000"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000">
                <a:latin typeface="Cambria"/>
                <a:ea typeface="Cambria"/>
                <a:cs typeface="Cambria"/>
              </a:rPr>
              <a:t>1) просчёт в оценке текущей ситуации. </a:t>
            </a:r>
            <a:endParaRPr sz="2000"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000">
                <a:latin typeface="Cambria"/>
                <a:ea typeface="Cambria"/>
                <a:cs typeface="Cambria"/>
              </a:rPr>
              <a:t>2)Надежда на пакт.</a:t>
            </a:r>
            <a:endParaRPr sz="2000"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000">
                <a:latin typeface="Cambria"/>
                <a:ea typeface="Cambria"/>
                <a:cs typeface="Cambria"/>
              </a:rPr>
              <a:t>3)Не успели укрепить новые границы. Уверенность, что война пойдет не на своей территории. 4)Недооценка сил Германии воевать на несколько фронтов.</a:t>
            </a:r>
            <a:endParaRPr sz="2000"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000">
                <a:latin typeface="Cambria"/>
                <a:ea typeface="Cambria"/>
                <a:cs typeface="Cambria"/>
              </a:rPr>
              <a:t>5)Репрессии командного состава</a:t>
            </a:r>
            <a:endParaRPr sz="2000">
              <a:latin typeface="Cambria"/>
              <a:ea typeface="Cambria"/>
              <a:cs typeface="Cambria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000">
                <a:latin typeface="Cambria"/>
                <a:ea typeface="Cambria"/>
                <a:cs typeface="Cambria"/>
              </a:rPr>
              <a:t>6)Новая техника не освоена </a:t>
            </a:r>
            <a:endParaRPr sz="2000"/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endParaRPr sz="2000" b="1">
              <a:latin typeface="Cambria"/>
              <a:ea typeface="Cambria"/>
              <a:cs typeface="Cambria"/>
            </a:endParaRPr>
          </a:p>
        </p:txBody>
      </p:sp>
      <p:sp>
        <p:nvSpPr>
          <p:cNvPr id="136" name="Google Shape;136;p38"/>
          <p:cNvSpPr txBox="1"/>
          <p:nvPr/>
        </p:nvSpPr>
        <p:spPr bwMode="auto">
          <a:xfrm>
            <a:off x="4072379" y="6453354"/>
            <a:ext cx="1913642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Иосиф Сталин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25777618" name=""/>
          <p:cNvSpPr txBox="1"/>
          <p:nvPr/>
        </p:nvSpPr>
        <p:spPr bwMode="auto">
          <a:xfrm flipH="0" flipV="0">
            <a:off x="107503" y="1609945"/>
            <a:ext cx="2740234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400" b="1">
                <a:latin typeface="Times New Roman"/>
                <a:cs typeface="Times New Roman"/>
              </a:rPr>
              <a:t>Готовность к войне СССР</a:t>
            </a:r>
            <a:endParaRPr lang="ru-RU" sz="2400" b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400" b="1">
                <a:latin typeface="Times New Roman"/>
                <a:cs typeface="Times New Roman"/>
              </a:rPr>
              <a:t>мероприятия</a:t>
            </a:r>
            <a:endParaRPr sz="2400" b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" name="Google Shape;141;p39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142" name="Google Shape;142;p39"/>
          <p:cNvSpPr txBox="1"/>
          <p:nvPr>
            <p:ph type="body" idx="1"/>
          </p:nvPr>
        </p:nvSpPr>
        <p:spPr bwMode="auto">
          <a:xfrm>
            <a:off x="0" y="1609946"/>
            <a:ext cx="9143999" cy="9541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Cambria"/>
                <a:ea typeface="Cambria"/>
                <a:cs typeface="Cambria"/>
              </a:rPr>
              <a:t>С самого начала борьба против немецко-фашистских агрессоров обрела черты народ- ной, Отечественной войны, которая стала важнейшей составной частью Второй ми- ровой.</a:t>
            </a:r>
            <a:endParaRPr sz="1800" b="1"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143" name="Google Shape;143;p39"/>
          <p:cNvGraphicFramePr>
            <a:graphicFrameLocks xmlns:a="http://schemas.openxmlformats.org/drawingml/2006/main"/>
          </p:cNvGraphicFramePr>
          <p:nvPr/>
        </p:nvGraphicFramePr>
        <p:xfrm>
          <a:off x="65988" y="2631912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{D694ABE6-681A-C840-81F4-2EA4C8102636}</a:tableStyleId>
                <a:noFill/>
              </a:tblPr>
              <a:tblGrid>
                <a:gridCol w="2111600"/>
                <a:gridCol w="6862700"/>
              </a:tblGrid>
              <a:tr h="519700">
                <a:tc gridSpan="2">
                  <a:txBody>
                    <a:bodyPr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2000" u="none" strike="noStrike" cap="none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Основные периоды Великой Отечественной войны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rgbClr val="0070C0"/>
                      </a:solidFill>
                    </a:lnT>
                    <a:lnB w="12700" algn="ctr">
                      <a:solidFill>
                        <a:srgbClr val="0070C0"/>
                      </a:solidFill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1199325"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22 июня 1941 г. – 18 ноября 1942 г.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rgbClr val="0070C0"/>
                      </a:solidFill>
                    </a:lnT>
                    <a:lnB w="12700" algn="ctr">
                      <a:solidFill>
                        <a:srgbClr val="0070C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Отступление и значительные потери Красной</a:t>
                      </a: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 армии в период оборонительных боёв. Разгром немецко-фашистских войск под Москвой.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rgbClr val="0070C0"/>
                      </a:solidFill>
                    </a:lnT>
                    <a:lnB w="12700" algn="ctr">
                      <a:solidFill>
                        <a:srgbClr val="0070C0"/>
                      </a:solidFill>
                    </a:lnB>
                  </a:tcPr>
                </a:tc>
              </a:tr>
              <a:tr h="1199325"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19 ноября 1942 г. – конец 1943 г.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rgbClr val="0070C0"/>
                      </a:solidFill>
                    </a:lnT>
                    <a:lnB w="12700" algn="ctr">
                      <a:solidFill>
                        <a:srgbClr val="0070C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Переход стратегической инициативы к Красной армии и корен- ной перелом в ходе войны. Разгром гитлеровских войск в сра- жении под Сталинградом и в Курской битве.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rgbClr val="0070C0"/>
                      </a:solidFill>
                    </a:lnT>
                    <a:lnB w="12700" algn="ctr">
                      <a:solidFill>
                        <a:srgbClr val="0070C0"/>
                      </a:solidFill>
                    </a:lnB>
                  </a:tcPr>
                </a:tc>
              </a:tr>
              <a:tr h="1199325"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начало 1944 г. – 9 мая 1945 г.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rgbClr val="0070C0"/>
                      </a:solidFill>
                    </a:lnT>
                    <a:lnB w="12700" algn="ctr">
                      <a:solidFill>
                        <a:srgbClr val="0070C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Завершение освобождения территории СССР. Освободитель- ный поход Красной армии в Европу. Разгром и капитуляция гитлеровской Германии.</a:t>
                      </a:r>
                      <a:endParaRPr sz="1800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  <a:lnT w="12700" algn="ctr">
                      <a:solidFill>
                        <a:srgbClr val="0070C0"/>
                      </a:solidFill>
                    </a:lnT>
                    <a:lnB w="12700" algn="ctr">
                      <a:solidFill>
                        <a:srgbClr val="0070C0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" name="Google Shape;148;p40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149" name="Google Shape;149;p40"/>
          <p:cNvSpPr txBox="1"/>
          <p:nvPr>
            <p:ph type="body" idx="1"/>
          </p:nvPr>
        </p:nvSpPr>
        <p:spPr bwMode="auto">
          <a:xfrm>
            <a:off x="2" y="1619373"/>
            <a:ext cx="5099900" cy="28395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2000">
                <a:latin typeface="Cambria"/>
                <a:ea typeface="Cambria"/>
                <a:cs typeface="Cambria"/>
              </a:rPr>
              <a:t>В начальный период Великой Отечественной войны (22 июня 1941 г. - 18 ноября 1942 г.) советские войска понесли огромные потери. К концу сентября 1941 г. Красная армия потеря- ла убитыми, ранеными и пленными около 5 млн человек, а также значительную часть самолётов и танков. Враг приблизился к Москве, взял в блокадное кольцо Ленинград. Было захвачено 1,5 млн км² территории СССР с населением 74,5 млн человек.</a:t>
            </a:r>
            <a:endParaRPr sz="2000" b="1">
              <a:latin typeface="Cambria"/>
              <a:ea typeface="Cambria"/>
              <a:cs typeface="Cambria"/>
            </a:endParaRPr>
          </a:p>
        </p:txBody>
      </p:sp>
      <p:pic>
        <p:nvPicPr>
          <p:cNvPr id="150" name="Google Shape;150;p40"/>
          <p:cNvPicPr/>
          <p:nvPr/>
        </p:nvPicPr>
        <p:blipFill>
          <a:blip r:embed="rId2">
            <a:alphaModFix/>
          </a:blip>
          <a:srcRect l="2561" t="5834" r="0" b="17333"/>
          <a:stretch/>
        </p:blipFill>
        <p:spPr bwMode="auto">
          <a:xfrm>
            <a:off x="5125887" y="1738515"/>
            <a:ext cx="3896164" cy="49685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1" name="Google Shape;151;p40"/>
          <p:cNvSpPr/>
          <p:nvPr/>
        </p:nvSpPr>
        <p:spPr bwMode="auto">
          <a:xfrm>
            <a:off x="6532455" y="3322691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2" name="Google Shape;152;p40"/>
          <p:cNvSpPr/>
          <p:nvPr/>
        </p:nvSpPr>
        <p:spPr bwMode="auto">
          <a:xfrm>
            <a:off x="6438506" y="2997722"/>
            <a:ext cx="1150071" cy="292137"/>
          </a:xfrm>
          <a:prstGeom prst="wedgeRectCallout">
            <a:avLst>
              <a:gd name="adj1" fmla="val -24931"/>
              <a:gd name="adj2" fmla="val 72181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Ленинград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53" name="Google Shape;153;p40"/>
          <p:cNvSpPr/>
          <p:nvPr/>
        </p:nvSpPr>
        <p:spPr bwMode="auto">
          <a:xfrm>
            <a:off x="7182904" y="4076835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4" name="Google Shape;154;p40"/>
          <p:cNvSpPr/>
          <p:nvPr/>
        </p:nvSpPr>
        <p:spPr bwMode="auto">
          <a:xfrm>
            <a:off x="7088956" y="3780148"/>
            <a:ext cx="848414" cy="263855"/>
          </a:xfrm>
          <a:prstGeom prst="wedgeRectCallout">
            <a:avLst>
              <a:gd name="adj1" fmla="val -24931"/>
              <a:gd name="adj2" fmla="val 72181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Москва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55" name="Google Shape;155;p40"/>
          <p:cNvSpPr txBox="1"/>
          <p:nvPr/>
        </p:nvSpPr>
        <p:spPr bwMode="auto">
          <a:xfrm>
            <a:off x="2083323" y="6387367"/>
            <a:ext cx="3054285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Нападение Германии на СССР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5467651" name="Google Shape;26;p27"/>
          <p:cNvSpPr txBox="1"/>
          <p:nvPr>
            <p:ph type="title"/>
          </p:nvPr>
        </p:nvSpPr>
        <p:spPr bwMode="auto">
          <a:xfrm>
            <a:off x="612648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/>
              <a:t>Начало ВОВ</a:t>
            </a:r>
            <a:endParaRPr/>
          </a:p>
        </p:txBody>
      </p:sp>
      <p:sp>
        <p:nvSpPr>
          <p:cNvPr id="251641994" name="Google Shape;27;p27"/>
          <p:cNvSpPr txBox="1"/>
          <p:nvPr>
            <p:ph type="body" idx="1"/>
          </p:nvPr>
        </p:nvSpPr>
        <p:spPr bwMode="auto">
          <a:xfrm flipH="0" flipV="0">
            <a:off x="242168" y="1067258"/>
            <a:ext cx="8523879" cy="534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49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4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lang="ru-RU" sz="2800" b="1">
                <a:latin typeface="Times New Roman"/>
                <a:cs typeface="Times New Roman"/>
              </a:rPr>
              <a:t>Север, Центр, Юг</a:t>
            </a:r>
            <a:endParaRPr sz="2800" b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 b="1">
                <a:latin typeface="Times New Roman"/>
                <a:cs typeface="Times New Roman"/>
              </a:rPr>
              <a:t>Оборонительные бои –Беларусь, Украина, под Смоленском </a:t>
            </a:r>
            <a:endParaRPr sz="28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400">
                <a:highlight>
                  <a:srgbClr val="FFFFFF"/>
                </a:highlight>
                <a:latin typeface="Times New Roman"/>
                <a:cs typeface="Times New Roman"/>
              </a:rPr>
              <a:t>23 июня-созд Ставки(до 10 июля-Тимошенко, потом Сталин)</a:t>
            </a:r>
            <a:endParaRPr sz="2400">
              <a:highlight>
                <a:srgbClr val="FFFFFF"/>
              </a:highlight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400">
                <a:highlight>
                  <a:srgbClr val="FFFFFF"/>
                </a:highlight>
                <a:latin typeface="Times New Roman"/>
                <a:cs typeface="Times New Roman"/>
              </a:rPr>
              <a:t>24 июня –Совет по эвакуации</a:t>
            </a:r>
            <a:endParaRPr sz="2400">
              <a:highlight>
                <a:srgbClr val="FFFFFF"/>
              </a:highlight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400">
                <a:highlight>
                  <a:srgbClr val="FFFFFF"/>
                </a:highlight>
                <a:latin typeface="Times New Roman"/>
                <a:cs typeface="Times New Roman"/>
              </a:rPr>
              <a:t>31 июня 1941 –ГКО (Сталин)</a:t>
            </a:r>
            <a:endParaRPr sz="2400">
              <a:highlight>
                <a:srgbClr val="FFFFFF"/>
              </a:highlight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400">
                <a:highlight>
                  <a:srgbClr val="FFFFFF"/>
                </a:highlight>
                <a:latin typeface="Times New Roman"/>
                <a:cs typeface="Times New Roman"/>
              </a:rPr>
              <a:t>Главком Сталин, с ним Тимошенко,Ворошилов, Молотов, Буденый, Антонов, Василевский,Шапошников</a:t>
            </a:r>
            <a:endParaRPr sz="2400">
              <a:highlight>
                <a:srgbClr val="FFFFFF"/>
              </a:highlight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 b="1">
                <a:latin typeface="Times New Roman"/>
                <a:cs typeface="Times New Roman"/>
              </a:rPr>
              <a:t>8 сент 1941-НАЧАЛО БЛОКАДЫ ЛЕНИНГРАДА                   </a:t>
            </a:r>
            <a:r>
              <a:rPr lang="ru-RU" sz="2800" b="1">
                <a:latin typeface="Times New Roman"/>
                <a:cs typeface="Times New Roman"/>
              </a:rPr>
              <a:t>По 18 января 1943</a:t>
            </a:r>
            <a:endParaRPr sz="2800" b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" name="Google Shape;160;p41"/>
          <p:cNvSpPr txBox="1"/>
          <p:nvPr>
            <p:ph type="title"/>
          </p:nvPr>
        </p:nvSpPr>
        <p:spPr bwMode="auto">
          <a:xfrm>
            <a:off x="107504" y="116632"/>
            <a:ext cx="885831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ru-RU" sz="3600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Великая Отечественная война советского народа</a:t>
            </a:r>
            <a:endParaRPr/>
          </a:p>
        </p:txBody>
      </p:sp>
      <p:sp>
        <p:nvSpPr>
          <p:cNvPr id="161" name="Google Shape;161;p41"/>
          <p:cNvSpPr txBox="1"/>
          <p:nvPr>
            <p:ph type="body" idx="1"/>
          </p:nvPr>
        </p:nvSpPr>
        <p:spPr bwMode="auto">
          <a:xfrm flipH="0" flipV="0">
            <a:off x="1" y="1250873"/>
            <a:ext cx="5908089" cy="5305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Times New Roman"/>
                <a:ea typeface="Cambria"/>
                <a:cs typeface="Times New Roman"/>
              </a:rPr>
              <a:t>От полного краха страну спас народ. Многие части Красной армии проявляли мужество и героизм. </a:t>
            </a:r>
            <a:endParaRPr sz="1800">
              <a:latin typeface="Times New Roman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Times New Roman"/>
                <a:ea typeface="Cambria"/>
                <a:cs typeface="Times New Roman"/>
              </a:rPr>
              <a:t>В сражении </a:t>
            </a:r>
            <a:r>
              <a:rPr lang="ru-RU" sz="1800">
                <a:highlight>
                  <a:srgbClr val="FFFF00"/>
                </a:highlight>
                <a:latin typeface="Times New Roman"/>
                <a:ea typeface="Cambria"/>
                <a:cs typeface="Times New Roman"/>
              </a:rPr>
              <a:t>под Смоленском</a:t>
            </a:r>
            <a:r>
              <a:rPr lang="ru-RU" sz="1800">
                <a:latin typeface="Times New Roman"/>
                <a:ea typeface="Cambria"/>
                <a:cs typeface="Times New Roman"/>
              </a:rPr>
              <a:t>, 10 июля 1941 немцы </a:t>
            </a:r>
            <a:r>
              <a:rPr lang="ru-RU" sz="1800">
                <a:highlight>
                  <a:srgbClr val="FFFF00"/>
                </a:highlight>
                <a:latin typeface="Times New Roman"/>
                <a:ea typeface="Cambria"/>
                <a:cs typeface="Times New Roman"/>
              </a:rPr>
              <a:t>впервые перешли к обороне</a:t>
            </a:r>
            <a:endParaRPr lang="ru-RU" sz="1800"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Times New Roman"/>
                <a:ea typeface="Cambria"/>
                <a:cs typeface="Times New Roman"/>
              </a:rPr>
              <a:t>30 сентября 1941-20 апреля 1942</a:t>
            </a:r>
            <a:r>
              <a:rPr lang="ru-RU" sz="1800">
                <a:highlight>
                  <a:srgbClr val="FFFF00"/>
                </a:highlight>
                <a:latin typeface="Times New Roman"/>
                <a:ea typeface="Cambria"/>
                <a:cs typeface="Times New Roman"/>
              </a:rPr>
              <a:t> «Московская битва»</a:t>
            </a:r>
            <a:endParaRPr lang="ru-RU" sz="1800">
              <a:highlight>
                <a:srgbClr val="FFFF00"/>
              </a:highlight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 b="1">
                <a:latin typeface="Times New Roman"/>
                <a:ea typeface="Cambria"/>
                <a:cs typeface="Times New Roman"/>
              </a:rPr>
              <a:t>Немецкий план «Тайфун»</a:t>
            </a:r>
            <a:endParaRPr lang="ru-RU" sz="1800" b="1"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 b="1">
                <a:latin typeface="Times New Roman"/>
                <a:ea typeface="Cambria"/>
                <a:cs typeface="Times New Roman"/>
              </a:rPr>
              <a:t> </a:t>
            </a:r>
            <a:r>
              <a:rPr lang="ru-RU" sz="1800" b="1">
                <a:highlight>
                  <a:srgbClr val="FFFF00"/>
                </a:highlight>
                <a:latin typeface="Times New Roman"/>
                <a:ea typeface="Cambria"/>
                <a:cs typeface="Times New Roman"/>
              </a:rPr>
              <a:t>28 героев -панфиловцев</a:t>
            </a:r>
            <a:r>
              <a:rPr lang="ru-RU" sz="1800" b="1">
                <a:latin typeface="Times New Roman"/>
                <a:ea typeface="Cambria"/>
                <a:cs typeface="Times New Roman"/>
              </a:rPr>
              <a:t>. Под Волоколамском</a:t>
            </a:r>
            <a:r>
              <a:rPr lang="ru-RU" sz="1800" b="1">
                <a:latin typeface="Times New Roman"/>
                <a:ea typeface="Cambria"/>
                <a:cs typeface="Times New Roman"/>
              </a:rPr>
              <a:t> (весь полк, уничтожено 16 танков , много погибло. Ген.Панфилов. Клочков-Диев «Велика Россия...»</a:t>
            </a:r>
            <a:endParaRPr sz="1800" b="1">
              <a:highlight>
                <a:srgbClr val="FFFF00"/>
              </a:highlight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latin typeface="Times New Roman"/>
                <a:ea typeface="Cambria"/>
                <a:cs typeface="Times New Roman"/>
              </a:rPr>
              <a:t>5-6 декабря 1941 – переход в контрнаступление под Москвой. Командовали Московской битвой Конев и Жуков</a:t>
            </a:r>
            <a:endParaRPr lang="ru-RU" sz="1800">
              <a:highlight>
                <a:srgbClr val="FFFF00"/>
              </a:highlight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>
                <a:highlight>
                  <a:srgbClr val="FFFF00"/>
                </a:highlight>
                <a:latin typeface="Times New Roman"/>
                <a:ea typeface="Cambria"/>
                <a:cs typeface="Times New Roman"/>
              </a:rPr>
              <a:t>Парад 7 ноября</a:t>
            </a:r>
            <a:endParaRPr lang="ru-RU" sz="1800">
              <a:highlight>
                <a:srgbClr val="FFFF00"/>
              </a:highlight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 b="1">
                <a:highlight>
                  <a:srgbClr val="A9A9A9"/>
                </a:highlight>
                <a:latin typeface="Times New Roman"/>
                <a:ea typeface="Cambria"/>
                <a:cs typeface="Times New Roman"/>
              </a:rPr>
              <a:t>ЗНАЧЕНИЕ: –крах молниеносной войны</a:t>
            </a:r>
            <a:endParaRPr sz="1800" b="1">
              <a:highlight>
                <a:srgbClr val="A9A9A9"/>
              </a:highlight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 b="1">
                <a:highlight>
                  <a:srgbClr val="A9A9A9"/>
                </a:highlight>
                <a:latin typeface="Times New Roman"/>
                <a:ea typeface="Cambria"/>
                <a:cs typeface="Times New Roman"/>
              </a:rPr>
              <a:t>-первое крупное поражение немцев</a:t>
            </a:r>
            <a:endParaRPr sz="1800" b="1">
              <a:highlight>
                <a:srgbClr val="A9A9A9"/>
              </a:highlight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 b="1">
                <a:highlight>
                  <a:srgbClr val="A9A9A9"/>
                </a:highlight>
                <a:latin typeface="Times New Roman"/>
                <a:ea typeface="Cambria"/>
                <a:cs typeface="Times New Roman"/>
              </a:rPr>
              <a:t>-укрепило моральный дух</a:t>
            </a:r>
            <a:endParaRPr sz="1800" b="1">
              <a:highlight>
                <a:srgbClr val="A9A9A9"/>
              </a:highlight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 b="1">
                <a:highlight>
                  <a:srgbClr val="A9A9A9"/>
                </a:highlight>
                <a:latin typeface="Times New Roman"/>
                <a:ea typeface="Cambria"/>
                <a:cs typeface="Times New Roman"/>
              </a:rPr>
              <a:t>-ускорило складывание антигитлеровской коалиции</a:t>
            </a:r>
            <a:endParaRPr sz="1800" b="1">
              <a:highlight>
                <a:srgbClr val="A9A9A9"/>
              </a:highlight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r>
              <a:rPr lang="ru-RU" sz="1800" b="1">
                <a:highlight>
                  <a:srgbClr val="A9A9A9"/>
                </a:highlight>
                <a:latin typeface="Times New Roman"/>
                <a:ea typeface="Cambria"/>
                <a:cs typeface="Times New Roman"/>
              </a:rPr>
              <a:t>-Япония повременит</a:t>
            </a:r>
            <a:endParaRPr sz="1800" b="1">
              <a:highlight>
                <a:srgbClr val="A9A9A9"/>
              </a:highlight>
              <a:latin typeface="Times New Roman"/>
              <a:ea typeface="Cambria"/>
              <a:cs typeface="Times New Roman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pPr>
            <a:endParaRPr lang="ru-RU">
              <a:highlight>
                <a:srgbClr val="FFFF00"/>
              </a:highlight>
              <a:latin typeface="Times New Roman"/>
              <a:cs typeface="Times New Roman"/>
            </a:endParaRPr>
          </a:p>
        </p:txBody>
      </p:sp>
      <p:pic>
        <p:nvPicPr>
          <p:cNvPr id="162" name="Google Shape;162;p41"/>
          <p:cNvPicPr/>
          <p:nvPr/>
        </p:nvPicPr>
        <p:blipFill>
          <a:blip r:embed="rId2">
            <a:alphaModFix/>
          </a:blip>
          <a:srcRect l="2561" t="5834" r="0" b="17333"/>
          <a:stretch/>
        </p:blipFill>
        <p:spPr bwMode="auto">
          <a:xfrm flipH="0" flipV="0">
            <a:off x="6332065" y="1859096"/>
            <a:ext cx="2780385" cy="43603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63" name="Google Shape;163;p41"/>
          <p:cNvSpPr/>
          <p:nvPr/>
        </p:nvSpPr>
        <p:spPr bwMode="auto">
          <a:xfrm>
            <a:off x="6532455" y="3322691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4" name="Google Shape;164;p41"/>
          <p:cNvSpPr/>
          <p:nvPr/>
        </p:nvSpPr>
        <p:spPr bwMode="auto">
          <a:xfrm>
            <a:off x="6438506" y="2997722"/>
            <a:ext cx="1150071" cy="292137"/>
          </a:xfrm>
          <a:prstGeom prst="wedgeRectCallout">
            <a:avLst>
              <a:gd name="adj1" fmla="val -24931"/>
              <a:gd name="adj2" fmla="val 72181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Ленинград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65" name="Google Shape;165;p41"/>
          <p:cNvSpPr/>
          <p:nvPr/>
        </p:nvSpPr>
        <p:spPr bwMode="auto">
          <a:xfrm>
            <a:off x="7182904" y="4076835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6" name="Google Shape;166;p41"/>
          <p:cNvSpPr/>
          <p:nvPr/>
        </p:nvSpPr>
        <p:spPr bwMode="auto">
          <a:xfrm>
            <a:off x="7164369" y="3026003"/>
            <a:ext cx="848414" cy="263855"/>
          </a:xfrm>
          <a:prstGeom prst="wedgeRectCallout">
            <a:avLst>
              <a:gd name="adj1" fmla="val -24931"/>
              <a:gd name="adj2" fmla="val 72181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Москва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67" name="Google Shape;167;p41"/>
          <p:cNvSpPr txBox="1"/>
          <p:nvPr/>
        </p:nvSpPr>
        <p:spPr bwMode="auto">
          <a:xfrm>
            <a:off x="2083323" y="6387367"/>
            <a:ext cx="3054285" cy="338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Нападение Германии на СССР</a:t>
            </a:r>
            <a:endParaRPr/>
          </a:p>
        </p:txBody>
      </p:sp>
      <p:sp>
        <p:nvSpPr>
          <p:cNvPr id="168" name="Google Shape;168;p41"/>
          <p:cNvSpPr/>
          <p:nvPr/>
        </p:nvSpPr>
        <p:spPr bwMode="auto">
          <a:xfrm>
            <a:off x="5789110" y="4582862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9" name="Google Shape;169;p41"/>
          <p:cNvSpPr/>
          <p:nvPr/>
        </p:nvSpPr>
        <p:spPr bwMode="auto">
          <a:xfrm>
            <a:off x="5801695" y="4303931"/>
            <a:ext cx="705638" cy="276947"/>
          </a:xfrm>
          <a:prstGeom prst="wedgeRectCallout">
            <a:avLst>
              <a:gd name="adj1" fmla="val -24931"/>
              <a:gd name="adj2" fmla="val 72181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Брест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70" name="Google Shape;170;p41"/>
          <p:cNvSpPr/>
          <p:nvPr/>
        </p:nvSpPr>
        <p:spPr bwMode="auto">
          <a:xfrm>
            <a:off x="6712388" y="4227755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1" name="Google Shape;171;p41"/>
          <p:cNvSpPr/>
          <p:nvPr/>
        </p:nvSpPr>
        <p:spPr bwMode="auto">
          <a:xfrm>
            <a:off x="6778237" y="4481484"/>
            <a:ext cx="1025233" cy="259191"/>
          </a:xfrm>
          <a:prstGeom prst="wedgeRectCallout">
            <a:avLst>
              <a:gd name="adj1" fmla="val -32724"/>
              <a:gd name="adj2" fmla="val -81951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Смоленск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72" name="Google Shape;172;p41"/>
          <p:cNvSpPr/>
          <p:nvPr/>
        </p:nvSpPr>
        <p:spPr bwMode="auto">
          <a:xfrm>
            <a:off x="6517079" y="4946846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3" name="Google Shape;173;p41"/>
          <p:cNvSpPr/>
          <p:nvPr/>
        </p:nvSpPr>
        <p:spPr bwMode="auto">
          <a:xfrm>
            <a:off x="6147922" y="4650159"/>
            <a:ext cx="607984" cy="276947"/>
          </a:xfrm>
          <a:prstGeom prst="wedgeRectCallout">
            <a:avLst>
              <a:gd name="adj1" fmla="val 16922"/>
              <a:gd name="adj2" fmla="val 7832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Киев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74" name="Google Shape;174;p41"/>
          <p:cNvSpPr/>
          <p:nvPr/>
        </p:nvSpPr>
        <p:spPr bwMode="auto">
          <a:xfrm>
            <a:off x="6428302" y="5603793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5" name="Google Shape;175;p41"/>
          <p:cNvSpPr/>
          <p:nvPr/>
        </p:nvSpPr>
        <p:spPr bwMode="auto">
          <a:xfrm>
            <a:off x="5934858" y="5273337"/>
            <a:ext cx="794416" cy="275207"/>
          </a:xfrm>
          <a:prstGeom prst="wedgeRectCallout">
            <a:avLst>
              <a:gd name="adj1" fmla="val 16922"/>
              <a:gd name="adj2" fmla="val 7832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Одесса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76" name="Google Shape;176;p41"/>
          <p:cNvSpPr/>
          <p:nvPr/>
        </p:nvSpPr>
        <p:spPr bwMode="auto">
          <a:xfrm>
            <a:off x="6863308" y="5870123"/>
            <a:ext cx="237964" cy="2160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7" name="Google Shape;177;p41"/>
          <p:cNvSpPr/>
          <p:nvPr/>
        </p:nvSpPr>
        <p:spPr bwMode="auto">
          <a:xfrm>
            <a:off x="6778236" y="5486401"/>
            <a:ext cx="1282688" cy="310718"/>
          </a:xfrm>
          <a:prstGeom prst="wedgeRectCallout">
            <a:avLst>
              <a:gd name="adj1" fmla="val -31526"/>
              <a:gd name="adj2" fmla="val 81184"/>
            </a:avLst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Севастополь</a:t>
            </a:r>
            <a:endParaRPr sz="1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6527123" name="Google Shape;26;p27"/>
          <p:cNvSpPr txBox="1"/>
          <p:nvPr>
            <p:ph type="title"/>
          </p:nvPr>
        </p:nvSpPr>
        <p:spPr bwMode="auto">
          <a:xfrm>
            <a:off x="612648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Антигитлеровская коалиция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910516363" name="Google Shape;27;p27"/>
          <p:cNvSpPr txBox="1"/>
          <p:nvPr>
            <p:ph type="body" idx="1"/>
          </p:nvPr>
        </p:nvSpPr>
        <p:spPr bwMode="auto">
          <a:xfrm flipH="0" flipV="0">
            <a:off x="612647" y="1124638"/>
            <a:ext cx="8153399" cy="497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lnSpc>
                <a:spcPct val="100000"/>
              </a:lnSpc>
              <a:spcBef>
                <a:spcPts val="549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14324" algn="l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lang="ru-RU" sz="2600">
                <a:latin typeface="Times New Roman"/>
                <a:cs typeface="Times New Roman"/>
              </a:rPr>
              <a:t>12 июня 1941 - СССР-Англия, совместная оккупация Ирана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highlight>
                  <a:srgbClr val="FFFF00"/>
                </a:highlight>
                <a:latin typeface="Times New Roman"/>
                <a:cs typeface="Times New Roman"/>
              </a:rPr>
              <a:t>14 августа 1941</a:t>
            </a:r>
            <a:r>
              <a:rPr lang="ru-RU" sz="2600">
                <a:latin typeface="Times New Roman"/>
                <a:cs typeface="Times New Roman"/>
              </a:rPr>
              <a:t> –Атлантическая хартия США+Британия + 8 стран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latin typeface="Times New Roman"/>
                <a:cs typeface="Times New Roman"/>
              </a:rPr>
              <a:t>Сентябрь 1941-начало ленд-лиза (подписание соглашений) 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latin typeface="Times New Roman"/>
                <a:cs typeface="Times New Roman"/>
              </a:rPr>
              <a:t>7 дек 1941 Перл-Харбор, США в войне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highlight>
                  <a:srgbClr val="FFFF00"/>
                </a:highlight>
                <a:latin typeface="Times New Roman"/>
                <a:cs typeface="Times New Roman"/>
              </a:rPr>
              <a:t>1 янв 1942 </a:t>
            </a:r>
            <a:r>
              <a:rPr lang="ru-RU" sz="2600">
                <a:latin typeface="Times New Roman"/>
                <a:cs typeface="Times New Roman"/>
              </a:rPr>
              <a:t>–Вашингтонская конференция. Декларация ООН +26 государств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latin typeface="Times New Roman"/>
                <a:cs typeface="Times New Roman"/>
              </a:rPr>
              <a:t>По вопросу открытия 2 фронта –разногласия. Британия «непрямые действия» </a:t>
            </a:r>
            <a:endParaRPr lang="ru-RU"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600">
                <a:latin typeface="Times New Roman"/>
                <a:cs typeface="Times New Roman"/>
              </a:rPr>
              <a:t>США «2 фронт с Британских островов, позже»</a:t>
            </a:r>
            <a:endParaRPr lang="ru-RU" sz="2600">
              <a:latin typeface="Times New Roman"/>
              <a:cs typeface="Times New Roman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Median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ONLYOFFICE/7.2.1.36</Application>
  <PresentationFormat>On-screen Show (4:3)</PresentationFormat>
  <Paragraphs>0</Paragraphs>
  <Slides>30</Slides>
  <Notes>30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Ситник П.В.</dc:creator>
  <cp:keywords/>
  <dc:description/>
  <dc:identifier/>
  <dc:language/>
  <cp:lastModifiedBy/>
  <cp:revision>1</cp:revision>
  <dcterms:created xsi:type="dcterms:W3CDTF">2007-05-01T17:03:23Z</dcterms:created>
  <dcterms:modified xsi:type="dcterms:W3CDTF">2024-03-19T19:15:24Z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filetime>2023-02-22T10:00:00Z</vt:filetime>
  </property>
</Properties>
</file>