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3" r:id="rId4"/>
    <p:sldId id="262" r:id="rId5"/>
    <p:sldId id="258" r:id="rId6"/>
    <p:sldId id="259" r:id="rId7"/>
    <p:sldId id="260" r:id="rId8"/>
    <p:sldId id="261" r:id="rId9"/>
    <p:sldId id="263" r:id="rId10"/>
    <p:sldId id="284" r:id="rId11"/>
    <p:sldId id="265" r:id="rId12"/>
    <p:sldId id="266" r:id="rId13"/>
    <p:sldId id="285" r:id="rId14"/>
    <p:sldId id="267" r:id="rId15"/>
    <p:sldId id="268" r:id="rId16"/>
    <p:sldId id="269" r:id="rId17"/>
    <p:sldId id="272" r:id="rId18"/>
    <p:sldId id="286" r:id="rId19"/>
    <p:sldId id="287" r:id="rId20"/>
    <p:sldId id="288" r:id="rId21"/>
    <p:sldId id="289" r:id="rId22"/>
    <p:sldId id="281" r:id="rId23"/>
    <p:sldId id="290" r:id="rId24"/>
    <p:sldId id="291" r:id="rId25"/>
    <p:sldId id="292" r:id="rId26"/>
    <p:sldId id="296" r:id="rId27"/>
    <p:sldId id="295" r:id="rId28"/>
    <p:sldId id="294" r:id="rId29"/>
    <p:sldId id="293" r:id="rId30"/>
    <p:sldId id="297" r:id="rId31"/>
    <p:sldId id="298" r:id="rId32"/>
    <p:sldId id="299" r:id="rId33"/>
  </p:sldIdLst>
  <p:sldSz cx="12192000" cy="6858000"/>
  <p:notesSz cx="9144000" cy="6858000"/>
  <p:defaultTextStyle>
    <a:defPPr>
      <a:defRPr lang="en-US"/>
    </a:defPPr>
    <a:lvl1pPr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1pPr>
    <a:lvl2pPr marL="4572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2pPr>
    <a:lvl3pPr marL="9144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3pPr>
    <a:lvl4pPr marL="13716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4pPr>
    <a:lvl5pPr marL="18288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5pPr>
    <a:lvl6pPr marL="2286000" algn="l" defTabSz="914400">
      <a:defRPr>
        <a:solidFill>
          <a:schemeClr val="tx1"/>
        </a:solidFill>
        <a:latin typeface="Arial"/>
        <a:ea typeface="+mn-ea"/>
        <a:cs typeface="+mn-cs"/>
      </a:defRPr>
    </a:lvl6pPr>
    <a:lvl7pPr marL="2743200" algn="l" defTabSz="914400">
      <a:defRPr>
        <a:solidFill>
          <a:schemeClr val="tx1"/>
        </a:solidFill>
        <a:latin typeface="Arial"/>
        <a:ea typeface="+mn-ea"/>
        <a:cs typeface="+mn-cs"/>
      </a:defRPr>
    </a:lvl7pPr>
    <a:lvl8pPr marL="3200400" algn="l" defTabSz="914400">
      <a:defRPr>
        <a:solidFill>
          <a:schemeClr val="tx1"/>
        </a:solidFill>
        <a:latin typeface="Arial"/>
        <a:ea typeface="+mn-ea"/>
        <a:cs typeface="+mn-cs"/>
      </a:defRPr>
    </a:lvl8pPr>
    <a:lvl9pPr marL="3657600" algn="l" defTabSz="914400">
      <a:defRPr>
        <a:solidFill>
          <a:schemeClr val="tx1"/>
        </a:solidFill>
        <a:latin typeface="Arial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DBA2304-CDFE-ACF7-9FDF-2B1001D2B722}">
  <a:tblStyle styleId="{C8EA190A-DA02-8CD6-E12B-10A12AD02793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EDBA2304-CDFE-ACF7-9FDF-2B1001D2B722}" styleName="Темный стиль 2">
    <a:wholeTbl>
      <a:tcTxStyle>
        <a:fontRef idx="minor">
          <a:srgbClr val="000000"/>
        </a:fontRef>
        <a:schemeClr val="dk1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12700">
              <a:noFill/>
            </a:ln>
          </a:top>
          <a:bottom>
            <a:ln w="12700">
              <a:noFill/>
            </a:ln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  <a:fill>
          <a:solidFill>
            <a:schemeClr val="dk1">
              <a:tint val="40000"/>
            </a:schemeClr>
          </a:solidFill>
        </a:fill>
      </a:tcStyle>
    </a:band2V>
    <a:lastCol>
      <a:tcStyle>
        <a:tcBdr/>
      </a:tcStyle>
    </a:lastCol>
    <a:firstCol>
      <a:tcStyle>
        <a:tcBdr/>
      </a:tcStyle>
    </a:firstCol>
    <a:lastRow>
      <a:tcStyle>
        <a:tcBdr>
          <a:top>
            <a:ln w="50800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dk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144" y="27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4C4F9E-5DF1-43F6-BC6D-D946DA5DC586}" type="doc">
      <dgm:prSet loTypeId="urn:microsoft.com/office/officeart/2005/8/layout/hierarchy4#1" loCatId="list" qsTypeId="urn:microsoft.com/office/officeart/2005/8/quickstyle/simple5" qsCatId="simple" csTypeId="urn:microsoft.com/office/officeart/2005/8/colors/accent4_2" csCatId="accent4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8354DCA1-398F-45D9-B443-5C66CA554A96}">
      <dgm:prSet phldrT="[Text]" custT="1"/>
      <dgm:spPr bwMode="auto"/>
      <dgm:t>
        <a:bodyPr/>
        <a:lstStyle/>
        <a:p>
          <a:pPr>
            <a:defRPr/>
          </a:pPr>
          <a:r>
            <a:rPr lang="ru-RU" sz="2400" b="1" dirty="0">
              <a:latin typeface="Cambria"/>
            </a:rPr>
            <a:t>Основные формы землепользования в годы новой экономической политики</a:t>
          </a:r>
        </a:p>
      </dgm:t>
    </dgm:pt>
    <dgm:pt modelId="{3A22C7D6-E144-4945-9A0A-04D2ED70260E}" type="parTrans" cxnId="{4F7BF761-D64B-4CE0-A7CB-5B1727D925D3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55A8E7F5-1ECE-4491-8F0D-CE70E3C2DC9B}" type="sibTrans" cxnId="{4F7BF761-D64B-4CE0-A7CB-5B1727D925D3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2EC57F29-621D-49FD-84D5-4D3C2D84986D}">
      <dgm:prSet phldrT="[Text]" custT="1"/>
      <dgm:spPr bwMode="auto"/>
      <dgm:t>
        <a:bodyPr/>
        <a:lstStyle/>
        <a:p>
          <a:pPr>
            <a:spcAft>
              <a:spcPts val="0"/>
            </a:spcAft>
            <a:defRPr/>
          </a:pPr>
          <a:r>
            <a:rPr lang="ru-RU" sz="2400" b="1" dirty="0" err="1">
              <a:latin typeface="Cambria"/>
            </a:rPr>
            <a:t>Сельскохо-зяйственный</a:t>
          </a:r>
          <a:r>
            <a:rPr lang="ru-RU" sz="2400" b="1" dirty="0">
              <a:latin typeface="Cambria"/>
            </a:rPr>
            <a:t> </a:t>
          </a:r>
          <a:endParaRPr sz="2400" dirty="0"/>
        </a:p>
        <a:p>
          <a:pPr>
            <a:spcAft>
              <a:spcPts val="0"/>
            </a:spcAft>
            <a:defRPr/>
          </a:pPr>
          <a:r>
            <a:rPr lang="ru-RU" sz="2400" b="1" dirty="0">
              <a:latin typeface="Cambria"/>
            </a:rPr>
            <a:t>кооператив (артель</a:t>
          </a:r>
          <a:r>
            <a:rPr lang="ru-RU" sz="2000" b="1" dirty="0">
              <a:latin typeface="Cambria"/>
            </a:rPr>
            <a:t>)</a:t>
          </a:r>
        </a:p>
      </dgm:t>
    </dgm:pt>
    <dgm:pt modelId="{9E559E97-D3B5-4EBE-97A6-4BE3EBEE8E8C}" type="parTrans" cxnId="{462DDDC5-4569-4F93-A2E9-8247510CFBA7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77DACC46-CEEF-4959-9F2C-E2A033481C20}" type="sibTrans" cxnId="{462DDDC5-4569-4F93-A2E9-8247510CFBA7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257F33BE-245B-45DA-A3BB-CCA753C9124C}">
      <dgm:prSet phldrT="[Text]" custT="1"/>
      <dgm:spPr bwMode="auto"/>
      <dgm:t>
        <a:bodyPr/>
        <a:lstStyle/>
        <a:p>
          <a:pPr>
            <a:defRPr/>
          </a:pPr>
          <a:r>
            <a:rPr lang="ru-RU" sz="2400" b="1" dirty="0">
              <a:latin typeface="Cambria"/>
            </a:rPr>
            <a:t>Сельская община (общинное </a:t>
          </a:r>
          <a:r>
            <a:rPr lang="ru-RU" sz="2400" b="1" dirty="0" err="1">
              <a:latin typeface="Cambria"/>
            </a:rPr>
            <a:t>землеполь-зование</a:t>
          </a:r>
          <a:r>
            <a:rPr lang="ru-RU" sz="2400" b="1" dirty="0">
              <a:latin typeface="Cambria"/>
            </a:rPr>
            <a:t>)</a:t>
          </a:r>
        </a:p>
      </dgm:t>
    </dgm:pt>
    <dgm:pt modelId="{9A199EE9-AEB8-46FD-903D-DA4585DA91EF}" type="parTrans" cxnId="{114BA2E3-6015-48A3-B89B-F96157A14E41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60B5CDB9-8B91-4C1B-BF4D-7D7D6B11ABD0}" type="sibTrans" cxnId="{114BA2E3-6015-48A3-B89B-F96157A14E41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089A229C-896A-4981-BCB8-A766CA3FA939}">
      <dgm:prSet phldrT="[Text]" custT="1"/>
      <dgm:spPr bwMode="auto"/>
      <dgm:t>
        <a:bodyPr/>
        <a:lstStyle/>
        <a:p>
          <a:pPr>
            <a:defRPr/>
          </a:pPr>
          <a:r>
            <a:rPr lang="ru-RU" sz="2400" b="1" dirty="0">
              <a:latin typeface="Cambria"/>
            </a:rPr>
            <a:t>Индивидуальное пользование землёй</a:t>
          </a:r>
        </a:p>
      </dgm:t>
    </dgm:pt>
    <dgm:pt modelId="{66448322-0674-4771-88FF-D2F72818B734}" type="parTrans" cxnId="{C1E7F80C-14EB-4CD2-ADFC-8CF98A73E12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ED2DE038-669F-4BC4-ADD3-DF3BCC197951}" type="sibTrans" cxnId="{C1E7F80C-14EB-4CD2-ADFC-8CF98A73E12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08EB4D69-EFD8-48F0-9019-EB3389B2361C}">
      <dgm:prSet phldrT="[Text]" custT="1"/>
      <dgm:spPr bwMode="auto"/>
      <dgm:t>
        <a:bodyPr/>
        <a:lstStyle/>
        <a:p>
          <a:pPr>
            <a:defRPr/>
          </a:pPr>
          <a:r>
            <a:rPr lang="ru-RU" sz="2400" b="1" dirty="0">
              <a:latin typeface="Cambria"/>
            </a:rPr>
            <a:t>Хутор</a:t>
          </a:r>
        </a:p>
      </dgm:t>
    </dgm:pt>
    <dgm:pt modelId="{A23DC7BB-6CA3-456E-8354-CACD44FC1DC9}" type="parTrans" cxnId="{26A2D655-E988-4AED-90F5-67014A9FA57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812F642-AE95-47A5-A1DE-9D0E3EDBB469}" type="sibTrans" cxnId="{26A2D655-E988-4AED-90F5-67014A9FA57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221B5C95-CA2E-4972-9936-4F070B204B27}">
      <dgm:prSet phldrT="[Text]" custT="1"/>
      <dgm:spPr bwMode="auto"/>
      <dgm:t>
        <a:bodyPr/>
        <a:lstStyle/>
        <a:p>
          <a:pPr>
            <a:defRPr/>
          </a:pPr>
          <a:r>
            <a:rPr lang="ru-RU" sz="2400" b="1" dirty="0">
              <a:latin typeface="Cambria"/>
            </a:rPr>
            <a:t>Отруб</a:t>
          </a:r>
        </a:p>
      </dgm:t>
    </dgm:pt>
    <dgm:pt modelId="{D703AD6F-F0AA-4A59-A52B-A098CAD0017D}" type="parTrans" cxnId="{F6C780F8-9934-4503-88E7-4EA67C00D49D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76CBDC5B-540B-42AE-BADF-6C7FC9C85AF9}" type="sibTrans" cxnId="{F6C780F8-9934-4503-88E7-4EA67C00D49D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4EDB4800-6892-475C-B166-6F68C39DB3C8}">
      <dgm:prSet phldrT="[Text]" custT="1"/>
      <dgm:spPr bwMode="auto"/>
      <dgm:t>
        <a:bodyPr/>
        <a:lstStyle/>
        <a:p>
          <a:pPr>
            <a:defRPr/>
          </a:pPr>
          <a:r>
            <a:rPr lang="ru-RU" sz="2400" b="1" dirty="0">
              <a:latin typeface="Cambria"/>
            </a:rPr>
            <a:t>Земельная полоса</a:t>
          </a:r>
        </a:p>
      </dgm:t>
    </dgm:pt>
    <dgm:pt modelId="{D1FB488C-07BF-4D60-AFF0-607B411929FB}" type="parTrans" cxnId="{B7DA0AA6-E6F4-4C70-89B3-A2913CCE95E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6664EF0B-A715-4488-8B61-8E2E34E69F66}" type="sibTrans" cxnId="{B7DA0AA6-E6F4-4C70-89B3-A2913CCE95E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E814CC98-9660-4E66-A121-812C0B1D17E8}" type="pres">
      <dgm:prSet presAssocID="{B64C4F9E-5DF1-43F6-BC6D-D946DA5DC58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 bwMode="auto"/>
    </dgm:pt>
    <dgm:pt modelId="{A1064B1B-44CC-4EE6-9C41-B31772AA5583}" type="pres">
      <dgm:prSet presAssocID="{8354DCA1-398F-45D9-B443-5C66CA554A96}" presName="vertOne" presStyleCnt="0"/>
      <dgm:spPr bwMode="auto"/>
    </dgm:pt>
    <dgm:pt modelId="{5E8197F0-B3FB-427E-A0A5-A2C41BFF13A5}" type="pres">
      <dgm:prSet presAssocID="{8354DCA1-398F-45D9-B443-5C66CA554A96}" presName="txOne" presStyleLbl="node0" presStyleIdx="0" presStyleCnt="1">
        <dgm:presLayoutVars>
          <dgm:chPref val="3"/>
        </dgm:presLayoutVars>
      </dgm:prSet>
      <dgm:spPr bwMode="auto"/>
    </dgm:pt>
    <dgm:pt modelId="{788A78CB-19C4-4684-A705-3AADF2698ABF}" type="pres">
      <dgm:prSet presAssocID="{8354DCA1-398F-45D9-B443-5C66CA554A96}" presName="parTransOne" presStyleCnt="0"/>
      <dgm:spPr bwMode="auto"/>
    </dgm:pt>
    <dgm:pt modelId="{0A850D16-6914-4840-A2BF-A17D9B33F21A}" type="pres">
      <dgm:prSet presAssocID="{8354DCA1-398F-45D9-B443-5C66CA554A96}" presName="horzOne" presStyleCnt="0"/>
      <dgm:spPr bwMode="auto"/>
    </dgm:pt>
    <dgm:pt modelId="{7E74CD35-E648-447A-AE78-10AEF95FA856}" type="pres">
      <dgm:prSet presAssocID="{2EC57F29-621D-49FD-84D5-4D3C2D84986D}" presName="vertTwo" presStyleCnt="0"/>
      <dgm:spPr bwMode="auto"/>
    </dgm:pt>
    <dgm:pt modelId="{FF2A43CE-2C0B-4B48-BE7B-F65AB1282473}" type="pres">
      <dgm:prSet presAssocID="{2EC57F29-621D-49FD-84D5-4D3C2D84986D}" presName="txTwo" presStyleLbl="node2" presStyleIdx="0" presStyleCnt="3" custScaleX="140707" custScaleY="156699">
        <dgm:presLayoutVars>
          <dgm:chPref val="3"/>
        </dgm:presLayoutVars>
      </dgm:prSet>
      <dgm:spPr bwMode="auto"/>
    </dgm:pt>
    <dgm:pt modelId="{534242E6-3F95-4828-A684-6C55972B1CF0}" type="pres">
      <dgm:prSet presAssocID="{2EC57F29-621D-49FD-84D5-4D3C2D84986D}" presName="horzTwo" presStyleCnt="0"/>
      <dgm:spPr bwMode="auto"/>
    </dgm:pt>
    <dgm:pt modelId="{231086BD-9194-4CC9-81FF-39A8FC4B3D99}" type="pres">
      <dgm:prSet presAssocID="{77DACC46-CEEF-4959-9F2C-E2A033481C20}" presName="sibSpaceTwo" presStyleCnt="0"/>
      <dgm:spPr bwMode="auto"/>
    </dgm:pt>
    <dgm:pt modelId="{3C2D4160-AA9E-4D36-A95C-C9AE3A9FAE19}" type="pres">
      <dgm:prSet presAssocID="{257F33BE-245B-45DA-A3BB-CCA753C9124C}" presName="vertTwo" presStyleCnt="0"/>
      <dgm:spPr bwMode="auto"/>
    </dgm:pt>
    <dgm:pt modelId="{D033C11F-296C-4DB2-887A-5E7A2BF69F2F}" type="pres">
      <dgm:prSet presAssocID="{257F33BE-245B-45DA-A3BB-CCA753C9124C}" presName="txTwo" presStyleLbl="node2" presStyleIdx="1" presStyleCnt="3" custScaleX="107795" custScaleY="167299">
        <dgm:presLayoutVars>
          <dgm:chPref val="3"/>
        </dgm:presLayoutVars>
      </dgm:prSet>
      <dgm:spPr bwMode="auto"/>
    </dgm:pt>
    <dgm:pt modelId="{203B16BE-04D3-4731-AA66-EA9C4F3D9D62}" type="pres">
      <dgm:prSet presAssocID="{257F33BE-245B-45DA-A3BB-CCA753C9124C}" presName="horzTwo" presStyleCnt="0"/>
      <dgm:spPr bwMode="auto"/>
    </dgm:pt>
    <dgm:pt modelId="{D2CAC6D2-AA68-421B-BB53-A96F1574475F}" type="pres">
      <dgm:prSet presAssocID="{60B5CDB9-8B91-4C1B-BF4D-7D7D6B11ABD0}" presName="sibSpaceTwo" presStyleCnt="0"/>
      <dgm:spPr bwMode="auto"/>
    </dgm:pt>
    <dgm:pt modelId="{D21F4C86-0F84-4B64-9023-CE2F7C854255}" type="pres">
      <dgm:prSet presAssocID="{089A229C-896A-4981-BCB8-A766CA3FA939}" presName="vertTwo" presStyleCnt="0"/>
      <dgm:spPr bwMode="auto"/>
    </dgm:pt>
    <dgm:pt modelId="{DA759DB2-9047-45E1-89B6-2CF790475BB8}" type="pres">
      <dgm:prSet presAssocID="{089A229C-896A-4981-BCB8-A766CA3FA939}" presName="txTwo" presStyleLbl="node2" presStyleIdx="2" presStyleCnt="3">
        <dgm:presLayoutVars>
          <dgm:chPref val="3"/>
        </dgm:presLayoutVars>
      </dgm:prSet>
      <dgm:spPr bwMode="auto"/>
    </dgm:pt>
    <dgm:pt modelId="{599AD4BD-CE5D-4A86-A998-43F0E7CE169E}" type="pres">
      <dgm:prSet presAssocID="{089A229C-896A-4981-BCB8-A766CA3FA939}" presName="parTransTwo" presStyleCnt="0"/>
      <dgm:spPr bwMode="auto"/>
    </dgm:pt>
    <dgm:pt modelId="{CC5F28F3-9624-48EE-A2FD-C44ADC7CD93E}" type="pres">
      <dgm:prSet presAssocID="{089A229C-896A-4981-BCB8-A766CA3FA939}" presName="horzTwo" presStyleCnt="0"/>
      <dgm:spPr bwMode="auto"/>
    </dgm:pt>
    <dgm:pt modelId="{2BC90417-5A79-47F9-A5DE-B704EEFF896C}" type="pres">
      <dgm:prSet presAssocID="{08EB4D69-EFD8-48F0-9019-EB3389B2361C}" presName="vertThree" presStyleCnt="0"/>
      <dgm:spPr bwMode="auto"/>
    </dgm:pt>
    <dgm:pt modelId="{D75196C0-1B18-4916-A3D8-D9C60BD2D817}" type="pres">
      <dgm:prSet presAssocID="{08EB4D69-EFD8-48F0-9019-EB3389B2361C}" presName="txThree" presStyleLbl="node3" presStyleIdx="0" presStyleCnt="3">
        <dgm:presLayoutVars>
          <dgm:chPref val="3"/>
        </dgm:presLayoutVars>
      </dgm:prSet>
      <dgm:spPr bwMode="auto"/>
    </dgm:pt>
    <dgm:pt modelId="{579E085B-0434-4D5B-BBA0-C2994097E54F}" type="pres">
      <dgm:prSet presAssocID="{08EB4D69-EFD8-48F0-9019-EB3389B2361C}" presName="horzThree" presStyleCnt="0"/>
      <dgm:spPr bwMode="auto"/>
    </dgm:pt>
    <dgm:pt modelId="{3B329F95-9B3C-456B-BE3E-ED18303F2010}" type="pres">
      <dgm:prSet presAssocID="{D812F642-AE95-47A5-A1DE-9D0E3EDBB469}" presName="sibSpaceThree" presStyleCnt="0"/>
      <dgm:spPr bwMode="auto"/>
    </dgm:pt>
    <dgm:pt modelId="{F7987226-EB1C-400D-B02E-B4F170126ADA}" type="pres">
      <dgm:prSet presAssocID="{221B5C95-CA2E-4972-9936-4F070B204B27}" presName="vertThree" presStyleCnt="0"/>
      <dgm:spPr bwMode="auto"/>
    </dgm:pt>
    <dgm:pt modelId="{79D9FC7B-E2B9-4B20-A186-FEC0BFBE22DC}" type="pres">
      <dgm:prSet presAssocID="{221B5C95-CA2E-4972-9936-4F070B204B27}" presName="txThree" presStyleLbl="node3" presStyleIdx="1" presStyleCnt="3">
        <dgm:presLayoutVars>
          <dgm:chPref val="3"/>
        </dgm:presLayoutVars>
      </dgm:prSet>
      <dgm:spPr bwMode="auto"/>
    </dgm:pt>
    <dgm:pt modelId="{1E0D3B9B-D44B-4A4D-9D23-473A59523EF2}" type="pres">
      <dgm:prSet presAssocID="{221B5C95-CA2E-4972-9936-4F070B204B27}" presName="horzThree" presStyleCnt="0"/>
      <dgm:spPr bwMode="auto"/>
    </dgm:pt>
    <dgm:pt modelId="{553DFE0F-CB79-4BAD-B488-4C7CD3F3AE8D}" type="pres">
      <dgm:prSet presAssocID="{76CBDC5B-540B-42AE-BADF-6C7FC9C85AF9}" presName="sibSpaceThree" presStyleCnt="0"/>
      <dgm:spPr bwMode="auto"/>
    </dgm:pt>
    <dgm:pt modelId="{A00F97DD-D546-466B-AF48-880D27DE2BF9}" type="pres">
      <dgm:prSet presAssocID="{4EDB4800-6892-475C-B166-6F68C39DB3C8}" presName="vertThree" presStyleCnt="0"/>
      <dgm:spPr bwMode="auto"/>
    </dgm:pt>
    <dgm:pt modelId="{F1382AFB-CD79-46E6-AC2A-3535DFCE0F4C}" type="pres">
      <dgm:prSet presAssocID="{4EDB4800-6892-475C-B166-6F68C39DB3C8}" presName="txThree" presStyleLbl="node3" presStyleIdx="2" presStyleCnt="3">
        <dgm:presLayoutVars>
          <dgm:chPref val="3"/>
        </dgm:presLayoutVars>
      </dgm:prSet>
      <dgm:spPr bwMode="auto"/>
    </dgm:pt>
    <dgm:pt modelId="{9332F004-153D-4579-8B49-7055B6B64725}" type="pres">
      <dgm:prSet presAssocID="{4EDB4800-6892-475C-B166-6F68C39DB3C8}" presName="horzThree" presStyleCnt="0"/>
      <dgm:spPr bwMode="auto"/>
    </dgm:pt>
  </dgm:ptLst>
  <dgm:cxnLst>
    <dgm:cxn modelId="{BE81C300-2935-408A-8D59-FF93ADDDC93A}" type="presOf" srcId="{B64C4F9E-5DF1-43F6-BC6D-D946DA5DC586}" destId="{E814CC98-9660-4E66-A121-812C0B1D17E8}" srcOrd="0" destOrd="0" presId="urn:microsoft.com/office/officeart/2005/8/layout/hierarchy4#1"/>
    <dgm:cxn modelId="{C1E7F80C-14EB-4CD2-ADFC-8CF98A73E129}" srcId="{8354DCA1-398F-45D9-B443-5C66CA554A96}" destId="{089A229C-896A-4981-BCB8-A766CA3FA939}" srcOrd="2" destOrd="0" parTransId="{66448322-0674-4771-88FF-D2F72818B734}" sibTransId="{ED2DE038-669F-4BC4-ADD3-DF3BCC197951}"/>
    <dgm:cxn modelId="{7BE3C30D-3861-42DE-A5DF-30AE358FAD27}" type="presOf" srcId="{08EB4D69-EFD8-48F0-9019-EB3389B2361C}" destId="{D75196C0-1B18-4916-A3D8-D9C60BD2D817}" srcOrd="0" destOrd="0" presId="urn:microsoft.com/office/officeart/2005/8/layout/hierarchy4#1"/>
    <dgm:cxn modelId="{4F7BF761-D64B-4CE0-A7CB-5B1727D925D3}" srcId="{B64C4F9E-5DF1-43F6-BC6D-D946DA5DC586}" destId="{8354DCA1-398F-45D9-B443-5C66CA554A96}" srcOrd="0" destOrd="0" parTransId="{3A22C7D6-E144-4945-9A0A-04D2ED70260E}" sibTransId="{55A8E7F5-1ECE-4491-8F0D-CE70E3C2DC9B}"/>
    <dgm:cxn modelId="{EB769747-9D7D-4F07-ACAD-ABD3A7AD5E3E}" type="presOf" srcId="{089A229C-896A-4981-BCB8-A766CA3FA939}" destId="{DA759DB2-9047-45E1-89B6-2CF790475BB8}" srcOrd="0" destOrd="0" presId="urn:microsoft.com/office/officeart/2005/8/layout/hierarchy4#1"/>
    <dgm:cxn modelId="{111ACD73-B8F7-457A-90B9-5F8C9D92EC49}" type="presOf" srcId="{8354DCA1-398F-45D9-B443-5C66CA554A96}" destId="{5E8197F0-B3FB-427E-A0A5-A2C41BFF13A5}" srcOrd="0" destOrd="0" presId="urn:microsoft.com/office/officeart/2005/8/layout/hierarchy4#1"/>
    <dgm:cxn modelId="{26A2D655-E988-4AED-90F5-67014A9FA57F}" srcId="{089A229C-896A-4981-BCB8-A766CA3FA939}" destId="{08EB4D69-EFD8-48F0-9019-EB3389B2361C}" srcOrd="0" destOrd="0" parTransId="{A23DC7BB-6CA3-456E-8354-CACD44FC1DC9}" sibTransId="{D812F642-AE95-47A5-A1DE-9D0E3EDBB469}"/>
    <dgm:cxn modelId="{7E26C891-A5FE-4406-B57A-70501A0BC071}" type="presOf" srcId="{4EDB4800-6892-475C-B166-6F68C39DB3C8}" destId="{F1382AFB-CD79-46E6-AC2A-3535DFCE0F4C}" srcOrd="0" destOrd="0" presId="urn:microsoft.com/office/officeart/2005/8/layout/hierarchy4#1"/>
    <dgm:cxn modelId="{B7DA0AA6-E6F4-4C70-89B3-A2913CCE95EC}" srcId="{089A229C-896A-4981-BCB8-A766CA3FA939}" destId="{4EDB4800-6892-475C-B166-6F68C39DB3C8}" srcOrd="2" destOrd="0" parTransId="{D1FB488C-07BF-4D60-AFF0-607B411929FB}" sibTransId="{6664EF0B-A715-4488-8B61-8E2E34E69F66}"/>
    <dgm:cxn modelId="{6BD580B6-4B4D-4C3C-AD90-F5F48C913045}" type="presOf" srcId="{257F33BE-245B-45DA-A3BB-CCA753C9124C}" destId="{D033C11F-296C-4DB2-887A-5E7A2BF69F2F}" srcOrd="0" destOrd="0" presId="urn:microsoft.com/office/officeart/2005/8/layout/hierarchy4#1"/>
    <dgm:cxn modelId="{F336FBBC-83E9-432E-883B-BDFD0A396E51}" type="presOf" srcId="{221B5C95-CA2E-4972-9936-4F070B204B27}" destId="{79D9FC7B-E2B9-4B20-A186-FEC0BFBE22DC}" srcOrd="0" destOrd="0" presId="urn:microsoft.com/office/officeart/2005/8/layout/hierarchy4#1"/>
    <dgm:cxn modelId="{462DDDC5-4569-4F93-A2E9-8247510CFBA7}" srcId="{8354DCA1-398F-45D9-B443-5C66CA554A96}" destId="{2EC57F29-621D-49FD-84D5-4D3C2D84986D}" srcOrd="0" destOrd="0" parTransId="{9E559E97-D3B5-4EBE-97A6-4BE3EBEE8E8C}" sibTransId="{77DACC46-CEEF-4959-9F2C-E2A033481C20}"/>
    <dgm:cxn modelId="{114BA2E3-6015-48A3-B89B-F96157A14E41}" srcId="{8354DCA1-398F-45D9-B443-5C66CA554A96}" destId="{257F33BE-245B-45DA-A3BB-CCA753C9124C}" srcOrd="1" destOrd="0" parTransId="{9A199EE9-AEB8-46FD-903D-DA4585DA91EF}" sibTransId="{60B5CDB9-8B91-4C1B-BF4D-7D7D6B11ABD0}"/>
    <dgm:cxn modelId="{F6C780F8-9934-4503-88E7-4EA67C00D49D}" srcId="{089A229C-896A-4981-BCB8-A766CA3FA939}" destId="{221B5C95-CA2E-4972-9936-4F070B204B27}" srcOrd="1" destOrd="0" parTransId="{D703AD6F-F0AA-4A59-A52B-A098CAD0017D}" sibTransId="{76CBDC5B-540B-42AE-BADF-6C7FC9C85AF9}"/>
    <dgm:cxn modelId="{6408CDFD-A4F6-44D1-B17B-1C1DC6BCC688}" type="presOf" srcId="{2EC57F29-621D-49FD-84D5-4D3C2D84986D}" destId="{FF2A43CE-2C0B-4B48-BE7B-F65AB1282473}" srcOrd="0" destOrd="0" presId="urn:microsoft.com/office/officeart/2005/8/layout/hierarchy4#1"/>
    <dgm:cxn modelId="{545139FF-3240-4DB1-A331-4A7C5F8BA362}" type="presParOf" srcId="{E814CC98-9660-4E66-A121-812C0B1D17E8}" destId="{A1064B1B-44CC-4EE6-9C41-B31772AA5583}" srcOrd="0" destOrd="0" presId="urn:microsoft.com/office/officeart/2005/8/layout/hierarchy4#1"/>
    <dgm:cxn modelId="{308402DA-CD65-4CBC-9FD5-661E6CC97934}" type="presParOf" srcId="{A1064B1B-44CC-4EE6-9C41-B31772AA5583}" destId="{5E8197F0-B3FB-427E-A0A5-A2C41BFF13A5}" srcOrd="0" destOrd="0" presId="urn:microsoft.com/office/officeart/2005/8/layout/hierarchy4#1"/>
    <dgm:cxn modelId="{442CF1D9-7550-4C4F-97DE-2A3DCAAAE7E4}" type="presParOf" srcId="{A1064B1B-44CC-4EE6-9C41-B31772AA5583}" destId="{788A78CB-19C4-4684-A705-3AADF2698ABF}" srcOrd="1" destOrd="0" presId="urn:microsoft.com/office/officeart/2005/8/layout/hierarchy4#1"/>
    <dgm:cxn modelId="{4B2E23CC-F648-41C6-B275-B3825BB3C9EE}" type="presParOf" srcId="{A1064B1B-44CC-4EE6-9C41-B31772AA5583}" destId="{0A850D16-6914-4840-A2BF-A17D9B33F21A}" srcOrd="2" destOrd="0" presId="urn:microsoft.com/office/officeart/2005/8/layout/hierarchy4#1"/>
    <dgm:cxn modelId="{09BEDDB6-3FAF-4159-9419-D5CC9487A1BC}" type="presParOf" srcId="{0A850D16-6914-4840-A2BF-A17D9B33F21A}" destId="{7E74CD35-E648-447A-AE78-10AEF95FA856}" srcOrd="0" destOrd="0" presId="urn:microsoft.com/office/officeart/2005/8/layout/hierarchy4#1"/>
    <dgm:cxn modelId="{FC9AA88B-CC1B-4814-85D0-D8D13D29DA22}" type="presParOf" srcId="{7E74CD35-E648-447A-AE78-10AEF95FA856}" destId="{FF2A43CE-2C0B-4B48-BE7B-F65AB1282473}" srcOrd="0" destOrd="0" presId="urn:microsoft.com/office/officeart/2005/8/layout/hierarchy4#1"/>
    <dgm:cxn modelId="{6D951B45-959F-496F-99B1-C3F0E4751D14}" type="presParOf" srcId="{7E74CD35-E648-447A-AE78-10AEF95FA856}" destId="{534242E6-3F95-4828-A684-6C55972B1CF0}" srcOrd="1" destOrd="0" presId="urn:microsoft.com/office/officeart/2005/8/layout/hierarchy4#1"/>
    <dgm:cxn modelId="{488AC422-177A-4F1A-9191-615255998DFC}" type="presParOf" srcId="{0A850D16-6914-4840-A2BF-A17D9B33F21A}" destId="{231086BD-9194-4CC9-81FF-39A8FC4B3D99}" srcOrd="1" destOrd="0" presId="urn:microsoft.com/office/officeart/2005/8/layout/hierarchy4#1"/>
    <dgm:cxn modelId="{0EADEB14-9567-47EF-8036-A09249A066FD}" type="presParOf" srcId="{0A850D16-6914-4840-A2BF-A17D9B33F21A}" destId="{3C2D4160-AA9E-4D36-A95C-C9AE3A9FAE19}" srcOrd="2" destOrd="0" presId="urn:microsoft.com/office/officeart/2005/8/layout/hierarchy4#1"/>
    <dgm:cxn modelId="{9BBCF2CA-D67A-495B-9B89-5ED0135A1889}" type="presParOf" srcId="{3C2D4160-AA9E-4D36-A95C-C9AE3A9FAE19}" destId="{D033C11F-296C-4DB2-887A-5E7A2BF69F2F}" srcOrd="0" destOrd="0" presId="urn:microsoft.com/office/officeart/2005/8/layout/hierarchy4#1"/>
    <dgm:cxn modelId="{CCE25324-28AF-4AD4-A42E-B4E24C86AEBE}" type="presParOf" srcId="{3C2D4160-AA9E-4D36-A95C-C9AE3A9FAE19}" destId="{203B16BE-04D3-4731-AA66-EA9C4F3D9D62}" srcOrd="1" destOrd="0" presId="urn:microsoft.com/office/officeart/2005/8/layout/hierarchy4#1"/>
    <dgm:cxn modelId="{E0B04EBA-4A72-4771-9A55-FBC253F29618}" type="presParOf" srcId="{0A850D16-6914-4840-A2BF-A17D9B33F21A}" destId="{D2CAC6D2-AA68-421B-BB53-A96F1574475F}" srcOrd="3" destOrd="0" presId="urn:microsoft.com/office/officeart/2005/8/layout/hierarchy4#1"/>
    <dgm:cxn modelId="{A4AAC16B-8722-40F7-BA67-F9C652F3F7C7}" type="presParOf" srcId="{0A850D16-6914-4840-A2BF-A17D9B33F21A}" destId="{D21F4C86-0F84-4B64-9023-CE2F7C854255}" srcOrd="4" destOrd="0" presId="urn:microsoft.com/office/officeart/2005/8/layout/hierarchy4#1"/>
    <dgm:cxn modelId="{F7AC6D89-10D9-4F1C-8A34-350D42AA55C9}" type="presParOf" srcId="{D21F4C86-0F84-4B64-9023-CE2F7C854255}" destId="{DA759DB2-9047-45E1-89B6-2CF790475BB8}" srcOrd="0" destOrd="0" presId="urn:microsoft.com/office/officeart/2005/8/layout/hierarchy4#1"/>
    <dgm:cxn modelId="{D3BE7ADC-DC9D-411B-AADA-6CAFBD9F3329}" type="presParOf" srcId="{D21F4C86-0F84-4B64-9023-CE2F7C854255}" destId="{599AD4BD-CE5D-4A86-A998-43F0E7CE169E}" srcOrd="1" destOrd="0" presId="urn:microsoft.com/office/officeart/2005/8/layout/hierarchy4#1"/>
    <dgm:cxn modelId="{AB93F6B1-F9BA-4D1E-96D0-B060BAB1B431}" type="presParOf" srcId="{D21F4C86-0F84-4B64-9023-CE2F7C854255}" destId="{CC5F28F3-9624-48EE-A2FD-C44ADC7CD93E}" srcOrd="2" destOrd="0" presId="urn:microsoft.com/office/officeart/2005/8/layout/hierarchy4#1"/>
    <dgm:cxn modelId="{513162B6-BAD6-43A8-B1FF-563CB79CDC06}" type="presParOf" srcId="{CC5F28F3-9624-48EE-A2FD-C44ADC7CD93E}" destId="{2BC90417-5A79-47F9-A5DE-B704EEFF896C}" srcOrd="0" destOrd="0" presId="urn:microsoft.com/office/officeart/2005/8/layout/hierarchy4#1"/>
    <dgm:cxn modelId="{E85558ED-340E-46FE-A5E3-14B72B653B7E}" type="presParOf" srcId="{2BC90417-5A79-47F9-A5DE-B704EEFF896C}" destId="{D75196C0-1B18-4916-A3D8-D9C60BD2D817}" srcOrd="0" destOrd="0" presId="urn:microsoft.com/office/officeart/2005/8/layout/hierarchy4#1"/>
    <dgm:cxn modelId="{4EE3483E-6A0F-461B-B997-29241D895554}" type="presParOf" srcId="{2BC90417-5A79-47F9-A5DE-B704EEFF896C}" destId="{579E085B-0434-4D5B-BBA0-C2994097E54F}" srcOrd="1" destOrd="0" presId="urn:microsoft.com/office/officeart/2005/8/layout/hierarchy4#1"/>
    <dgm:cxn modelId="{EE836481-563B-4721-B44F-EE0BD43BFBF9}" type="presParOf" srcId="{CC5F28F3-9624-48EE-A2FD-C44ADC7CD93E}" destId="{3B329F95-9B3C-456B-BE3E-ED18303F2010}" srcOrd="1" destOrd="0" presId="urn:microsoft.com/office/officeart/2005/8/layout/hierarchy4#1"/>
    <dgm:cxn modelId="{871C3E45-F9B3-41C5-AE44-8E25857EED1E}" type="presParOf" srcId="{CC5F28F3-9624-48EE-A2FD-C44ADC7CD93E}" destId="{F7987226-EB1C-400D-B02E-B4F170126ADA}" srcOrd="2" destOrd="0" presId="urn:microsoft.com/office/officeart/2005/8/layout/hierarchy4#1"/>
    <dgm:cxn modelId="{39FB1694-F7C1-41F6-832E-711ABB135A60}" type="presParOf" srcId="{F7987226-EB1C-400D-B02E-B4F170126ADA}" destId="{79D9FC7B-E2B9-4B20-A186-FEC0BFBE22DC}" srcOrd="0" destOrd="0" presId="urn:microsoft.com/office/officeart/2005/8/layout/hierarchy4#1"/>
    <dgm:cxn modelId="{3152E6A1-0077-4007-8E6C-BAAE9EC1E470}" type="presParOf" srcId="{F7987226-EB1C-400D-B02E-B4F170126ADA}" destId="{1E0D3B9B-D44B-4A4D-9D23-473A59523EF2}" srcOrd="1" destOrd="0" presId="urn:microsoft.com/office/officeart/2005/8/layout/hierarchy4#1"/>
    <dgm:cxn modelId="{19C76F2A-94AC-430E-8202-4E4523465B6F}" type="presParOf" srcId="{CC5F28F3-9624-48EE-A2FD-C44ADC7CD93E}" destId="{553DFE0F-CB79-4BAD-B488-4C7CD3F3AE8D}" srcOrd="3" destOrd="0" presId="urn:microsoft.com/office/officeart/2005/8/layout/hierarchy4#1"/>
    <dgm:cxn modelId="{00C4CA5C-8C2E-43B5-B313-381F8204C1B7}" type="presParOf" srcId="{CC5F28F3-9624-48EE-A2FD-C44ADC7CD93E}" destId="{A00F97DD-D546-466B-AF48-880D27DE2BF9}" srcOrd="4" destOrd="0" presId="urn:microsoft.com/office/officeart/2005/8/layout/hierarchy4#1"/>
    <dgm:cxn modelId="{19F8DE15-9D94-4B8B-8095-06695512489A}" type="presParOf" srcId="{A00F97DD-D546-466B-AF48-880D27DE2BF9}" destId="{F1382AFB-CD79-46E6-AC2A-3535DFCE0F4C}" srcOrd="0" destOrd="0" presId="urn:microsoft.com/office/officeart/2005/8/layout/hierarchy4#1"/>
    <dgm:cxn modelId="{740648C7-30F0-4CA8-B751-4398456585BE}" type="presParOf" srcId="{A00F97DD-D546-466B-AF48-880D27DE2BF9}" destId="{9332F004-153D-4579-8B49-7055B6B64725}" srcOrd="1" destOrd="0" presId="urn:microsoft.com/office/officeart/2005/8/layout/hierarchy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197F0-B3FB-427E-A0A5-A2C41BFF13A5}">
      <dsp:nvSpPr>
        <dsp:cNvPr id="0" name=""/>
        <dsp:cNvSpPr/>
      </dsp:nvSpPr>
      <dsp:spPr bwMode="auto">
        <a:xfrm>
          <a:off x="6822" y="858"/>
          <a:ext cx="10139482" cy="137117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4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ru-RU" sz="2400" b="1" kern="1200" dirty="0">
              <a:latin typeface="Cambria"/>
            </a:rPr>
            <a:t>Основные формы землепользования в годы новой экономической политики</a:t>
          </a:r>
        </a:p>
      </dsp:txBody>
      <dsp:txXfrm>
        <a:off x="46982" y="41018"/>
        <a:ext cx="10059162" cy="1290855"/>
      </dsp:txXfrm>
    </dsp:sp>
    <dsp:sp modelId="{FF2A43CE-2C0B-4B48-BE7B-F65AB1282473}">
      <dsp:nvSpPr>
        <dsp:cNvPr id="0" name=""/>
        <dsp:cNvSpPr/>
      </dsp:nvSpPr>
      <dsp:spPr bwMode="auto">
        <a:xfrm>
          <a:off x="16719" y="1546660"/>
          <a:ext cx="2481969" cy="214861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4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defRPr/>
          </a:pPr>
          <a:r>
            <a:rPr lang="ru-RU" sz="2400" b="1" kern="1200" dirty="0" err="1">
              <a:latin typeface="Cambria"/>
            </a:rPr>
            <a:t>Сельскохо-зяйственный</a:t>
          </a:r>
          <a:r>
            <a:rPr lang="ru-RU" sz="2400" b="1" kern="1200" dirty="0">
              <a:latin typeface="Cambria"/>
            </a:rPr>
            <a:t> </a:t>
          </a:r>
          <a:endParaRPr sz="24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defRPr/>
          </a:pPr>
          <a:r>
            <a:rPr lang="ru-RU" sz="2400" b="1" kern="1200" dirty="0">
              <a:latin typeface="Cambria"/>
            </a:rPr>
            <a:t>кооператив (артель</a:t>
          </a:r>
          <a:r>
            <a:rPr lang="ru-RU" sz="2000" b="1" kern="1200" dirty="0">
              <a:latin typeface="Cambria"/>
            </a:rPr>
            <a:t>)</a:t>
          </a:r>
        </a:p>
      </dsp:txBody>
      <dsp:txXfrm>
        <a:off x="79650" y="1609591"/>
        <a:ext cx="2356107" cy="2022756"/>
      </dsp:txXfrm>
    </dsp:sp>
    <dsp:sp modelId="{D033C11F-296C-4DB2-887A-5E7A2BF69F2F}">
      <dsp:nvSpPr>
        <dsp:cNvPr id="0" name=""/>
        <dsp:cNvSpPr/>
      </dsp:nvSpPr>
      <dsp:spPr bwMode="auto">
        <a:xfrm>
          <a:off x="2646859" y="1546660"/>
          <a:ext cx="1901425" cy="229396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4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ru-RU" sz="2400" b="1" kern="1200" dirty="0">
              <a:latin typeface="Cambria"/>
            </a:rPr>
            <a:t>Сельская община (общинное </a:t>
          </a:r>
          <a:r>
            <a:rPr lang="ru-RU" sz="2400" b="1" kern="1200" dirty="0" err="1">
              <a:latin typeface="Cambria"/>
            </a:rPr>
            <a:t>землеполь-зование</a:t>
          </a:r>
          <a:r>
            <a:rPr lang="ru-RU" sz="2400" b="1" kern="1200" dirty="0">
              <a:latin typeface="Cambria"/>
            </a:rPr>
            <a:t>)</a:t>
          </a:r>
        </a:p>
      </dsp:txBody>
      <dsp:txXfrm>
        <a:off x="2702550" y="1602351"/>
        <a:ext cx="1790043" cy="2182581"/>
      </dsp:txXfrm>
    </dsp:sp>
    <dsp:sp modelId="{DA759DB2-9047-45E1-89B6-2CF790475BB8}">
      <dsp:nvSpPr>
        <dsp:cNvPr id="0" name=""/>
        <dsp:cNvSpPr/>
      </dsp:nvSpPr>
      <dsp:spPr bwMode="auto">
        <a:xfrm>
          <a:off x="4696455" y="1546660"/>
          <a:ext cx="5439953" cy="137117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4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ru-RU" sz="2400" b="1" kern="1200" dirty="0">
              <a:latin typeface="Cambria"/>
            </a:rPr>
            <a:t>Индивидуальное пользование землёй</a:t>
          </a:r>
        </a:p>
      </dsp:txBody>
      <dsp:txXfrm>
        <a:off x="4736615" y="1586820"/>
        <a:ext cx="5359633" cy="1290855"/>
      </dsp:txXfrm>
    </dsp:sp>
    <dsp:sp modelId="{D75196C0-1B18-4916-A3D8-D9C60BD2D817}">
      <dsp:nvSpPr>
        <dsp:cNvPr id="0" name=""/>
        <dsp:cNvSpPr/>
      </dsp:nvSpPr>
      <dsp:spPr bwMode="auto">
        <a:xfrm>
          <a:off x="4696455" y="3092461"/>
          <a:ext cx="1763927" cy="137117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4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ru-RU" sz="2400" b="1" kern="1200" dirty="0">
              <a:latin typeface="Cambria"/>
            </a:rPr>
            <a:t>Хутор</a:t>
          </a:r>
        </a:p>
      </dsp:txBody>
      <dsp:txXfrm>
        <a:off x="4736615" y="3132621"/>
        <a:ext cx="1683607" cy="1290855"/>
      </dsp:txXfrm>
    </dsp:sp>
    <dsp:sp modelId="{79D9FC7B-E2B9-4B20-A186-FEC0BFBE22DC}">
      <dsp:nvSpPr>
        <dsp:cNvPr id="0" name=""/>
        <dsp:cNvSpPr/>
      </dsp:nvSpPr>
      <dsp:spPr bwMode="auto">
        <a:xfrm>
          <a:off x="6534467" y="3092461"/>
          <a:ext cx="1763927" cy="137117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4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ru-RU" sz="2400" b="1" kern="1200" dirty="0">
              <a:latin typeface="Cambria"/>
            </a:rPr>
            <a:t>Отруб</a:t>
          </a:r>
        </a:p>
      </dsp:txBody>
      <dsp:txXfrm>
        <a:off x="6574627" y="3132621"/>
        <a:ext cx="1683607" cy="1290855"/>
      </dsp:txXfrm>
    </dsp:sp>
    <dsp:sp modelId="{F1382AFB-CD79-46E6-AC2A-3535DFCE0F4C}">
      <dsp:nvSpPr>
        <dsp:cNvPr id="0" name=""/>
        <dsp:cNvSpPr/>
      </dsp:nvSpPr>
      <dsp:spPr bwMode="auto">
        <a:xfrm>
          <a:off x="8372480" y="3092461"/>
          <a:ext cx="1763927" cy="137117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4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ru-RU" sz="2400" b="1" kern="1200" dirty="0">
              <a:latin typeface="Cambria"/>
            </a:rPr>
            <a:t>Земельная полоса</a:t>
          </a:r>
        </a:p>
      </dsp:txBody>
      <dsp:txXfrm>
        <a:off x="8412640" y="3132621"/>
        <a:ext cx="1683607" cy="12908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#1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914400" y="1346948"/>
            <a:ext cx="10363200" cy="80683"/>
          </a:xfrm>
          <a:prstGeom prst="rect">
            <a:avLst/>
          </a:prstGeom>
          <a:blipFill>
            <a:blip r:embed="rId2">
              <a:alphaModFix amt="80000"/>
              <a:lum bright="70000" contrast="-70000"/>
            </a:blip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 bwMode="auto">
          <a:xfrm>
            <a:off x="914400" y="4282764"/>
            <a:ext cx="10363200" cy="80683"/>
          </a:xfrm>
          <a:prstGeom prst="rect">
            <a:avLst/>
          </a:prstGeom>
          <a:blipFill>
            <a:blip r:embed="rId2">
              <a:alphaModFix amt="80000"/>
              <a:lum bright="70000" contrast="-70000"/>
            </a:blip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 bwMode="auto">
          <a:xfrm>
            <a:off x="914400" y="1484779"/>
            <a:ext cx="10363200" cy="2743200"/>
          </a:xfrm>
          <a:prstGeom prst="rect">
            <a:avLst/>
          </a:prstGeom>
          <a:blipFill>
            <a:blip r:embed="rId2">
              <a:alphaModFix amt="80000"/>
              <a:lum bright="70000" contrast="-70000"/>
            </a:blip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 bwMode="auto">
          <a:xfrm>
            <a:off x="9646373" y="4107023"/>
            <a:ext cx="12192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 bwMode="auto">
            <a:xfrm>
              <a:off x="9685338" y="4460675"/>
              <a:ext cx="1080904" cy="1080902"/>
            </a:xfrm>
            <a:prstGeom prst="ellipse">
              <a:avLst/>
            </a:prstGeom>
            <a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 bwMode="auto"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051560" y="1432223"/>
            <a:ext cx="1012444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>
                <a:blipFill>
                  <a:blip r:embed="rId3"/>
                  <a:tile tx="6350" ty="-127000" sx="65000" sy="64000" flip="none" algn="tl"/>
                </a:blip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be-BY"/>
              <a:t>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1083740" y="6272786"/>
            <a:ext cx="6327648" cy="365125"/>
          </a:xfrm>
        </p:spPr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9659041" y="4227195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pPr>
              <a:defRPr/>
            </a:pPr>
            <a:fld id="{B9819106-3412-4725-BA3F-F098E8C9B038}" type="slidenum">
              <a:rPr lang="en-US"/>
              <a:t>‹#›</a:t>
            </a:fld>
            <a:endParaRPr lang="en-US"/>
          </a:p>
        </p:txBody>
      </p:sp>
      <p:pic>
        <p:nvPicPr>
          <p:cNvPr id="13" name="Picture 25"/>
          <p:cNvPicPr>
            <a:picLocks noChangeAspect="1" noChangeArrowheads="1"/>
          </p:cNvPicPr>
          <p:nvPr userDrawn="1"/>
        </p:nvPicPr>
        <p:blipFill>
          <a:blip r:embed="rId4"/>
          <a:stretch/>
        </p:blipFill>
        <p:spPr bwMode="auto">
          <a:xfrm>
            <a:off x="5238744" y="3286124"/>
            <a:ext cx="695325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7"/>
          <p:cNvPicPr>
            <a:picLocks noChangeAspect="1" noChangeArrowheads="1"/>
          </p:cNvPicPr>
          <p:nvPr userDrawn="1"/>
        </p:nvPicPr>
        <p:blipFill>
          <a:blip r:embed="rId5"/>
          <a:stretch/>
        </p:blipFill>
        <p:spPr bwMode="auto">
          <a:xfrm>
            <a:off x="7334259" y="1"/>
            <a:ext cx="4857741" cy="3271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6"/>
          <a:srcRect l="2000" t="3030" r="2334" b="6090"/>
          <a:stretch/>
        </p:blipFill>
        <p:spPr bwMode="auto">
          <a:xfrm>
            <a:off x="0" y="3245040"/>
            <a:ext cx="5238744" cy="2463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F1580A0-ED6C-4884-9FFE-87471827F59A}" type="datetimeFigureOut">
              <a:rPr lang="en-US"/>
              <a:t>3/25/2026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D24EFC7-3587-4EA3-8899-90DA315E669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1" y="533400"/>
            <a:ext cx="2552700" cy="5638800"/>
          </a:xfrm>
        </p:spPr>
        <p:txBody>
          <a:bodyPr vert="eaVert"/>
          <a:lstStyle>
            <a:lvl1pPr>
              <a:defRPr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1066801" y="533400"/>
            <a:ext cx="7505700" cy="5638800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9474D98-3273-47CE-B312-A00AAFA2779F}" type="datetimeFigureOut">
              <a:rPr lang="en-US"/>
              <a:t>3/25/2026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7D4F8A3-5C0A-40CE-BDC6-69F9FF1C8E7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be-BY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>
          <a:xfrm>
            <a:off x="1047715" y="785794"/>
            <a:ext cx="10464800" cy="54435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be-BY"/>
          </a:p>
        </p:txBody>
      </p:sp>
      <p:pic>
        <p:nvPicPr>
          <p:cNvPr id="6" name="Picture 27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0" y="1"/>
            <a:ext cx="1142965" cy="76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16993E9-CEF0-47B7-AEA6-AFACC79966BA}" type="datetimeFigureOut">
              <a:rPr lang="en-US"/>
              <a:t>3/25/2026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br>
              <a:rPr lang="en-US"/>
            </a:br>
            <a:r>
              <a:rPr lang="en-US"/>
              <a:t>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>‹#›</a:t>
            </a:fld>
            <a:endParaRPr lang="en-US"/>
          </a:p>
        </p:txBody>
      </p:sp>
      <p:pic>
        <p:nvPicPr>
          <p:cNvPr id="10" name="Picture 27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0" y="1"/>
            <a:ext cx="1142965" cy="76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4917989"/>
            <a:ext cx="12192000" cy="1940010"/>
          </a:xfrm>
          <a:prstGeom prst="rect">
            <a:avLst/>
          </a:prstGeom>
          <a:blipFill>
            <a:blip r:embed="rId2">
              <a:alphaModFix amt="80000"/>
              <a:lum bright="70000" contrast="-70000"/>
            </a:blip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65773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8593668" y="6272786"/>
            <a:ext cx="2644309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2434F47-3A99-4701-A7D9-FE6C4D9DA92E}" type="datetimeFigureOut">
              <a:rPr lang="en-US"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181465" y="6272785"/>
            <a:ext cx="6327648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 bwMode="auto">
          <a:xfrm>
            <a:off x="845149" y="2430623"/>
            <a:ext cx="12192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 bwMode="auto">
            <a:xfrm>
              <a:off x="9685338" y="4460675"/>
              <a:ext cx="1080904" cy="1080902"/>
            </a:xfrm>
            <a:prstGeom prst="ellipse">
              <a:avLst/>
            </a:prstGeom>
            <a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 bwMode="auto"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60600" y="2508608"/>
            <a:ext cx="1188299" cy="720331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3CA54216-FBAF-435D-9E9F-82130B17CC2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914400" y="2194560"/>
            <a:ext cx="48768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389624" y="2194560"/>
            <a:ext cx="48768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9E62588-EC5C-453B-A942-AA1C7EFEEF33}" type="datetimeFigureOut">
              <a:rPr lang="en-US"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2C66EE-BFDD-4D84-AECC-E2F03430BC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2048256"/>
            <a:ext cx="48768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914400" y="2743200"/>
            <a:ext cx="48768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427724" y="2048256"/>
            <a:ext cx="48768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427724" y="2743200"/>
            <a:ext cx="48768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2D5D575-BDA5-4AAF-81DC-5D38C213A391}" type="datetimeFigureOut">
              <a:rPr lang="en-US"/>
              <a:t>3/25/2026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C7971D4-596B-46E3-ABDF-95F9ED1D6C0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48F9C5B0-21BA-48EA-B067-5E37072B4F18}" type="datetimeFigureOut">
              <a:rPr lang="en-US"/>
              <a:t>3/25/2026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EC2056D-5681-42AF-B76D-890CB506929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CB959AD-49F4-478E-A013-BE606CDD1B41}" type="datetimeFigureOut">
              <a:rPr lang="en-US"/>
              <a:t>3/25/2026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9FC97AE-ECEC-4CF1-B9EC-36DF628BDEA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8303741" y="2"/>
            <a:ext cx="3888259" cy="6857999"/>
          </a:xfrm>
          <a:prstGeom prst="rect">
            <a:avLst/>
          </a:prstGeom>
          <a:blipFill>
            <a:blip r:embed="rId2">
              <a:alphaModFix amt="60000"/>
              <a:lum bright="70000" contrast="-70000"/>
            </a:blip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grpSp>
        <p:nvGrpSpPr>
          <p:cNvPr id="12" name="Group 11"/>
          <p:cNvGrpSpPr/>
          <p:nvPr/>
        </p:nvGrpSpPr>
        <p:grpSpPr bwMode="auto">
          <a:xfrm>
            <a:off x="11363552" y="6255258"/>
            <a:ext cx="524256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 bwMode="auto">
            <a:xfrm>
              <a:off x="8532189" y="5068824"/>
              <a:ext cx="393192" cy="393192"/>
            </a:xfrm>
            <a:prstGeom prst="ellipse">
              <a:avLst/>
            </a:prstGeom>
            <a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 bwMode="auto"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755E8D2-BCEE-4D3D-AE6D-93BD204BAD0C}" type="datetimeFigureOut">
              <a:rPr lang="en-US"/>
              <a:t>3/25/2026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47A6B63-2F56-4841-9293-5EBE6F10492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8303741" y="2"/>
            <a:ext cx="3888259" cy="6857999"/>
          </a:xfrm>
          <a:prstGeom prst="rect">
            <a:avLst/>
          </a:prstGeom>
          <a:blipFill>
            <a:blip r:embed="rId2">
              <a:alphaModFix amt="60000"/>
              <a:lum bright="70000" contrast="-70000"/>
            </a:blip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1" y="0"/>
            <a:ext cx="830374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grpSp>
        <p:nvGrpSpPr>
          <p:cNvPr id="12" name="Group 11"/>
          <p:cNvGrpSpPr/>
          <p:nvPr/>
        </p:nvGrpSpPr>
        <p:grpSpPr bwMode="auto">
          <a:xfrm>
            <a:off x="11363552" y="6255258"/>
            <a:ext cx="524256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 bwMode="auto">
            <a:xfrm>
              <a:off x="8532189" y="5068824"/>
              <a:ext cx="393192" cy="393192"/>
            </a:xfrm>
            <a:prstGeom prst="ellipse">
              <a:avLst/>
            </a:prstGeom>
            <a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 bwMode="auto"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BBF110E-D48F-4A61-BE6D-11D38A61FE05}" type="datetimeFigureOut">
              <a:rPr lang="en-US"/>
              <a:t>3/25/2026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7256DB8-6D61-42FC-AD65-CF324CD5AA7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 bwMode="auto">
          <a:xfrm>
            <a:off x="11363552" y="6255258"/>
            <a:ext cx="524256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 bwMode="auto">
            <a:xfrm>
              <a:off x="8532189" y="5068824"/>
              <a:ext cx="393192" cy="393192"/>
            </a:xfrm>
            <a:prstGeom prst="ellipse">
              <a:avLst/>
            </a:prstGeom>
            <a:blipFill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 bwMode="auto"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484632"/>
            <a:ext cx="103632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2121408"/>
            <a:ext cx="103632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7989824" y="6272786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FE61780-2E25-4081-A2D9-4C0805256F67}" type="datetimeFigureOut">
              <a:rPr lang="en-US"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914400" y="6272786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1311128" y="6272786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F6DCE24F-EB95-491E-9DC9-5A44E63282A7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l" defTabSz="914400">
        <a:lnSpc>
          <a:spcPct val="90000"/>
        </a:lnSpc>
        <a:spcBef>
          <a:spcPts val="0"/>
        </a:spcBef>
        <a:buNone/>
        <a:defRPr sz="4200" b="0" cap="all">
          <a:blipFill>
            <a:blip r:embed="rId15"/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95400" y="1268760"/>
            <a:ext cx="8568952" cy="5334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4400" b="1" dirty="0">
                <a:latin typeface="Times New Roman"/>
                <a:cs typeface="Times New Roman"/>
              </a:rPr>
              <a:t>Социально-экономическое развитие БССР</a:t>
            </a:r>
          </a:p>
          <a:p>
            <a:pPr algn="ctr">
              <a:defRPr/>
            </a:pPr>
            <a:r>
              <a:rPr lang="ru-RU" sz="4400" b="1" dirty="0">
                <a:latin typeface="Times New Roman"/>
                <a:cs typeface="Times New Roman"/>
              </a:rPr>
              <a:t>в 1920 – е – 1930 гг.</a:t>
            </a:r>
            <a:endParaRPr lang="en-US" sz="4400" b="1" dirty="0">
              <a:ln w="11430"/>
              <a:solidFill>
                <a:schemeClr val="tx1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1026" name="Picture 2" descr="http://img-fotki.yandex.ru/get/5603/na-blyudatel.6d/0_56048_fc74248a_XL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7320136" y="3367455"/>
            <a:ext cx="4871864" cy="349054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plit orient="vert"/>
      </p:transition>
    </mc:Choice>
    <mc:Fallback xmlns:w="http://schemas.openxmlformats.org/wordprocessingml/2006/main" xmlns:m="http://schemas.openxmlformats.org/officeDocument/2006/math" xmlns="">
      <p:transition spd="med" advClick="1">
        <p:split orient="vert" dir="ou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DF01AB-BFB3-4500-8AC6-A11779348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6092F1D-3441-47A2-B678-937E18F4D0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9456" y="484632"/>
            <a:ext cx="9593579" cy="5888736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DB6B672-084A-4E8B-A18A-C5BEB80E6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br>
              <a:rPr lang="en-US"/>
            </a:br>
            <a:r>
              <a:rPr lang="en-US"/>
              <a:t>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283761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81225" y="1"/>
            <a:ext cx="8286775" cy="706415"/>
          </a:xfrm>
        </p:spPr>
        <p:txBody>
          <a:bodyPr/>
          <a:lstStyle/>
          <a:p>
            <a:pPr>
              <a:defRPr/>
            </a:pPr>
            <a:r>
              <a:rPr lang="ru-RU" sz="2400" spc="15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</a:rPr>
              <a:t>Переход к новой экономической политике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888088" y="2564904"/>
            <a:ext cx="4248472" cy="4176464"/>
          </a:xfrm>
          <a:prstGeom prst="rect">
            <a:avLst/>
          </a:prstGeom>
          <a:solidFill>
            <a:schemeClr val="tx1">
              <a:lumMod val="40000"/>
              <a:lumOff val="60000"/>
              <a:alpha val="15000"/>
            </a:schemeClr>
          </a:solidFill>
          <a:ln w="9525">
            <a:noFill/>
            <a:miter lim="800000"/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Font typeface="Wingdings"/>
              <a:buChar char="v"/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/>
              <a:buChar char="§"/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Char char="•"/>
              <a:defRPr sz="2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>
              <a:spcBef>
                <a:spcPts val="0"/>
              </a:spcBef>
              <a:spcAft>
                <a:spcPts val="0"/>
              </a:spcAft>
              <a:buChar char="–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80000"/>
              </a:lnSpc>
              <a:buNone/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Cambria"/>
              </a:rPr>
              <a:t>Нэп – это прежде всего переход от продразвёрстки к продналогу, размер которого был на 30-50% ниже. Размер продналога рассчитывался с площади посевов и объявлялся крестьянам ещё до начала сельскохозяйственных работ.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Cambri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75586" y="908720"/>
            <a:ext cx="6431306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 bwMode="auto">
          <a:xfrm>
            <a:off x="6606892" y="1131839"/>
            <a:ext cx="4385652" cy="1015663"/>
          </a:xfrm>
          <a:prstGeom prst="rect">
            <a:avLst/>
          </a:prstGeom>
          <a:solidFill>
            <a:schemeClr val="tx1">
              <a:lumMod val="75000"/>
              <a:alpha val="1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Cambria"/>
              </a:rPr>
              <a:t>Продовольственный налог - это маховое колесо государственного механизма. Плакат. 1921 г. </a:t>
            </a:r>
            <a:endParaRPr lang="be-BY" sz="2000" dirty="0">
              <a:solidFill>
                <a:schemeClr val="accent2">
                  <a:lumMod val="75000"/>
                </a:schemeClr>
              </a:solidFill>
              <a:latin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plit orient="vert"/>
      </p:transition>
    </mc:Choice>
    <mc:Fallback xmlns:w="http://schemas.openxmlformats.org/wordprocessingml/2006/main" xmlns:m="http://schemas.openxmlformats.org/officeDocument/2006/math" xmlns="">
      <p:transition spd="med" advClick="1">
        <p:split orient="vert" dir="ou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59497" y="1"/>
            <a:ext cx="9108504" cy="70641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1" spc="150" dirty="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</a:rPr>
              <a:t>Переход к новой экономической политике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67408" y="5589240"/>
            <a:ext cx="10585176" cy="1168846"/>
          </a:xfrm>
          <a:prstGeom prst="rect">
            <a:avLst/>
          </a:prstGeom>
          <a:solidFill>
            <a:schemeClr val="tx1">
              <a:lumMod val="40000"/>
              <a:lumOff val="60000"/>
              <a:alpha val="15000"/>
            </a:schemeClr>
          </a:solidFill>
          <a:ln w="9525">
            <a:noFill/>
            <a:miter lim="800000"/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Font typeface="Wingdings"/>
              <a:buChar char="v"/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/>
              <a:buChar char="§"/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Char char="•"/>
              <a:defRPr sz="2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>
              <a:spcBef>
                <a:spcPts val="0"/>
              </a:spcBef>
              <a:spcAft>
                <a:spcPts val="0"/>
              </a:spcAft>
              <a:buChar char="–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ctr">
              <a:lnSpc>
                <a:spcPct val="80000"/>
              </a:lnSpc>
              <a:buNone/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Cambria"/>
              </a:rPr>
              <a:t>Введение нэпа дало крестьянам право свободно распоряжаться своей продукцией, оставшейся у них после выплаты налога, продавать её на рынке. В таких условиях у крестьян появилась заинтересованность в развитии своего хозяйства.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Cambria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4871864" y="5085184"/>
            <a:ext cx="4392488" cy="400110"/>
          </a:xfrm>
          <a:prstGeom prst="rect">
            <a:avLst/>
          </a:prstGeom>
          <a:solidFill>
            <a:schemeClr val="tx1">
              <a:lumMod val="75000"/>
              <a:alpha val="1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Cambria"/>
              </a:rPr>
              <a:t>Рынок в 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  <a:latin typeface="Cambria"/>
              </a:rPr>
              <a:t>Воложине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Cambria"/>
              </a:rPr>
              <a:t>. 1920-е гг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Cambria"/>
              </a:rPr>
              <a:t>.</a:t>
            </a:r>
            <a:endParaRPr lang="be-BY" sz="1600" dirty="0">
              <a:solidFill>
                <a:schemeClr val="accent2">
                  <a:lumMod val="75000"/>
                </a:schemeClr>
              </a:solidFill>
              <a:latin typeface="Cambria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 l="1546" t="2511" r="1620" b="2358"/>
          <a:stretch/>
        </p:blipFill>
        <p:spPr bwMode="auto">
          <a:xfrm>
            <a:off x="2567955" y="765554"/>
            <a:ext cx="6433587" cy="4108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plit orient="vert"/>
      </p:transition>
    </mc:Choice>
    <mc:Fallback xmlns:w="http://schemas.openxmlformats.org/wordprocessingml/2006/main" xmlns:m="http://schemas.openxmlformats.org/officeDocument/2006/math" xmlns="">
      <p:transition spd="med" advClick="1">
        <p:split orient="vert" dir="ou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1DA92F-5DCE-49F6-BF9D-DACE2D0A1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775D936-4247-4E9F-BBB6-20A2D59C41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3230" y="287650"/>
            <a:ext cx="10174370" cy="6282699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4533472-2874-463A-9BD0-9D8F3B900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br>
              <a:rPr lang="en-US"/>
            </a:br>
            <a:r>
              <a:rPr lang="en-US"/>
              <a:t>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966873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81225" y="1"/>
            <a:ext cx="8286775" cy="706415"/>
          </a:xfrm>
        </p:spPr>
        <p:txBody>
          <a:bodyPr/>
          <a:lstStyle/>
          <a:p>
            <a:pPr>
              <a:defRPr/>
            </a:pPr>
            <a:r>
              <a:rPr lang="ru-RU" sz="2400" spc="15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</a:rPr>
              <a:t>Переход к новой экономической политике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39416" y="5589240"/>
            <a:ext cx="10441160" cy="1080120"/>
          </a:xfrm>
          <a:prstGeom prst="rect">
            <a:avLst/>
          </a:prstGeom>
          <a:solidFill>
            <a:schemeClr val="tx1">
              <a:lumMod val="40000"/>
              <a:lumOff val="60000"/>
              <a:alpha val="15000"/>
            </a:schemeClr>
          </a:solidFill>
          <a:ln w="9525">
            <a:noFill/>
            <a:miter lim="800000"/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Font typeface="Wingdings"/>
              <a:buChar char="v"/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/>
              <a:buChar char="§"/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Char char="•"/>
              <a:defRPr sz="2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>
              <a:spcBef>
                <a:spcPts val="0"/>
              </a:spcBef>
              <a:spcAft>
                <a:spcPts val="0"/>
              </a:spcAft>
              <a:buChar char="–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80000"/>
              </a:lnSpc>
              <a:buNone/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Cambria"/>
              </a:rPr>
              <a:t>Крестьянам позволили свободно выбирать формы землепользования.</a:t>
            </a:r>
            <a:r>
              <a:rPr lang="ru-RU" sz="3600" dirty="0"/>
              <a:t>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Cambria"/>
              </a:rPr>
              <a:t>Разрешалась аренда земли и использование наёмной рабочей силы при условии, что сам наниматель работает.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Cambria"/>
            </a:endParaRPr>
          </a:p>
        </p:txBody>
      </p:sp>
      <p:graphicFrame>
        <p:nvGraphicFramePr>
          <p:cNvPr id="2" name="Схе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4738260"/>
              </p:ext>
            </p:extLst>
          </p:nvPr>
        </p:nvGraphicFramePr>
        <p:xfrm>
          <a:off x="911424" y="915580"/>
          <a:ext cx="10153128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plit orient="vert"/>
      </p:transition>
    </mc:Choice>
    <mc:Fallback xmlns:w="http://schemas.openxmlformats.org/wordprocessingml/2006/main" xmlns:m="http://schemas.openxmlformats.org/officeDocument/2006/math" xmlns="">
      <p:transition spd="med" advClick="1">
        <p:split orient="vert" dir="ou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81225" y="1"/>
            <a:ext cx="8286775" cy="706415"/>
          </a:xfrm>
        </p:spPr>
        <p:txBody>
          <a:bodyPr/>
          <a:lstStyle/>
          <a:p>
            <a:pPr>
              <a:defRPr/>
            </a:pPr>
            <a:r>
              <a:rPr lang="ru-RU" sz="2000" spc="15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</a:rPr>
              <a:t>Взгляды Д.Прищепова на пути преобразований в деревне</a:t>
            </a:r>
            <a:endParaRPr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67408" y="908720"/>
            <a:ext cx="6912769" cy="5544616"/>
          </a:xfrm>
          <a:prstGeom prst="rect">
            <a:avLst/>
          </a:prstGeom>
          <a:solidFill>
            <a:schemeClr val="tx1">
              <a:lumMod val="40000"/>
              <a:lumOff val="60000"/>
              <a:alpha val="15000"/>
            </a:schemeClr>
          </a:solidFill>
          <a:ln w="9525">
            <a:noFill/>
            <a:miter lim="800000"/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Font typeface="Wingdings"/>
              <a:buChar char="v"/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/>
              <a:buChar char="§"/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Char char="•"/>
              <a:defRPr sz="2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>
              <a:spcBef>
                <a:spcPts val="0"/>
              </a:spcBef>
              <a:spcAft>
                <a:spcPts val="0"/>
              </a:spcAft>
              <a:buChar char="–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>
              <a:lnSpc>
                <a:spcPct val="80000"/>
              </a:lnSpc>
              <a:buNone/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Cambria"/>
              </a:rPr>
              <a:t>Нарком земледелия БССР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  <a:latin typeface="Cambria"/>
              </a:rPr>
              <a:t>Д.Прищепов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Cambria"/>
              </a:rPr>
              <a:t> имел в аграрной политике собственную позицию, получившую название «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  <a:latin typeface="Cambria"/>
              </a:rPr>
              <a:t>прищеповщина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Cambria"/>
              </a:rPr>
              <a:t>». Партийным руководством Беларуси он был обвинён в ставке на развитие хуторской системы и в защите интересов состоятельных хозяев. В 1929 г.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  <a:latin typeface="Cambria"/>
              </a:rPr>
              <a:t>Д.Прищепов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Cambria"/>
              </a:rPr>
              <a:t> был исключён из партии и снят с должности наркома. Было заявлено, что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  <a:latin typeface="Cambria"/>
              </a:rPr>
              <a:t>хуторизация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Cambria"/>
              </a:rPr>
              <a:t> – это путь укрепления капиталистических отношений в деревне, поддержка её зажиточных жителей. Но в то же время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  <a:latin typeface="Cambria"/>
              </a:rPr>
              <a:t>Д.Прищепов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Cambria"/>
              </a:rPr>
              <a:t> был искренним сторонником крупного сельскохозяйственного производства, на землях бывших помещичьих имений создавал совхозы, содействовал выделению безземельным и малоземельным крестьянам земли. </a:t>
            </a:r>
            <a:endParaRPr sz="2400" dirty="0"/>
          </a:p>
          <a:p>
            <a:pPr marL="0" indent="180975">
              <a:lnSpc>
                <a:spcPct val="80000"/>
              </a:lnSpc>
              <a:buNone/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Cambria"/>
              </a:rPr>
              <a:t> 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Cambri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7968208" y="1268761"/>
            <a:ext cx="2381250" cy="2962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 bwMode="auto">
          <a:xfrm>
            <a:off x="8412888" y="4365104"/>
            <a:ext cx="1491890" cy="338554"/>
          </a:xfrm>
          <a:prstGeom prst="rect">
            <a:avLst/>
          </a:prstGeom>
          <a:solidFill>
            <a:schemeClr val="tx1">
              <a:lumMod val="75000"/>
              <a:alpha val="1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>
                <a:solidFill>
                  <a:schemeClr val="accent2">
                    <a:lumMod val="75000"/>
                  </a:schemeClr>
                </a:solidFill>
                <a:latin typeface="Cambria"/>
              </a:rPr>
              <a:t>Д.Прищепов</a:t>
            </a:r>
            <a:endParaRPr lang="be-BY" sz="1600">
              <a:solidFill>
                <a:schemeClr val="accent2">
                  <a:lumMod val="75000"/>
                </a:schemeClr>
              </a:solidFill>
              <a:latin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plit orient="vert"/>
      </p:transition>
    </mc:Choice>
    <mc:Fallback xmlns:w="http://schemas.openxmlformats.org/wordprocessingml/2006/main" xmlns:m="http://schemas.openxmlformats.org/officeDocument/2006/math" xmlns="">
      <p:transition spd="med" advClick="1">
        <p:split orient="vert" dir="ou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81225" y="1"/>
            <a:ext cx="8286775" cy="706415"/>
          </a:xfrm>
        </p:spPr>
        <p:txBody>
          <a:bodyPr/>
          <a:lstStyle/>
          <a:p>
            <a:pPr>
              <a:defRPr/>
            </a:pPr>
            <a:r>
              <a:rPr lang="ru-RU" sz="2400" spc="15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</a:rPr>
              <a:t>Переход к новой экономической политике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951984" y="1823080"/>
            <a:ext cx="6095404" cy="4409207"/>
          </a:xfrm>
          <a:prstGeom prst="rect">
            <a:avLst/>
          </a:prstGeom>
          <a:solidFill>
            <a:schemeClr val="tx1">
              <a:lumMod val="40000"/>
              <a:lumOff val="60000"/>
              <a:alpha val="15000"/>
            </a:schemeClr>
          </a:solidFill>
          <a:ln w="9525">
            <a:noFill/>
            <a:miter lim="800000"/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Font typeface="Wingdings"/>
              <a:buChar char="v"/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/>
              <a:buChar char="§"/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Char char="•"/>
              <a:defRPr sz="2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>
              <a:spcBef>
                <a:spcPts val="0"/>
              </a:spcBef>
              <a:spcAft>
                <a:spcPts val="0"/>
              </a:spcAft>
              <a:buChar char="–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>
              <a:lnSpc>
                <a:spcPct val="80000"/>
              </a:lnSpc>
              <a:buNone/>
              <a:defRPr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В  1926  г. валовая продукция БССР значительно превысила среднегодовые показатели довоенного времени. К  1927  г. был восстановлен и  довоенный объем промышленности. Но в индустриальном плане республика оставалась слабо развитой. Удельный вес БССР в  промышленности СССР составлял менее 1%. 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Cambria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6023992" y="754317"/>
            <a:ext cx="5467349" cy="707886"/>
          </a:xfrm>
          <a:prstGeom prst="rect">
            <a:avLst/>
          </a:prstGeom>
          <a:solidFill>
            <a:schemeClr val="tx1">
              <a:lumMod val="75000"/>
              <a:alpha val="1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Cambria"/>
              </a:rPr>
              <a:t>Победа революции в сотрудничестве рабочий и крестьян. Плакат. 1920-е гг.</a:t>
            </a:r>
            <a:endParaRPr lang="be-BY" sz="2000" dirty="0">
              <a:solidFill>
                <a:schemeClr val="accent2">
                  <a:lumMod val="75000"/>
                </a:schemeClr>
              </a:solidFill>
              <a:latin typeface="Cambria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000" t="3030" r="2334" b="6090"/>
          <a:stretch/>
        </p:blipFill>
        <p:spPr bwMode="auto">
          <a:xfrm>
            <a:off x="263352" y="1046705"/>
            <a:ext cx="5467350" cy="342783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plit orient="vert"/>
      </p:transition>
    </mc:Choice>
    <mc:Fallback xmlns:w="http://schemas.openxmlformats.org/wordprocessingml/2006/main" xmlns:m="http://schemas.openxmlformats.org/officeDocument/2006/math" xmlns="">
      <p:transition spd="med" advClick="1">
        <p:split orient="vert" dir="ou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15481" y="1"/>
            <a:ext cx="9252520" cy="983939"/>
          </a:xfrm>
        </p:spPr>
        <p:txBody>
          <a:bodyPr/>
          <a:lstStyle/>
          <a:p>
            <a:pPr>
              <a:defRPr/>
            </a:pPr>
            <a:r>
              <a:rPr lang="ru-RU" sz="2000" b="1" spc="150" dirty="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</a:rPr>
              <a:t>Влияние нэпа на развитие промышленности, сельского хозяйства и транспорта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487488" y="1052736"/>
            <a:ext cx="5256585" cy="936104"/>
          </a:xfrm>
          <a:prstGeom prst="rect">
            <a:avLst/>
          </a:prstGeom>
          <a:solidFill>
            <a:schemeClr val="tx1">
              <a:lumMod val="40000"/>
              <a:lumOff val="60000"/>
              <a:alpha val="15000"/>
            </a:schemeClr>
          </a:solidFill>
          <a:ln w="9525">
            <a:noFill/>
            <a:miter lim="800000"/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Font typeface="Wingdings"/>
              <a:buChar char="v"/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/>
              <a:buChar char="§"/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Char char="•"/>
              <a:defRPr sz="2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>
              <a:spcBef>
                <a:spcPts val="0"/>
              </a:spcBef>
              <a:spcAft>
                <a:spcPts val="0"/>
              </a:spcAft>
              <a:buChar char="–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ctr">
              <a:lnSpc>
                <a:spcPct val="80000"/>
              </a:lnSpc>
              <a:buNone/>
              <a:defRPr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  <a:latin typeface="Cambria"/>
              </a:rPr>
              <a:t>За годы восстановления было построено 106 новых предприятий. Восстанавливался железнодорожный транспорт.</a:t>
            </a:r>
            <a:endParaRPr dirty="0"/>
          </a:p>
          <a:p>
            <a:pPr marL="0" indent="180975" algn="ctr">
              <a:lnSpc>
                <a:spcPct val="80000"/>
              </a:lnSpc>
              <a:buNone/>
              <a:defRPr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  <a:latin typeface="Cambria"/>
              </a:rPr>
              <a:t> 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Cambria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7046702" y="6284059"/>
            <a:ext cx="3240360" cy="338554"/>
          </a:xfrm>
          <a:prstGeom prst="rect">
            <a:avLst/>
          </a:prstGeom>
          <a:solidFill>
            <a:schemeClr val="tx1">
              <a:lumMod val="75000"/>
              <a:alpha val="1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>
                <a:solidFill>
                  <a:schemeClr val="accent2">
                    <a:lumMod val="75000"/>
                  </a:schemeClr>
                </a:solidFill>
                <a:latin typeface="Cambria"/>
              </a:rPr>
              <a:t>Нэп в Беларуси. 1921-1928 гг.</a:t>
            </a:r>
            <a:endParaRPr lang="be-BY" sz="1600">
              <a:solidFill>
                <a:schemeClr val="accent2">
                  <a:lumMod val="75000"/>
                </a:schemeClr>
              </a:solidFill>
              <a:latin typeface="Cambria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4577" t="5985"/>
          <a:stretch/>
        </p:blipFill>
        <p:spPr bwMode="auto">
          <a:xfrm>
            <a:off x="6816081" y="1052736"/>
            <a:ext cx="3701607" cy="5009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928604"/>
              </p:ext>
            </p:extLst>
          </p:nvPr>
        </p:nvGraphicFramePr>
        <p:xfrm>
          <a:off x="1415481" y="2065853"/>
          <a:ext cx="5356423" cy="3931920"/>
        </p:xfrm>
        <a:graphic>
          <a:graphicData uri="http://schemas.openxmlformats.org/drawingml/2006/table">
            <a:tbl>
              <a:tblPr firstRow="1">
                <a:tableStyleId>{C8EA190A-DA02-8CD6-E12B-10A12AD02793}</a:tableStyleId>
              </a:tblPr>
              <a:tblGrid>
                <a:gridCol w="453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024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>
                          <a:latin typeface="Cambria"/>
                        </a:rPr>
                        <a:t>Построенные и восстановленные за годы нэпа предприятия Беларуси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>
                        <a:latin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defRPr/>
                      </a:pPr>
                      <a:r>
                        <a:rPr lang="ru-RU" sz="1600" dirty="0">
                          <a:latin typeface="Cambria"/>
                        </a:rPr>
                        <a:t>Завод «Энергия» в Минске</a:t>
                      </a:r>
                      <a:endParaRPr dirty="0"/>
                    </a:p>
                    <a:p>
                      <a:pPr>
                        <a:lnSpc>
                          <a:spcPct val="100000"/>
                        </a:lnSpc>
                        <a:defRPr/>
                      </a:pPr>
                      <a:r>
                        <a:rPr lang="ru-RU" sz="1600" dirty="0">
                          <a:latin typeface="Cambria"/>
                        </a:rPr>
                        <a:t>Завод «Металл» в Минске</a:t>
                      </a:r>
                      <a:endParaRPr dirty="0"/>
                    </a:p>
                    <a:p>
                      <a:pPr>
                        <a:lnSpc>
                          <a:spcPct val="100000"/>
                        </a:lnSpc>
                        <a:defRPr/>
                      </a:pPr>
                      <a:r>
                        <a:rPr lang="ru-RU" sz="1600" dirty="0">
                          <a:latin typeface="Cambria"/>
                        </a:rPr>
                        <a:t>Обойная фабрика в Минске</a:t>
                      </a:r>
                      <a:endParaRPr dirty="0"/>
                    </a:p>
                    <a:p>
                      <a:pPr>
                        <a:lnSpc>
                          <a:spcPct val="100000"/>
                        </a:lnSpc>
                        <a:defRPr/>
                      </a:pPr>
                      <a:r>
                        <a:rPr lang="ru-RU" sz="1600" dirty="0">
                          <a:latin typeface="Cambria"/>
                        </a:rPr>
                        <a:t>Кафельный завод в Копыли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>
                        <a:latin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defRPr/>
                      </a:pPr>
                      <a:r>
                        <a:rPr lang="ru-RU" sz="1600">
                          <a:latin typeface="Cambria"/>
                        </a:rPr>
                        <a:t>Лесозаводы в Бобруйске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>
                        <a:latin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defRPr/>
                      </a:pPr>
                      <a:r>
                        <a:rPr lang="ru-RU" sz="1600">
                          <a:latin typeface="Cambria"/>
                        </a:rPr>
                        <a:t>Спичечная фабрика «Березина» в Борисове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>
                        <a:latin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defRPr/>
                      </a:pPr>
                      <a:r>
                        <a:rPr lang="ru-RU" sz="1600">
                          <a:latin typeface="Cambria"/>
                        </a:rPr>
                        <a:t>Стеклозавод в Борисове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>
                        <a:latin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defRPr/>
                      </a:pPr>
                      <a:r>
                        <a:rPr lang="ru-RU" sz="1600">
                          <a:latin typeface="Cambria"/>
                        </a:rPr>
                        <a:t>Льнопрядильная фабрика «Двина» в Витебске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>
                        <a:latin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defRPr/>
                      </a:pPr>
                      <a:r>
                        <a:rPr lang="ru-RU" sz="1600">
                          <a:latin typeface="Cambria"/>
                        </a:rPr>
                        <a:t>Кондитерская фабрика в Гомеле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>
                        <a:latin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defRPr/>
                      </a:pPr>
                      <a:r>
                        <a:rPr lang="ru-RU" sz="1600" dirty="0">
                          <a:latin typeface="Cambria"/>
                        </a:rPr>
                        <a:t>Гвоздильный завод «Красный Октябрь» в Орше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8-конечная звезда 2"/>
          <p:cNvSpPr/>
          <p:nvPr/>
        </p:nvSpPr>
        <p:spPr bwMode="auto">
          <a:xfrm>
            <a:off x="2591148" y="2799674"/>
            <a:ext cx="216024" cy="178532"/>
          </a:xfrm>
          <a:prstGeom prst="star8">
            <a:avLst>
              <a:gd name="adj" fmla="val 375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8-конечная звезда 8"/>
          <p:cNvSpPr/>
          <p:nvPr/>
        </p:nvSpPr>
        <p:spPr bwMode="auto">
          <a:xfrm>
            <a:off x="7248128" y="3041340"/>
            <a:ext cx="216024" cy="216024"/>
          </a:xfrm>
          <a:prstGeom prst="star8">
            <a:avLst>
              <a:gd name="adj" fmla="val 375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8-конечная звезда 9"/>
          <p:cNvSpPr/>
          <p:nvPr/>
        </p:nvSpPr>
        <p:spPr bwMode="auto">
          <a:xfrm>
            <a:off x="7441592" y="3041340"/>
            <a:ext cx="216024" cy="216024"/>
          </a:xfrm>
          <a:prstGeom prst="star8">
            <a:avLst>
              <a:gd name="adj" fmla="val 375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8-конечная звезда 10"/>
          <p:cNvSpPr/>
          <p:nvPr/>
        </p:nvSpPr>
        <p:spPr bwMode="auto">
          <a:xfrm>
            <a:off x="2591148" y="3041340"/>
            <a:ext cx="216024" cy="216024"/>
          </a:xfrm>
          <a:prstGeom prst="star8">
            <a:avLst>
              <a:gd name="adj" fmla="val 375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8-конечная звезда 11"/>
          <p:cNvSpPr/>
          <p:nvPr/>
        </p:nvSpPr>
        <p:spPr bwMode="auto">
          <a:xfrm>
            <a:off x="2591148" y="3262722"/>
            <a:ext cx="216024" cy="216024"/>
          </a:xfrm>
          <a:prstGeom prst="star8">
            <a:avLst>
              <a:gd name="adj" fmla="val 3750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8-конечная звезда 12"/>
          <p:cNvSpPr/>
          <p:nvPr/>
        </p:nvSpPr>
        <p:spPr bwMode="auto">
          <a:xfrm>
            <a:off x="7345427" y="3167781"/>
            <a:ext cx="216024" cy="216024"/>
          </a:xfrm>
          <a:prstGeom prst="star8">
            <a:avLst>
              <a:gd name="adj" fmla="val 3750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8-конечная звезда 13"/>
          <p:cNvSpPr/>
          <p:nvPr/>
        </p:nvSpPr>
        <p:spPr bwMode="auto">
          <a:xfrm>
            <a:off x="2591148" y="3491942"/>
            <a:ext cx="216024" cy="216024"/>
          </a:xfrm>
          <a:prstGeom prst="star8">
            <a:avLst>
              <a:gd name="adj" fmla="val 375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8-конечная звезда 14"/>
          <p:cNvSpPr/>
          <p:nvPr/>
        </p:nvSpPr>
        <p:spPr bwMode="auto">
          <a:xfrm>
            <a:off x="6830679" y="3789040"/>
            <a:ext cx="216024" cy="216024"/>
          </a:xfrm>
          <a:prstGeom prst="star8">
            <a:avLst>
              <a:gd name="adj" fmla="val 375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8-конечная звезда 15"/>
          <p:cNvSpPr/>
          <p:nvPr/>
        </p:nvSpPr>
        <p:spPr bwMode="auto">
          <a:xfrm>
            <a:off x="2591148" y="3861048"/>
            <a:ext cx="216024" cy="216024"/>
          </a:xfrm>
          <a:prstGeom prst="star8">
            <a:avLst>
              <a:gd name="adj" fmla="val 37500"/>
            </a:avLst>
          </a:prstGeom>
          <a:gradFill>
            <a:gsLst>
              <a:gs pos="66000">
                <a:srgbClr val="C00000"/>
              </a:gs>
              <a:gs pos="10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8-конечная звезда 16"/>
          <p:cNvSpPr/>
          <p:nvPr/>
        </p:nvSpPr>
        <p:spPr bwMode="auto">
          <a:xfrm>
            <a:off x="8191822" y="3897052"/>
            <a:ext cx="216024" cy="216024"/>
          </a:xfrm>
          <a:prstGeom prst="star8">
            <a:avLst>
              <a:gd name="adj" fmla="val 37500"/>
            </a:avLst>
          </a:prstGeom>
          <a:gradFill>
            <a:gsLst>
              <a:gs pos="66000">
                <a:srgbClr val="C00000"/>
              </a:gs>
              <a:gs pos="10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8-конечная звезда 17"/>
          <p:cNvSpPr/>
          <p:nvPr/>
        </p:nvSpPr>
        <p:spPr bwMode="auto">
          <a:xfrm>
            <a:off x="2591148" y="4293096"/>
            <a:ext cx="216024" cy="216024"/>
          </a:xfrm>
          <a:prstGeom prst="star8">
            <a:avLst>
              <a:gd name="adj" fmla="val 37500"/>
            </a:avLst>
          </a:prstGeom>
          <a:gradFill>
            <a:gsLst>
              <a:gs pos="66000">
                <a:srgbClr val="C00000"/>
              </a:gs>
              <a:gs pos="10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8-конечная звезда 18"/>
          <p:cNvSpPr/>
          <p:nvPr/>
        </p:nvSpPr>
        <p:spPr bwMode="auto">
          <a:xfrm>
            <a:off x="7752184" y="2798192"/>
            <a:ext cx="216024" cy="216024"/>
          </a:xfrm>
          <a:prstGeom prst="star8">
            <a:avLst>
              <a:gd name="adj" fmla="val 37500"/>
            </a:avLst>
          </a:prstGeom>
          <a:gradFill>
            <a:gsLst>
              <a:gs pos="66000">
                <a:srgbClr val="C00000"/>
              </a:gs>
              <a:gs pos="10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8-конечная звезда 19"/>
          <p:cNvSpPr/>
          <p:nvPr/>
        </p:nvSpPr>
        <p:spPr bwMode="auto">
          <a:xfrm>
            <a:off x="2591148" y="4797152"/>
            <a:ext cx="216024" cy="216024"/>
          </a:xfrm>
          <a:prstGeom prst="star8">
            <a:avLst>
              <a:gd name="adj" fmla="val 37500"/>
            </a:avLst>
          </a:prstGeom>
          <a:gradFill>
            <a:gsLst>
              <a:gs pos="66000">
                <a:schemeClr val="accent6">
                  <a:lumMod val="50000"/>
                </a:schemeClr>
              </a:gs>
              <a:gs pos="10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8-конечная звезда 20"/>
          <p:cNvSpPr/>
          <p:nvPr/>
        </p:nvSpPr>
        <p:spPr bwMode="auto">
          <a:xfrm>
            <a:off x="7860196" y="2921868"/>
            <a:ext cx="216024" cy="216024"/>
          </a:xfrm>
          <a:prstGeom prst="star8">
            <a:avLst>
              <a:gd name="adj" fmla="val 37500"/>
            </a:avLst>
          </a:prstGeom>
          <a:gradFill>
            <a:gsLst>
              <a:gs pos="66000">
                <a:schemeClr val="accent6">
                  <a:lumMod val="50000"/>
                </a:schemeClr>
              </a:gs>
              <a:gs pos="10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8-конечная звезда 21"/>
          <p:cNvSpPr/>
          <p:nvPr/>
        </p:nvSpPr>
        <p:spPr bwMode="auto">
          <a:xfrm>
            <a:off x="2591148" y="5301208"/>
            <a:ext cx="216024" cy="216024"/>
          </a:xfrm>
          <a:prstGeom prst="star8">
            <a:avLst>
              <a:gd name="adj" fmla="val 37500"/>
            </a:avLst>
          </a:prstGeom>
          <a:gradFill>
            <a:gsLst>
              <a:gs pos="66000">
                <a:srgbClr val="E8F35F"/>
              </a:gs>
              <a:gs pos="10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8-конечная звезда 22"/>
          <p:cNvSpPr/>
          <p:nvPr/>
        </p:nvSpPr>
        <p:spPr bwMode="auto">
          <a:xfrm>
            <a:off x="8643123" y="1772816"/>
            <a:ext cx="216024" cy="216024"/>
          </a:xfrm>
          <a:prstGeom prst="star8">
            <a:avLst>
              <a:gd name="adj" fmla="val 37500"/>
            </a:avLst>
          </a:prstGeom>
          <a:gradFill>
            <a:gsLst>
              <a:gs pos="66000">
                <a:srgbClr val="E8F35F"/>
              </a:gs>
              <a:gs pos="10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8-конечная звезда 23"/>
          <p:cNvSpPr/>
          <p:nvPr/>
        </p:nvSpPr>
        <p:spPr bwMode="auto">
          <a:xfrm>
            <a:off x="2591148" y="5733256"/>
            <a:ext cx="216024" cy="216024"/>
          </a:xfrm>
          <a:prstGeom prst="star8">
            <a:avLst>
              <a:gd name="adj" fmla="val 37500"/>
            </a:avLst>
          </a:prstGeom>
          <a:pattFill prst="wdUpDiag">
            <a:fgClr>
              <a:srgbClr val="00B050"/>
            </a:fgClr>
            <a:bgClr>
              <a:schemeClr val="bg1"/>
            </a:bgClr>
          </a:patt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8-конечная звезда 24"/>
          <p:cNvSpPr/>
          <p:nvPr/>
        </p:nvSpPr>
        <p:spPr bwMode="auto">
          <a:xfrm>
            <a:off x="9336360" y="4558084"/>
            <a:ext cx="216024" cy="216024"/>
          </a:xfrm>
          <a:prstGeom prst="star8">
            <a:avLst>
              <a:gd name="adj" fmla="val 37500"/>
            </a:avLst>
          </a:prstGeom>
          <a:pattFill prst="wdUpDiag">
            <a:fgClr>
              <a:srgbClr val="00B050"/>
            </a:fgClr>
            <a:bgClr>
              <a:schemeClr val="bg1"/>
            </a:bgClr>
          </a:patt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8-конечная звезда 25"/>
          <p:cNvSpPr/>
          <p:nvPr/>
        </p:nvSpPr>
        <p:spPr bwMode="auto">
          <a:xfrm>
            <a:off x="2591148" y="6237064"/>
            <a:ext cx="216024" cy="216024"/>
          </a:xfrm>
          <a:prstGeom prst="star8">
            <a:avLst>
              <a:gd name="adj" fmla="val 375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8-конечная звезда 26"/>
          <p:cNvSpPr/>
          <p:nvPr/>
        </p:nvSpPr>
        <p:spPr bwMode="auto">
          <a:xfrm>
            <a:off x="8859147" y="2492896"/>
            <a:ext cx="216024" cy="216024"/>
          </a:xfrm>
          <a:prstGeom prst="star8">
            <a:avLst>
              <a:gd name="adj" fmla="val 375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plit orient="vert"/>
      </p:transition>
    </mc:Choice>
    <mc:Fallback xmlns:w="http://schemas.openxmlformats.org/wordprocessingml/2006/main" xmlns:m="http://schemas.openxmlformats.org/officeDocument/2006/math" xmlns="">
      <p:transition spd="med" advClick="1">
        <p:split orient="vert" dir="ou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F9203B-5B96-4EC6-8F36-B533B7CE5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СОЦИАЛИСТИЧЕСКИЕ ПРЕОБРАЗОВАНИЯ В БССР</a:t>
            </a:r>
            <a:endParaRPr lang="ru-BY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9BB1D0-9905-4579-88C9-1D1F003D7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200" dirty="0"/>
              <a:t>1925 ПОЛИТИКА ИНДУСТРИАЛИЗАЦИИ</a:t>
            </a:r>
          </a:p>
          <a:p>
            <a:r>
              <a:rPr lang="ru-RU" sz="3200" dirty="0"/>
              <a:t>1927 ПОЛИТИКА КОЛЛЕКТИВИЗАЦИИ</a:t>
            </a:r>
          </a:p>
          <a:p>
            <a:r>
              <a:rPr lang="ru-RU" sz="3200" dirty="0"/>
              <a:t>В БССР РАЗВИВАЛИСЬ ПРЕИМУЩЕСТВЕННО ЛЕГКАЯ, ПЕРЕРАБАТЫВАЮЩАЯ И СТРОИТЕЛЬНАЯ ОТРАСЛИ</a:t>
            </a:r>
            <a:br>
              <a:rPr lang="ru-RU" dirty="0"/>
            </a:br>
            <a:endParaRPr lang="ru-BY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FB15815-48FB-4A83-A82D-ADF6727A9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br>
              <a:rPr lang="en-US"/>
            </a:br>
            <a:r>
              <a:rPr lang="en-US"/>
              <a:t>              </a:t>
            </a:r>
          </a:p>
        </p:txBody>
      </p:sp>
    </p:spTree>
    <p:extLst>
      <p:ext uri="{BB962C8B-B14F-4D97-AF65-F5344CB8AC3E}">
        <p14:creationId xmlns:p14="http://schemas.microsoft.com/office/powerpoint/2010/main" val="680752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F96E9A-F0EF-494E-AE20-4382396C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637FA3A-71FD-42B7-8F79-4330A26250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7808" y="197218"/>
            <a:ext cx="7704856" cy="6544149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6DB88B-251C-4E5B-840E-65CB92B40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br>
              <a:rPr lang="en-US"/>
            </a:br>
            <a:r>
              <a:rPr lang="en-US"/>
              <a:t>            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0D5642-5C55-4EE2-A345-939DFB3B9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907209"/>
            <a:ext cx="4041055" cy="573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30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be-BY" spc="150" dirty="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</a:rPr>
              <a:t>План</a:t>
            </a:r>
            <a:endParaRPr lang="en-US" spc="150" dirty="0">
              <a:ln w="11430"/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88105" name="Group 41"/>
          <p:cNvGrpSpPr/>
          <p:nvPr/>
        </p:nvGrpSpPr>
        <p:grpSpPr bwMode="auto">
          <a:xfrm>
            <a:off x="2181826" y="1568869"/>
            <a:ext cx="8587707" cy="1112675"/>
            <a:chOff x="1200" y="1854"/>
            <a:chExt cx="3044" cy="435"/>
          </a:xfrm>
        </p:grpSpPr>
        <p:sp>
          <p:nvSpPr>
            <p:cNvPr id="88106" name="AutoShape 42"/>
            <p:cNvSpPr>
              <a:spLocks noChangeArrowheads="1"/>
            </p:cNvSpPr>
            <p:nvPr/>
          </p:nvSpPr>
          <p:spPr bwMode="gray">
            <a:xfrm>
              <a:off x="1446" y="1854"/>
              <a:ext cx="2736" cy="435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be-BY"/>
            </a:p>
          </p:txBody>
        </p:sp>
        <p:sp>
          <p:nvSpPr>
            <p:cNvPr id="88107" name="AutoShape 43"/>
            <p:cNvSpPr>
              <a:spLocks noChangeArrowheads="1"/>
            </p:cNvSpPr>
            <p:nvPr/>
          </p:nvSpPr>
          <p:spPr bwMode="gray">
            <a:xfrm>
              <a:off x="1200" y="1888"/>
              <a:ext cx="295" cy="38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be-BY"/>
            </a:p>
          </p:txBody>
        </p:sp>
        <p:sp>
          <p:nvSpPr>
            <p:cNvPr id="88108" name="Text Box 44"/>
            <p:cNvSpPr txBox="1">
              <a:spLocks noChangeArrowheads="1"/>
            </p:cNvSpPr>
            <p:nvPr/>
          </p:nvSpPr>
          <p:spPr bwMode="gray">
            <a:xfrm>
              <a:off x="1618" y="1934"/>
              <a:ext cx="2626" cy="3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2400" b="1" dirty="0">
                  <a:solidFill>
                    <a:schemeClr val="bg1"/>
                  </a:solidFill>
                  <a:latin typeface="Times New Roman"/>
                  <a:cs typeface="Times New Roman"/>
                </a:rPr>
                <a:t>Новая экономическая </a:t>
              </a:r>
              <a:r>
                <a:rPr lang="ru-RU" sz="2400" b="1" dirty="0" err="1">
                  <a:solidFill>
                    <a:schemeClr val="bg1"/>
                  </a:solidFill>
                  <a:latin typeface="Times New Roman"/>
                  <a:cs typeface="Times New Roman"/>
                </a:rPr>
                <a:t>политикаи</a:t>
              </a:r>
              <a:r>
                <a:rPr lang="ru-RU" sz="2400" b="1" dirty="0">
                  <a:solidFill>
                    <a:schemeClr val="bg1"/>
                  </a:solidFill>
                  <a:latin typeface="Times New Roman"/>
                  <a:cs typeface="Times New Roman"/>
                </a:rPr>
                <a:t> советская модернизация в БССР</a:t>
              </a:r>
              <a:endParaRPr lang="en-US" sz="2400" b="1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88109" name="Text Box 45"/>
            <p:cNvSpPr txBox="1">
              <a:spLocks noChangeArrowheads="1"/>
            </p:cNvSpPr>
            <p:nvPr/>
          </p:nvSpPr>
          <p:spPr bwMode="gray">
            <a:xfrm>
              <a:off x="1200" y="1974"/>
              <a:ext cx="302" cy="18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400" dirty="0">
                  <a:solidFill>
                    <a:schemeClr val="bg1"/>
                  </a:solidFill>
                </a:rPr>
                <a:t>1</a:t>
              </a:r>
              <a:endParaRPr dirty="0"/>
            </a:p>
          </p:txBody>
        </p:sp>
      </p:grpSp>
      <p:grpSp>
        <p:nvGrpSpPr>
          <p:cNvPr id="18" name="Group 41"/>
          <p:cNvGrpSpPr/>
          <p:nvPr/>
        </p:nvGrpSpPr>
        <p:grpSpPr bwMode="auto">
          <a:xfrm>
            <a:off x="2351584" y="2852936"/>
            <a:ext cx="8496944" cy="1011130"/>
            <a:chOff x="1296" y="1899"/>
            <a:chExt cx="2976" cy="461"/>
          </a:xfrm>
        </p:grpSpPr>
        <p:sp>
          <p:nvSpPr>
            <p:cNvPr id="19" name="AutoShape 42"/>
            <p:cNvSpPr>
              <a:spLocks noChangeArrowheads="1"/>
            </p:cNvSpPr>
            <p:nvPr/>
          </p:nvSpPr>
          <p:spPr bwMode="gray">
            <a:xfrm>
              <a:off x="1536" y="1899"/>
              <a:ext cx="2736" cy="435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be-BY"/>
            </a:p>
          </p:txBody>
        </p:sp>
        <p:sp>
          <p:nvSpPr>
            <p:cNvPr id="20" name="AutoShape 43"/>
            <p:cNvSpPr>
              <a:spLocks noChangeArrowheads="1"/>
            </p:cNvSpPr>
            <p:nvPr/>
          </p:nvSpPr>
          <p:spPr bwMode="gray">
            <a:xfrm>
              <a:off x="1296" y="1928"/>
              <a:ext cx="295" cy="43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be-BY"/>
            </a:p>
          </p:txBody>
        </p:sp>
        <p:sp>
          <p:nvSpPr>
            <p:cNvPr id="21" name="Text Box 44"/>
            <p:cNvSpPr txBox="1">
              <a:spLocks noChangeArrowheads="1"/>
            </p:cNvSpPr>
            <p:nvPr/>
          </p:nvSpPr>
          <p:spPr bwMode="gray">
            <a:xfrm>
              <a:off x="1618" y="1934"/>
              <a:ext cx="2626" cy="37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2400" b="1" dirty="0">
                  <a:solidFill>
                    <a:schemeClr val="bg1"/>
                  </a:solidFill>
                  <a:latin typeface="Times New Roman"/>
                  <a:cs typeface="Times New Roman"/>
                </a:rPr>
                <a:t>Итоги восстановления народного хозяйства в годы нэпа</a:t>
              </a:r>
              <a:endParaRPr lang="en-US" sz="2400" b="1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2" name="Text Box 45"/>
            <p:cNvSpPr txBox="1">
              <a:spLocks noChangeArrowheads="1"/>
            </p:cNvSpPr>
            <p:nvPr/>
          </p:nvSpPr>
          <p:spPr bwMode="gray">
            <a:xfrm>
              <a:off x="1376" y="2019"/>
              <a:ext cx="134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be-BY" sz="2400" dirty="0">
                  <a:solidFill>
                    <a:schemeClr val="bg1"/>
                  </a:solidFill>
                </a:rPr>
                <a:t>2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41"/>
          <p:cNvGrpSpPr/>
          <p:nvPr/>
        </p:nvGrpSpPr>
        <p:grpSpPr bwMode="auto">
          <a:xfrm>
            <a:off x="2351584" y="4122753"/>
            <a:ext cx="8496943" cy="947523"/>
            <a:chOff x="1296" y="1899"/>
            <a:chExt cx="2976" cy="461"/>
          </a:xfrm>
        </p:grpSpPr>
        <p:sp>
          <p:nvSpPr>
            <p:cNvPr id="14" name="AutoShape 42"/>
            <p:cNvSpPr>
              <a:spLocks noChangeArrowheads="1"/>
            </p:cNvSpPr>
            <p:nvPr/>
          </p:nvSpPr>
          <p:spPr bwMode="gray">
            <a:xfrm>
              <a:off x="1536" y="1899"/>
              <a:ext cx="2736" cy="435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be-BY"/>
            </a:p>
          </p:txBody>
        </p:sp>
        <p:sp>
          <p:nvSpPr>
            <p:cNvPr id="15" name="AutoShape 43"/>
            <p:cNvSpPr>
              <a:spLocks noChangeArrowheads="1"/>
            </p:cNvSpPr>
            <p:nvPr/>
          </p:nvSpPr>
          <p:spPr bwMode="gray">
            <a:xfrm>
              <a:off x="1296" y="1928"/>
              <a:ext cx="295" cy="43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be-BY"/>
            </a:p>
          </p:txBody>
        </p:sp>
        <p:sp>
          <p:nvSpPr>
            <p:cNvPr id="16" name="Text Box 44"/>
            <p:cNvSpPr txBox="1">
              <a:spLocks noChangeArrowheads="1"/>
            </p:cNvSpPr>
            <p:nvPr/>
          </p:nvSpPr>
          <p:spPr bwMode="gray">
            <a:xfrm>
              <a:off x="1618" y="1934"/>
              <a:ext cx="2626" cy="4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2400" b="1" dirty="0">
                  <a:solidFill>
                    <a:schemeClr val="bg1"/>
                  </a:solidFill>
                  <a:latin typeface="Times New Roman"/>
                  <a:cs typeface="Times New Roman"/>
                </a:rPr>
                <a:t>Реализация национальной политики. Белорусизация</a:t>
              </a:r>
              <a:endParaRPr lang="en-US" sz="2400" b="1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7" name="Text Box 45"/>
            <p:cNvSpPr txBox="1">
              <a:spLocks noChangeArrowheads="1"/>
            </p:cNvSpPr>
            <p:nvPr/>
          </p:nvSpPr>
          <p:spPr bwMode="gray">
            <a:xfrm>
              <a:off x="1376" y="2019"/>
              <a:ext cx="134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be-BY" sz="2400">
                  <a:solidFill>
                    <a:schemeClr val="bg1"/>
                  </a:solidFill>
                </a:rPr>
                <a:t>3</a:t>
              </a:r>
              <a:endParaRPr lang="en-US" sz="24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plit orient="vert"/>
      </p:transition>
    </mc:Choice>
    <mc:Fallback xmlns:w="http://schemas.openxmlformats.org/wordprocessingml/2006/main" xmlns:m="http://schemas.openxmlformats.org/officeDocument/2006/math" xmlns="">
      <p:transition spd="med" advClick="1">
        <p:split orient="vert" dir="ou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1A2755-9C08-41B3-8F13-BCCE5199F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6DD65CD-CD5B-4659-A762-743273A9D6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3472" y="352361"/>
            <a:ext cx="10189474" cy="6153278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13FB9F-40BD-450E-AB56-06961E4BB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br>
              <a:rPr lang="en-US"/>
            </a:br>
            <a:r>
              <a:rPr lang="en-US"/>
              <a:t>              </a:t>
            </a:r>
          </a:p>
        </p:txBody>
      </p:sp>
    </p:spTree>
    <p:extLst>
      <p:ext uri="{BB962C8B-B14F-4D97-AF65-F5344CB8AC3E}">
        <p14:creationId xmlns:p14="http://schemas.microsoft.com/office/powerpoint/2010/main" val="531450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E25114-096E-4B94-BBF1-9DD8BF2B1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84632"/>
            <a:ext cx="5973688" cy="1609344"/>
          </a:xfrm>
        </p:spPr>
        <p:txBody>
          <a:bodyPr/>
          <a:lstStyle/>
          <a:p>
            <a:r>
              <a:rPr lang="ru-RU" b="1" dirty="0"/>
              <a:t>Причины коллективизации</a:t>
            </a:r>
            <a:endParaRPr lang="ru-BY" b="1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FCF7576-4F06-436C-91F5-B71EBFF8EA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352" y="2077952"/>
            <a:ext cx="6122591" cy="4094248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A1DDEA-FAD1-4E18-B0FA-3298DBA79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br>
              <a:rPr lang="en-US"/>
            </a:br>
            <a:r>
              <a:rPr lang="en-US"/>
              <a:t>            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F3EB7F-6645-4ADC-92D8-CE17A22C4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183" y="211074"/>
            <a:ext cx="5070493" cy="596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70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Company Logo</a:t>
            </a:r>
          </a:p>
        </p:txBody>
      </p:sp>
      <p:pic>
        <p:nvPicPr>
          <p:cNvPr id="38914" name="Picture 2" descr="https://freesmi.by/wp-content/uploads/2019/09/%D0%BA%D0%BE%D0%BB%D0%BB%D0%B5%D0%BA%D1%82%D0%B8%D0%B2%D0%B8%D0%B7%D0%B0%D1%86%D0%B8%D1%8F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630556" y="116632"/>
            <a:ext cx="10236899" cy="662473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plit orient="vert"/>
      </p:transition>
    </mc:Choice>
    <mc:Fallback xmlns:w="http://schemas.openxmlformats.org/wordprocessingml/2006/main" xmlns:m="http://schemas.openxmlformats.org/officeDocument/2006/math" xmlns="">
      <p:transition spd="med" advClick="1">
        <p:split orient="vert" dir="ou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D31E105-9BD2-47DB-8E43-BF0625FF1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Company Logo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FA1F81-1404-40F4-9308-4CC67C584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404664"/>
            <a:ext cx="11886924" cy="640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461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F88E1CA-8BFE-4196-A539-E7FCE5AB4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Company Logo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368C59-D6DB-4D2B-8DDA-2EA04AF12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048" y="188640"/>
            <a:ext cx="4723609" cy="58777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8FFCB2-8649-4E5B-B057-F97E4D58D16D}"/>
              </a:ext>
            </a:extLst>
          </p:cNvPr>
          <p:cNvSpPr txBox="1"/>
          <p:nvPr/>
        </p:nvSpPr>
        <p:spPr>
          <a:xfrm>
            <a:off x="407368" y="476672"/>
            <a:ext cx="655272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+mn-lt"/>
              </a:rPr>
              <a:t>С 1929  г. в  БССР проводилась сплошная коллективизация</a:t>
            </a:r>
            <a:r>
              <a:rPr lang="ru-RU" sz="3200" dirty="0">
                <a:latin typeface="+mn-lt"/>
              </a:rPr>
              <a:t>, которая сопровождалась </a:t>
            </a:r>
            <a:r>
              <a:rPr lang="ru-RU" sz="3200" b="1" dirty="0">
                <a:latin typeface="+mn-lt"/>
              </a:rPr>
              <a:t>раскулачиванием</a:t>
            </a:r>
            <a:r>
              <a:rPr lang="ru-RU" sz="3200" dirty="0">
                <a:latin typeface="+mn-lt"/>
              </a:rPr>
              <a:t> части крестьян. С  целью обеспечения колхозов техникой создавались </a:t>
            </a:r>
            <a:r>
              <a:rPr lang="ru-RU" sz="3200" b="1" dirty="0">
                <a:latin typeface="+mn-lt"/>
              </a:rPr>
              <a:t>машинно-тракторные станции (МТС). </a:t>
            </a:r>
            <a:r>
              <a:rPr lang="ru-RU" sz="3200" dirty="0">
                <a:latin typeface="+mn-lt"/>
              </a:rPr>
              <a:t>Однако применение техники сдерживалось заболоченностью значительной части территории БССР. Первая МТС в Дзержинске (</a:t>
            </a:r>
            <a:r>
              <a:rPr lang="ru-RU" sz="3200" dirty="0" err="1">
                <a:latin typeface="+mn-lt"/>
              </a:rPr>
              <a:t>Койданово</a:t>
            </a:r>
            <a:r>
              <a:rPr lang="ru-RU" sz="3200" dirty="0">
                <a:latin typeface="+mn-lt"/>
              </a:rPr>
              <a:t>)</a:t>
            </a:r>
            <a:endParaRPr lang="ru-BY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1700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27EAB66-494B-410F-9DBB-E26D28B12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РЕАЛИЗАЦИЯ НАЦИОНАЛЬНОЙ ПОЛИТИКИ. Белорусизация</a:t>
            </a:r>
            <a:endParaRPr lang="ru-BY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77C3DB-85FA-4AE8-AA63-E0C78DC4A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16832"/>
            <a:ext cx="10363200" cy="4255368"/>
          </a:xfrm>
        </p:spPr>
        <p:txBody>
          <a:bodyPr>
            <a:normAutofit/>
          </a:bodyPr>
          <a:lstStyle/>
          <a:p>
            <a:r>
              <a:rPr lang="ru-RU" sz="2800" dirty="0"/>
              <a:t>2 ноября Декларация прав народов России</a:t>
            </a:r>
          </a:p>
          <a:p>
            <a:r>
              <a:rPr lang="ru-RU" sz="2800" dirty="0"/>
              <a:t>Х  съезде РКП(б) в  1921  г –в   докладе И.  В.  Сталина было отмечено: мнение о  том, что коммунисты насаждают белорусскую национальность искусственно, неверное. «…Существует белорусская нация, у которой имеется свой язык, отличный от русского, ввиду чего поднять культуру белорусского народа можно лишь на родном его языке»</a:t>
            </a:r>
          </a:p>
          <a:p>
            <a:r>
              <a:rPr lang="ru-RU" sz="2800" dirty="0"/>
              <a:t>XII съезд РКП(б) в 1923 г. определил конкретные задачи в  области национальной политики.</a:t>
            </a:r>
            <a:endParaRPr lang="ru-BY" sz="2800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17262F8-1FC8-4EF6-8072-0B45D5D1B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1715306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17262F8-1FC8-4EF6-8072-0B45D5D1B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Company Logo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23E9F9-52BB-49D9-9C85-633AEAD66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9" y="245613"/>
            <a:ext cx="8661844" cy="23192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5318F0-B498-4996-8D6C-190BD45B4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832" y="2348881"/>
            <a:ext cx="7253731" cy="43203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C39F2B-AC9B-4185-A022-9E2C08BD3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2753191"/>
            <a:ext cx="3888432" cy="385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392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17262F8-1FC8-4EF6-8072-0B45D5D1B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Company Logo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40D4B8-22AC-42A6-B1DF-743B2EBD1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220436"/>
            <a:ext cx="10153128" cy="643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60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17262F8-1FC8-4EF6-8072-0B45D5D1B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Company Logo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6F7E23-36E9-4708-BDA1-1B5A1FCB7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449" y="149087"/>
            <a:ext cx="9829092" cy="659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213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17262F8-1FC8-4EF6-8072-0B45D5D1B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Company Logo</a:t>
            </a:r>
          </a:p>
        </p:txBody>
      </p:sp>
      <p:pic>
        <p:nvPicPr>
          <p:cNvPr id="1026" name="Picture 2" descr="Мероприятия">
            <a:extLst>
              <a:ext uri="{FF2B5EF4-FFF2-40B4-BE49-F238E27FC236}">
                <a16:creationId xmlns:a16="http://schemas.microsoft.com/office/drawing/2014/main" id="{6E08A1CB-4A7D-423A-A600-793DDA387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41" y="0"/>
            <a:ext cx="9526107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490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B1F4A8-6305-40A1-8410-49A033D60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484632"/>
            <a:ext cx="10009112" cy="1668351"/>
          </a:xfrm>
        </p:spPr>
        <p:txBody>
          <a:bodyPr>
            <a:noAutofit/>
          </a:bodyPr>
          <a:lstStyle/>
          <a:p>
            <a:r>
              <a:rPr lang="ru-RU" sz="2800" dirty="0"/>
              <a:t>1922 ОТМЕНА ВОЕННОГО ПОЛОЖЕНИЯ В БССР. РАЗРУШЕНИЯ, БАНДИТИЗМ, ПРОМЫШЛЕННЫЙ И СЕЛЬСКОХОЗЯЙСТВЕННЫЙ УПАДОК</a:t>
            </a:r>
            <a:endParaRPr lang="ru-BY" sz="28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97704E5-CBBC-4BD4-A133-FC40306F9E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37" y="2276872"/>
            <a:ext cx="8376895" cy="4237150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095D8A4-8AB0-4743-925E-A3C15C5ED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br>
              <a:rPr lang="en-US"/>
            </a:br>
            <a:r>
              <a:rPr lang="en-US"/>
              <a:t>  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BC35C-20D3-4A8A-B33A-B3EA9446DF0A}"/>
              </a:ext>
            </a:extLst>
          </p:cNvPr>
          <p:cNvSpPr txBox="1"/>
          <p:nvPr/>
        </p:nvSpPr>
        <p:spPr>
          <a:xfrm>
            <a:off x="9192344" y="1772816"/>
            <a:ext cx="28083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n-lt"/>
                <a:cs typeface="Calibri" panose="020F0502020204030204" pitchFamily="34" charset="0"/>
              </a:rPr>
              <a:t>X</a:t>
            </a:r>
            <a:r>
              <a:rPr lang="ru-RU" sz="2800" dirty="0">
                <a:latin typeface="+mn-lt"/>
                <a:cs typeface="Calibri" panose="020F0502020204030204" pitchFamily="34" charset="0"/>
              </a:rPr>
              <a:t> съезд РКП </a:t>
            </a:r>
            <a:r>
              <a:rPr lang="ru-RU" sz="2800" b="1" dirty="0">
                <a:latin typeface="+mn-lt"/>
                <a:cs typeface="Calibri" panose="020F0502020204030204" pitchFamily="34" charset="0"/>
              </a:rPr>
              <a:t>1921</a:t>
            </a:r>
            <a:r>
              <a:rPr lang="ru-RU" sz="2800" dirty="0">
                <a:latin typeface="+mn-lt"/>
                <a:cs typeface="Calibri" panose="020F0502020204030204" pitchFamily="34" charset="0"/>
              </a:rPr>
              <a:t> принятие политики НЭПа</a:t>
            </a:r>
          </a:p>
          <a:p>
            <a:r>
              <a:rPr lang="ru-RU" sz="2800" dirty="0">
                <a:latin typeface="+mn-lt"/>
                <a:cs typeface="Calibri" panose="020F0502020204030204" pitchFamily="34" charset="0"/>
              </a:rPr>
              <a:t>Упор на традиционные отрасли и местные ресурсы</a:t>
            </a:r>
            <a:endParaRPr lang="ru-BY" sz="2800" dirty="0"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7131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491C7BA0-E255-435D-9767-BE7D413C7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Company Logo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E4BA3A-31AA-4911-99D1-DE98DF187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220089"/>
            <a:ext cx="7560721" cy="5746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E2E548-593F-4FC2-9FC8-23F2BC8BCA70}"/>
              </a:ext>
            </a:extLst>
          </p:cNvPr>
          <p:cNvSpPr txBox="1"/>
          <p:nvPr/>
        </p:nvSpPr>
        <p:spPr>
          <a:xfrm>
            <a:off x="7968208" y="220089"/>
            <a:ext cx="388843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+mn-lt"/>
              </a:rPr>
              <a:t>В  конце 1920‑х гг. произошло </a:t>
            </a:r>
            <a:r>
              <a:rPr lang="ru-RU" sz="2400" b="1" dirty="0">
                <a:latin typeface="+mn-lt"/>
              </a:rPr>
              <a:t>изменение национально-государственной политики СССР</a:t>
            </a:r>
            <a:r>
              <a:rPr lang="ru-RU" sz="2400" dirty="0">
                <a:latin typeface="+mn-lt"/>
              </a:rPr>
              <a:t>. Развитие единого советского государства требовало сплочения советского общества, формировало </a:t>
            </a:r>
            <a:r>
              <a:rPr lang="ru-RU" sz="2400" b="1" dirty="0">
                <a:latin typeface="+mn-lt"/>
              </a:rPr>
              <a:t>потребность в статусе русского языка как языка межнационального общения</a:t>
            </a:r>
            <a:r>
              <a:rPr lang="ru-RU" sz="2400" dirty="0">
                <a:latin typeface="+mn-lt"/>
              </a:rPr>
              <a:t>. Был сделан акцент на воспитании нового советского человека</a:t>
            </a:r>
            <a:endParaRPr lang="ru-BY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6145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1D37C453-BBCD-457E-AEC9-C2F1CF400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Company Logo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AB20A7-0A8B-49B9-B058-7F183FF2E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491" y="404664"/>
            <a:ext cx="10895378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445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608B9E0-93AF-45D1-B632-EF64ECD3D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Company Logo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3CC92F-FC18-47FE-9169-39B3FE53A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220089"/>
            <a:ext cx="11617912" cy="6417822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1616DFAD-4B0E-49B8-9985-AAE39EAB7EAF}"/>
              </a:ext>
            </a:extLst>
          </p:cNvPr>
          <p:cNvSpPr/>
          <p:nvPr/>
        </p:nvSpPr>
        <p:spPr>
          <a:xfrm>
            <a:off x="5663952" y="4725144"/>
            <a:ext cx="6048672" cy="1800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99FE46-74B3-4CEF-B5A9-91E29EBE4FF0}"/>
              </a:ext>
            </a:extLst>
          </p:cNvPr>
          <p:cNvSpPr txBox="1"/>
          <p:nvPr/>
        </p:nvSpPr>
        <p:spPr>
          <a:xfrm>
            <a:off x="6106988" y="5229200"/>
            <a:ext cx="53176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БССР превратилась из аграрной в индустриально-аграрную республику</a:t>
            </a:r>
            <a:endParaRPr lang="ru-BY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1024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81224" y="1"/>
            <a:ext cx="8286775" cy="1014235"/>
          </a:xfrm>
        </p:spPr>
        <p:txBody>
          <a:bodyPr/>
          <a:lstStyle/>
          <a:p>
            <a:pPr>
              <a:defRPr/>
            </a:pPr>
            <a:r>
              <a:rPr lang="ru-RU" sz="2400" b="1" spc="15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</a:rPr>
              <a:t>Переход к новой экономической политике</a:t>
            </a:r>
            <a:endParaRPr sz="2400" b="1" spc="150">
              <a:ln w="11430"/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780667" y="1807985"/>
            <a:ext cx="3379229" cy="4861374"/>
          </a:xfrm>
          <a:prstGeom prst="rect">
            <a:avLst/>
          </a:prstGeom>
          <a:solidFill>
            <a:schemeClr val="tx1">
              <a:lumMod val="40000"/>
              <a:lumOff val="60000"/>
              <a:alpha val="15000"/>
            </a:schemeClr>
          </a:solidFill>
          <a:ln w="9525">
            <a:noFill/>
            <a:miter lim="800000"/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Font typeface="Wingdings"/>
              <a:buChar char="v"/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/>
              <a:buChar char="§"/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Char char="•"/>
              <a:defRPr sz="2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>
              <a:spcBef>
                <a:spcPts val="0"/>
              </a:spcBef>
              <a:spcAft>
                <a:spcPts val="0"/>
              </a:spcAft>
              <a:buChar char="–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80000"/>
              </a:lnSpc>
              <a:buNone/>
              <a:defRPr/>
            </a:pPr>
            <a:r>
              <a:rPr lang="ru-RU" sz="2600" b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Положение, сложившееся в стране, требовало кардинальных перемен. Выход, по мнению В.И.Ленина, был в замене политики «военного коммунизма» новой экономической политикой (нэпом). Она была принята на Х съезде РКП(б) в марте 1921 г.</a:t>
            </a:r>
            <a:endParaRPr sz="2600">
              <a:solidFill>
                <a:schemeClr val="accent6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2711625" y="916316"/>
            <a:ext cx="2376263" cy="584775"/>
          </a:xfrm>
          <a:prstGeom prst="rect">
            <a:avLst/>
          </a:prstGeom>
          <a:solidFill>
            <a:schemeClr val="tx1">
              <a:lumMod val="75000"/>
              <a:alpha val="1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>
                <a:solidFill>
                  <a:schemeClr val="accent2">
                    <a:lumMod val="75000"/>
                  </a:schemeClr>
                </a:solidFill>
                <a:latin typeface="Cambria"/>
              </a:rPr>
              <a:t>Выступление В.Ленина </a:t>
            </a:r>
            <a:endParaRPr/>
          </a:p>
          <a:p>
            <a:pPr algn="ctr">
              <a:defRPr/>
            </a:pPr>
            <a:r>
              <a:rPr lang="ru-RU" sz="1600">
                <a:solidFill>
                  <a:schemeClr val="accent2">
                    <a:lumMod val="75000"/>
                  </a:schemeClr>
                </a:solidFill>
                <a:latin typeface="Cambria"/>
              </a:rPr>
              <a:t>на Х съезде РКП(б)</a:t>
            </a:r>
            <a:endParaRPr lang="be-BY" sz="1600">
              <a:solidFill>
                <a:schemeClr val="accent2">
                  <a:lumMod val="75000"/>
                </a:schemeClr>
              </a:solidFill>
              <a:latin typeface="Cambri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5231904" y="836712"/>
            <a:ext cx="5162550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plit orient="vert"/>
      </p:transition>
    </mc:Choice>
    <mc:Fallback xmlns:w="http://schemas.openxmlformats.org/wordprocessingml/2006/main" xmlns:m="http://schemas.openxmlformats.org/officeDocument/2006/math" xmlns="">
      <p:transition spd="med" advClick="1">
        <p:split orient="vert" dir="ou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81224" y="0"/>
            <a:ext cx="8286775" cy="1067152"/>
          </a:xfrm>
        </p:spPr>
        <p:txBody>
          <a:bodyPr/>
          <a:lstStyle/>
          <a:p>
            <a:pPr>
              <a:defRPr/>
            </a:pPr>
            <a:r>
              <a:rPr lang="ru-RU" sz="2000" b="1" spc="150" dirty="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</a:rPr>
              <a:t>Социально-экономическое положение Беларуси после Первой мировой и Гражданской войн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79376" y="4941168"/>
            <a:ext cx="11017224" cy="1728194"/>
          </a:xfrm>
          <a:prstGeom prst="rect">
            <a:avLst/>
          </a:prstGeom>
          <a:solidFill>
            <a:schemeClr val="tx1">
              <a:lumMod val="40000"/>
              <a:lumOff val="60000"/>
              <a:alpha val="15000"/>
            </a:schemeClr>
          </a:solidFill>
          <a:ln w="9525">
            <a:noFill/>
            <a:miter lim="800000"/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Font typeface="Wingdings"/>
              <a:buChar char="v"/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/>
              <a:buChar char="§"/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Char char="•"/>
              <a:defRPr sz="2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>
              <a:spcBef>
                <a:spcPts val="0"/>
              </a:spcBef>
              <a:spcAft>
                <a:spcPts val="0"/>
              </a:spcAft>
              <a:buChar char="–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80000"/>
              </a:lnSpc>
              <a:buNone/>
              <a:defRPr/>
            </a:pPr>
            <a:r>
              <a:rPr lang="ru-RU" sz="2400" b="0" dirty="0">
                <a:solidFill>
                  <a:schemeClr val="accent6">
                    <a:lumMod val="75000"/>
                  </a:schemeClr>
                </a:solidFill>
                <a:latin typeface="Cambria"/>
              </a:rPr>
              <a:t>Территория Беларуси на протяжении более 6 лет была ареной боевых действий. Экономика разрушена. Промышленное производство в 1920 г.  сократилось в 7 раз. Из 715 промышленных предприятий Беларуси после войны осталось 235. Количество рабочих уменьшилось  на 30%, а их заработная плата составила 10-20% от довоенного уровня.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Cambria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191344" y="2527397"/>
            <a:ext cx="2016223" cy="584775"/>
          </a:xfrm>
          <a:prstGeom prst="rect">
            <a:avLst/>
          </a:prstGeom>
          <a:solidFill>
            <a:schemeClr val="tx1">
              <a:lumMod val="75000"/>
              <a:alpha val="1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Cambria"/>
              </a:rPr>
              <a:t>Минск. </a:t>
            </a:r>
            <a:endParaRPr dirty="0"/>
          </a:p>
          <a:p>
            <a:pPr algn="ctr">
              <a:defRPr/>
            </a:pP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Cambria"/>
              </a:rPr>
              <a:t>Начало 1920-х гг.</a:t>
            </a:r>
            <a:endParaRPr lang="be-BY" sz="1600" dirty="0">
              <a:solidFill>
                <a:schemeClr val="accent2">
                  <a:lumMod val="75000"/>
                </a:schemeClr>
              </a:solidFill>
              <a:latin typeface="Cambri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359696" y="988078"/>
            <a:ext cx="6961956" cy="3881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plit orient="vert"/>
      </p:transition>
    </mc:Choice>
    <mc:Fallback xmlns:w="http://schemas.openxmlformats.org/wordprocessingml/2006/main" xmlns:m="http://schemas.openxmlformats.org/officeDocument/2006/math" xmlns="">
      <p:transition spd="med" advClick="1">
        <p:split orient="vert" dir="ou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3472" y="0"/>
            <a:ext cx="9324527" cy="1508124"/>
          </a:xfrm>
        </p:spPr>
        <p:txBody>
          <a:bodyPr/>
          <a:lstStyle/>
          <a:p>
            <a:pPr>
              <a:defRPr/>
            </a:pPr>
            <a:r>
              <a:rPr lang="ru-RU" sz="2000" b="1" spc="150" dirty="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</a:rPr>
              <a:t>Социально-экономическое положение Беларуси после Первой мировой и Гражданской войн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91345" y="1340768"/>
            <a:ext cx="4968551" cy="5328591"/>
          </a:xfrm>
          <a:prstGeom prst="rect">
            <a:avLst/>
          </a:prstGeom>
          <a:solidFill>
            <a:schemeClr val="tx1">
              <a:lumMod val="40000"/>
              <a:lumOff val="60000"/>
              <a:alpha val="15000"/>
            </a:schemeClr>
          </a:solidFill>
          <a:ln w="9525">
            <a:noFill/>
            <a:miter lim="800000"/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Font typeface="Wingdings"/>
              <a:buChar char="v"/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/>
              <a:buChar char="§"/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Char char="•"/>
              <a:defRPr sz="2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>
              <a:spcBef>
                <a:spcPts val="0"/>
              </a:spcBef>
              <a:spcAft>
                <a:spcPts val="0"/>
              </a:spcAft>
              <a:buChar char="–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80000"/>
              </a:lnSpc>
              <a:buNone/>
              <a:defRPr/>
            </a:pPr>
            <a:r>
              <a:rPr lang="ru-RU" b="0" dirty="0">
                <a:solidFill>
                  <a:schemeClr val="accent6">
                    <a:lumMod val="75000"/>
                  </a:schemeClr>
                </a:solidFill>
                <a:latin typeface="Cambria"/>
              </a:rPr>
              <a:t>Продукция сельского хозяйства составляла менее 50% от довоенного уровня. Посевные площади уменьшились более чем на треть.</a:t>
            </a:r>
            <a:endParaRPr sz="4000" dirty="0"/>
          </a:p>
          <a:p>
            <a:pPr marL="0" indent="180975" algn="just">
              <a:lnSpc>
                <a:spcPct val="80000"/>
              </a:lnSpc>
              <a:buNone/>
              <a:defRPr/>
            </a:pPr>
            <a:r>
              <a:rPr lang="ru-RU" b="0" dirty="0">
                <a:solidFill>
                  <a:schemeClr val="accent6">
                    <a:lumMod val="75000"/>
                  </a:schemeClr>
                </a:solidFill>
                <a:latin typeface="Cambria"/>
              </a:rPr>
              <a:t>Население Беларуси значительно сократилось. Происходила люмпенизация (духовное и материальное обнищание людей, сопровождавшееся потерей постоянной работы, связи со своей социальной группой). 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Cambria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6775491" y="5517232"/>
            <a:ext cx="3250374" cy="954107"/>
          </a:xfrm>
          <a:prstGeom prst="rect">
            <a:avLst/>
          </a:prstGeom>
          <a:solidFill>
            <a:schemeClr val="tx1">
              <a:lumMod val="75000"/>
              <a:alpha val="1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Cambria"/>
              </a:rPr>
              <a:t>В белорусской деревне</a:t>
            </a:r>
            <a:endParaRPr lang="be-BY" sz="2800" b="1" dirty="0">
              <a:solidFill>
                <a:schemeClr val="accent2">
                  <a:lumMod val="75000"/>
                </a:schemeClr>
              </a:solidFill>
              <a:latin typeface="Cambria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5447928" y="1155665"/>
            <a:ext cx="5905500" cy="3929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plit orient="vert"/>
      </p:transition>
    </mc:Choice>
    <mc:Fallback xmlns:w="http://schemas.openxmlformats.org/wordprocessingml/2006/main" xmlns:m="http://schemas.openxmlformats.org/officeDocument/2006/math" xmlns="">
      <p:transition spd="med" advClick="1">
        <p:split orient="vert" dir="ou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0880322" name="Title 1"/>
          <p:cNvSpPr>
            <a:spLocks noGrp="1"/>
          </p:cNvSpPr>
          <p:nvPr>
            <p:ph type="title"/>
          </p:nvPr>
        </p:nvSpPr>
        <p:spPr bwMode="auto">
          <a:xfrm>
            <a:off x="2209801" y="484632"/>
            <a:ext cx="7914061" cy="19583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/>
          <a:p>
            <a:pPr>
              <a:defRPr/>
            </a:pPr>
            <a:r>
              <a:rPr lang="ru-RU" sz="2800" b="1"/>
              <a:t>Чем объясняется необходимость проведения политики военного коммунизма?</a:t>
            </a:r>
            <a:endParaRPr sz="2800" b="1"/>
          </a:p>
        </p:txBody>
      </p:sp>
      <p:sp>
        <p:nvSpPr>
          <p:cNvPr id="1022083677" name="Content Placeholder 2"/>
          <p:cNvSpPr>
            <a:spLocks noGrp="1"/>
          </p:cNvSpPr>
          <p:nvPr>
            <p:ph idx="1"/>
          </p:nvPr>
        </p:nvSpPr>
        <p:spPr bwMode="auto">
          <a:xfrm>
            <a:off x="2209800" y="2883959"/>
            <a:ext cx="7975797" cy="32882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  <a:defRPr/>
            </a:pPr>
            <a:r>
              <a:rPr lang="ru-RU" sz="3600"/>
              <a:t>Какие мероприятия включала в себя политика «военного коммунизма»?</a:t>
            </a:r>
          </a:p>
          <a:p>
            <a:pPr marL="0" indent="0">
              <a:buNone/>
              <a:defRPr/>
            </a:pPr>
            <a:r>
              <a:rPr lang="ru-RU" sz="3600"/>
              <a:t>Стр. 74</a:t>
            </a:r>
            <a:endParaRPr sz="3600"/>
          </a:p>
        </p:txBody>
      </p:sp>
      <p:sp>
        <p:nvSpPr>
          <p:cNvPr id="1996287796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br>
              <a:rPr lang="en-US"/>
            </a:br>
            <a:r>
              <a:rPr lang="en-US"/>
              <a:t>          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830B21-ADBC-4EAA-B4FB-4B3AE4CF8E40}"/>
              </a:ext>
            </a:extLst>
          </p:cNvPr>
          <p:cNvSpPr txBox="1"/>
          <p:nvPr/>
        </p:nvSpPr>
        <p:spPr>
          <a:xfrm>
            <a:off x="706433" y="1268760"/>
            <a:ext cx="738664" cy="490344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vert" wrap="square" rtlCol="0">
            <a:spAutoFit/>
          </a:bodyPr>
          <a:lstStyle/>
          <a:p>
            <a:r>
              <a:rPr lang="ru-RU" sz="3600" dirty="0">
                <a:latin typeface="+mn-lt"/>
              </a:rPr>
              <a:t>ВСПОМНИТЕ</a:t>
            </a:r>
            <a:endParaRPr lang="ru-BY" sz="36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plit orient="vert"/>
      </p:transition>
    </mc:Choice>
    <mc:Fallback xmlns:w="http://schemas.openxmlformats.org/wordprocessingml/2006/main" xmlns:m="http://schemas.openxmlformats.org/officeDocument/2006/math" xmlns="">
      <p:transition spd="med" advClick="1">
        <p:split orient="vert" dir="ou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6209886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5044956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6453274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br>
              <a:rPr lang="en-US"/>
            </a:br>
            <a:r>
              <a:rPr lang="en-US"/>
              <a:t>              </a:t>
            </a:r>
          </a:p>
        </p:txBody>
      </p:sp>
      <p:pic>
        <p:nvPicPr>
          <p:cNvPr id="463133801" name="Рисунок 46313380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390800" y="111562"/>
            <a:ext cx="10801200" cy="674643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81225" y="1"/>
            <a:ext cx="8286775" cy="70641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400" b="1" spc="150" dirty="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</a:rPr>
              <a:t>Переход к новой экономической политике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127448" y="706416"/>
            <a:ext cx="9937104" cy="2290536"/>
          </a:xfrm>
          <a:prstGeom prst="rect">
            <a:avLst/>
          </a:prstGeom>
          <a:solidFill>
            <a:schemeClr val="tx1">
              <a:lumMod val="40000"/>
              <a:lumOff val="60000"/>
              <a:alpha val="15000"/>
            </a:schemeClr>
          </a:solidFill>
          <a:ln w="9525">
            <a:noFill/>
            <a:miter lim="800000"/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Font typeface="Wingdings"/>
              <a:buChar char="v"/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/>
              <a:buChar char="§"/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Char char="•"/>
              <a:defRPr sz="2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>
              <a:spcBef>
                <a:spcPts val="0"/>
              </a:spcBef>
              <a:spcAft>
                <a:spcPts val="0"/>
              </a:spcAft>
              <a:buChar char="–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ctr">
              <a:lnSpc>
                <a:spcPct val="80000"/>
              </a:lnSpc>
              <a:buNone/>
              <a:defRPr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Cambria"/>
              </a:rPr>
              <a:t>Новая экономическая политика (нэп) </a:t>
            </a:r>
            <a:r>
              <a:rPr lang="ru-RU" b="0" dirty="0">
                <a:solidFill>
                  <a:schemeClr val="accent6">
                    <a:lumMod val="75000"/>
                  </a:schemeClr>
                </a:solidFill>
                <a:latin typeface="Cambria"/>
              </a:rPr>
              <a:t>– политика Коммунистической партии и Советского государства, которая проводилась после Гражданской войны и была связана с отменой «военного коммунизма», поиском путей выхода Советской России из кризиса и строительством социализма. 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Cambri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08503A-905D-41E7-B55D-B2A09DBD1DB4}"/>
              </a:ext>
            </a:extLst>
          </p:cNvPr>
          <p:cNvSpPr txBox="1"/>
          <p:nvPr/>
        </p:nvSpPr>
        <p:spPr>
          <a:xfrm>
            <a:off x="1127448" y="3645024"/>
            <a:ext cx="102251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Цель НЭПа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3200" dirty="0">
                <a:latin typeface="+mn-lt"/>
              </a:rPr>
              <a:t>Укрепление на экономической основе союза рабочего класса и крестьянства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3200" dirty="0">
                <a:latin typeface="+mn-lt"/>
              </a:rPr>
              <a:t>Восстановление экономики и товарно-денежных отношений</a:t>
            </a:r>
            <a:endParaRPr lang="ru-BY" sz="32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plit orient="vert"/>
      </p:transition>
    </mc:Choice>
    <mc:Fallback xmlns:w="http://schemas.openxmlformats.org/wordprocessingml/2006/main" xmlns:m="http://schemas.openxmlformats.org/officeDocument/2006/math" xmlns="">
      <p:transition spd="med" advClick="1">
        <p:split orient="vert" dir="ou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/>
        <a:ea typeface="Arial"/>
        <a:cs typeface="Arial"/>
      </a:majorFont>
      <a:minorFont>
        <a:latin typeface="Rockwell"/>
        <a:ea typeface="Arial"/>
        <a:cs typeface="Arial"/>
      </a:minorFont>
    </a:fontScheme>
    <a:fmtScheme name="Дерево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97</TotalTime>
  <Words>780</Words>
  <Application>Microsoft Office PowerPoint</Application>
  <DocSecurity>0</DocSecurity>
  <PresentationFormat>Широкоэкранный</PresentationFormat>
  <Paragraphs>103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9" baseType="lpstr">
      <vt:lpstr>Arial</vt:lpstr>
      <vt:lpstr>Cambria</vt:lpstr>
      <vt:lpstr>Rockwell</vt:lpstr>
      <vt:lpstr>Rockwell Condensed</vt:lpstr>
      <vt:lpstr>Times New Roman</vt:lpstr>
      <vt:lpstr>Wingdings</vt:lpstr>
      <vt:lpstr>Дерево</vt:lpstr>
      <vt:lpstr>Презентация PowerPoint</vt:lpstr>
      <vt:lpstr>План</vt:lpstr>
      <vt:lpstr>1922 ОТМЕНА ВОЕННОГО ПОЛОЖЕНИЯ В БССР. РАЗРУШЕНИЯ, БАНДИТИЗМ, ПРОМЫШЛЕННЫЙ И СЕЛЬСКОХОЗЯЙСТВЕННЫЙ УПАДОК</vt:lpstr>
      <vt:lpstr>Переход к новой экономической политике</vt:lpstr>
      <vt:lpstr>Социально-экономическое положение Беларуси после Первой мировой и Гражданской войн</vt:lpstr>
      <vt:lpstr>Социально-экономическое положение Беларуси после Первой мировой и Гражданской войн</vt:lpstr>
      <vt:lpstr>Чем объясняется необходимость проведения политики военного коммунизма?</vt:lpstr>
      <vt:lpstr>Презентация PowerPoint</vt:lpstr>
      <vt:lpstr>Переход к новой экономической политике</vt:lpstr>
      <vt:lpstr>Презентация PowerPoint</vt:lpstr>
      <vt:lpstr>Переход к новой экономической политике</vt:lpstr>
      <vt:lpstr>Переход к новой экономической политике</vt:lpstr>
      <vt:lpstr>Презентация PowerPoint</vt:lpstr>
      <vt:lpstr>Переход к новой экономической политике</vt:lpstr>
      <vt:lpstr>Взгляды Д.Прищепова на пути преобразований в деревне</vt:lpstr>
      <vt:lpstr>Переход к новой экономической политике</vt:lpstr>
      <vt:lpstr>Влияние нэпа на развитие промышленности, сельского хозяйства и транспорта</vt:lpstr>
      <vt:lpstr>СОЦИАЛИСТИЧЕСКИЕ ПРЕОБРАЗОВАНИЯ В БССР</vt:lpstr>
      <vt:lpstr>Презентация PowerPoint</vt:lpstr>
      <vt:lpstr>Презентация PowerPoint</vt:lpstr>
      <vt:lpstr>Причины коллективизации</vt:lpstr>
      <vt:lpstr>Презентация PowerPoint</vt:lpstr>
      <vt:lpstr>Презентация PowerPoint</vt:lpstr>
      <vt:lpstr>Презентация PowerPoint</vt:lpstr>
      <vt:lpstr>РЕАЛИЗАЦИЯ НАЦИОНАЛЬНОЙ ПОЛИТИКИ. Белорусизация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>Лицей Ивацевичского района.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БССР в годы новой экономической политики.</dc:title>
  <dc:subject>БССР в годы новой экономической политики.</dc:subject>
  <dc:creator>Ситник П.В.</dc:creator>
  <cp:keywords/>
  <dc:description>Презентация.</dc:description>
  <cp:lastModifiedBy>Eliseenko O. A</cp:lastModifiedBy>
  <cp:revision>264</cp:revision>
  <dcterms:created xsi:type="dcterms:W3CDTF">2009-01-18T11:28:08Z</dcterms:created>
  <dcterms:modified xsi:type="dcterms:W3CDTF">2026-03-25T08:33:45Z</dcterms:modified>
  <cp:category>История Белпаруси. 10 класс.</cp:category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Автор">
    <vt:lpwstr>Ситник П.В.</vt:lpwstr>
  </property>
  <property fmtid="{D5CDD505-2E9C-101B-9397-08002B2CF9AE}" pid="3" name="Дата создания">
    <vt:lpwstr>22.01.2014</vt:lpwstr>
  </property>
</Properties>
</file>