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CE7373-6EC3-2AB8-D6B6-FA850ADC02E2}">
  <a:tblStyle styleId="{0917841D-E2E8-1640-A59C-0E4D9FFDE6D4}" styleName="Medium Style 2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FCE7373-6EC3-2AB8-D6B6-FA850ADC02E2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2BD306D-38C3-75A9-1608-B6123CFDF4FF}" styleName="Medium Style 4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6"/>
              </a:solidFill>
            </a:ln>
          </a:bottom>
        </a:tcBdr>
        <a:fill>
          <a:solidFill>
            <a:schemeClr val="accent6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 bwMode="auto">
          <a:xfrm>
            <a:off x="-12699" y="4572000"/>
            <a:ext cx="12192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8"/>
          <p:cNvSpPr/>
          <p:nvPr/>
        </p:nvSpPr>
        <p:spPr bwMode="auto">
          <a:xfrm>
            <a:off x="-12699" y="4664074"/>
            <a:ext cx="1951566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8"/>
          <p:cNvSpPr/>
          <p:nvPr/>
        </p:nvSpPr>
        <p:spPr bwMode="auto">
          <a:xfrm>
            <a:off x="2059517" y="4654549"/>
            <a:ext cx="1013248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8"/>
          <p:cNvSpPr/>
          <p:nvPr/>
        </p:nvSpPr>
        <p:spPr bwMode="auto">
          <a:xfrm>
            <a:off x="1930399" y="0"/>
            <a:ext cx="133350" cy="686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8"/>
          <p:cNvSpPr txBox="1"/>
          <p:nvPr>
            <p:ph type="body" idx="1"/>
          </p:nvPr>
        </p:nvSpPr>
        <p:spPr bwMode="auto"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8"/>
          <p:cNvSpPr txBox="1"/>
          <p:nvPr>
            <p:ph type="title"/>
          </p:nvPr>
        </p:nvSpPr>
        <p:spPr bwMode="auto">
          <a:xfrm>
            <a:off x="2133600" y="4648199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8"/>
          <p:cNvSpPr/>
          <p:nvPr>
            <p:ph type="pic" idx="2"/>
          </p:nvPr>
        </p:nvSpPr>
        <p:spPr bwMode="auto">
          <a:xfrm>
            <a:off x="2080767" y="0"/>
            <a:ext cx="10111231" cy="4568951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8"/>
          <p:cNvSpPr txBox="1"/>
          <p:nvPr>
            <p:ph type="dt" idx="10"/>
          </p:nvPr>
        </p:nvSpPr>
        <p:spPr bwMode="auto">
          <a:xfrm>
            <a:off x="83311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8"/>
          <p:cNvSpPr txBox="1"/>
          <p:nvPr>
            <p:ph type="sldNum" idx="12"/>
          </p:nvPr>
        </p:nvSpPr>
        <p:spPr bwMode="auto">
          <a:xfrm>
            <a:off x="0" y="4667249"/>
            <a:ext cx="1930399" cy="6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8"/>
          <p:cNvSpPr txBox="1"/>
          <p:nvPr>
            <p:ph type="ftr" idx="11"/>
          </p:nvPr>
        </p:nvSpPr>
        <p:spPr bwMode="auto">
          <a:xfrm>
            <a:off x="2133600" y="6248399"/>
            <a:ext cx="60960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7"/>
          <p:cNvSpPr txBox="1"/>
          <p:nvPr>
            <p:ph type="body" idx="1"/>
          </p:nvPr>
        </p:nvSpPr>
        <p:spPr bwMode="auto">
          <a:xfrm rot="5400000">
            <a:off x="3235325" y="-213517"/>
            <a:ext cx="6034617" cy="81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7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7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7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 bwMode="auto">
          <a:xfrm>
            <a:off x="8127999" y="0"/>
            <a:ext cx="4275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8"/>
          <p:cNvSpPr/>
          <p:nvPr/>
        </p:nvSpPr>
        <p:spPr bwMode="auto">
          <a:xfrm>
            <a:off x="8189383" y="609599"/>
            <a:ext cx="3048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8"/>
          <p:cNvSpPr/>
          <p:nvPr/>
        </p:nvSpPr>
        <p:spPr bwMode="auto">
          <a:xfrm>
            <a:off x="8189383" y="0"/>
            <a:ext cx="3048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8"/>
          <p:cNvSpPr txBox="1"/>
          <p:nvPr>
            <p:ph type="title"/>
          </p:nvPr>
        </p:nvSpPr>
        <p:spPr bwMode="auto">
          <a:xfrm rot="5400000">
            <a:off x="6431491" y="2339181"/>
            <a:ext cx="735541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8"/>
          <p:cNvSpPr txBox="1"/>
          <p:nvPr>
            <p:ph type="body" idx="1"/>
          </p:nvPr>
        </p:nvSpPr>
        <p:spPr bwMode="auto">
          <a:xfrm rot="5400000">
            <a:off x="640290" y="586581"/>
            <a:ext cx="7355417" cy="556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8"/>
          <p:cNvSpPr txBox="1"/>
          <p:nvPr>
            <p:ph type="dt" idx="10"/>
          </p:nvPr>
        </p:nvSpPr>
        <p:spPr bwMode="auto">
          <a:xfrm>
            <a:off x="8737599" y="6248399"/>
            <a:ext cx="29463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8"/>
          <p:cNvSpPr txBox="1"/>
          <p:nvPr>
            <p:ph type="ftr" idx="11"/>
          </p:nvPr>
        </p:nvSpPr>
        <p:spPr bwMode="auto">
          <a:xfrm>
            <a:off x="609600" y="6248399"/>
            <a:ext cx="743161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8"/>
          <p:cNvSpPr txBox="1"/>
          <p:nvPr>
            <p:ph type="sldNum" idx="12"/>
          </p:nvPr>
        </p:nvSpPr>
        <p:spPr bwMode="auto">
          <a:xfrm rot="5400000">
            <a:off x="7986183" y="144461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 bwMode="auto">
          <a:xfrm>
            <a:off x="816864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9"/>
          <p:cNvSpPr txBox="1"/>
          <p:nvPr>
            <p:ph type="body" idx="1"/>
          </p:nvPr>
        </p:nvSpPr>
        <p:spPr bwMode="auto">
          <a:xfrm>
            <a:off x="816864" y="1600200"/>
            <a:ext cx="10871198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9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9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9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0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0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0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 bwMode="auto">
          <a:xfrm>
            <a:off x="0" y="5970587"/>
            <a:ext cx="12192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1"/>
          <p:cNvSpPr/>
          <p:nvPr/>
        </p:nvSpPr>
        <p:spPr bwMode="auto">
          <a:xfrm>
            <a:off x="-12699" y="6053137"/>
            <a:ext cx="299931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1"/>
          <p:cNvSpPr/>
          <p:nvPr/>
        </p:nvSpPr>
        <p:spPr bwMode="auto">
          <a:xfrm>
            <a:off x="3145366" y="6043612"/>
            <a:ext cx="9046632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1"/>
          <p:cNvSpPr txBox="1"/>
          <p:nvPr>
            <p:ph type="ctrTitle"/>
          </p:nvPr>
        </p:nvSpPr>
        <p:spPr bwMode="auto">
          <a:xfrm>
            <a:off x="3149598" y="4038599"/>
            <a:ext cx="8635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1"/>
          <p:cNvSpPr txBox="1"/>
          <p:nvPr>
            <p:ph type="subTitle" idx="1"/>
          </p:nvPr>
        </p:nvSpPr>
        <p:spPr bwMode="auto">
          <a:xfrm>
            <a:off x="3149598" y="6050036"/>
            <a:ext cx="89407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1"/>
          <p:cNvSpPr txBox="1"/>
          <p:nvPr>
            <p:ph type="dt" idx="10"/>
          </p:nvPr>
        </p:nvSpPr>
        <p:spPr bwMode="auto">
          <a:xfrm>
            <a:off x="101599" y="6069012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1"/>
          <p:cNvSpPr txBox="1"/>
          <p:nvPr>
            <p:ph type="ftr" idx="11"/>
          </p:nvPr>
        </p:nvSpPr>
        <p:spPr bwMode="auto">
          <a:xfrm>
            <a:off x="2781300" y="236538"/>
            <a:ext cx="78231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1"/>
          <p:cNvSpPr txBox="1"/>
          <p:nvPr>
            <p:ph type="sldNum" idx="12"/>
          </p:nvPr>
        </p:nvSpPr>
        <p:spPr bwMode="auto">
          <a:xfrm>
            <a:off x="10668000" y="228600"/>
            <a:ext cx="1117599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 bwMode="auto">
          <a:xfrm>
            <a:off x="0" y="1523999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2"/>
          <p:cNvSpPr/>
          <p:nvPr/>
        </p:nvSpPr>
        <p:spPr bwMode="auto">
          <a:xfrm>
            <a:off x="0" y="1600200"/>
            <a:ext cx="1727199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2"/>
          <p:cNvSpPr/>
          <p:nvPr/>
        </p:nvSpPr>
        <p:spPr bwMode="auto">
          <a:xfrm>
            <a:off x="1828800" y="1600200"/>
            <a:ext cx="103632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2"/>
          <p:cNvSpPr txBox="1"/>
          <p:nvPr>
            <p:ph type="body" idx="1"/>
          </p:nvPr>
        </p:nvSpPr>
        <p:spPr bwMode="auto">
          <a:xfrm>
            <a:off x="1828800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2"/>
          <p:cNvSpPr txBox="1"/>
          <p:nvPr>
            <p:ph type="title"/>
          </p:nvPr>
        </p:nvSpPr>
        <p:spPr bwMode="auto">
          <a:xfrm>
            <a:off x="1828800" y="1600200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2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2"/>
          <p:cNvSpPr txBox="1"/>
          <p:nvPr>
            <p:ph type="sldNum" idx="12"/>
          </p:nvPr>
        </p:nvSpPr>
        <p:spPr bwMode="auto">
          <a:xfrm>
            <a:off x="0" y="1752598"/>
            <a:ext cx="1727199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2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 bwMode="auto">
          <a:xfrm>
            <a:off x="711199" y="273049"/>
            <a:ext cx="10871198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3"/>
          <p:cNvSpPr txBox="1"/>
          <p:nvPr>
            <p:ph type="body" idx="1"/>
          </p:nvPr>
        </p:nvSpPr>
        <p:spPr bwMode="auto">
          <a:xfrm>
            <a:off x="812799" y="2438399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3"/>
          <p:cNvSpPr txBox="1"/>
          <p:nvPr>
            <p:ph type="body" idx="2"/>
          </p:nvPr>
        </p:nvSpPr>
        <p:spPr bwMode="auto">
          <a:xfrm>
            <a:off x="6400800" y="2438399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3"/>
          <p:cNvSpPr txBox="1"/>
          <p:nvPr>
            <p:ph type="body" idx="3"/>
          </p:nvPr>
        </p:nvSpPr>
        <p:spPr bwMode="auto">
          <a:xfrm>
            <a:off x="812799" y="1752598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3"/>
          <p:cNvSpPr txBox="1"/>
          <p:nvPr>
            <p:ph type="body" idx="4"/>
          </p:nvPr>
        </p:nvSpPr>
        <p:spPr bwMode="auto">
          <a:xfrm>
            <a:off x="6400800" y="1752598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3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3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3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4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4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4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5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5"/>
          <p:cNvSpPr txBox="1"/>
          <p:nvPr>
            <p:ph type="sldNum" idx="12"/>
          </p:nvPr>
        </p:nvSpPr>
        <p:spPr bwMode="auto">
          <a:xfrm>
            <a:off x="0" y="6248399"/>
            <a:ext cx="711199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 bwMode="auto">
          <a:xfrm>
            <a:off x="812799" y="273049"/>
            <a:ext cx="10769599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6"/>
          <p:cNvSpPr txBox="1"/>
          <p:nvPr>
            <p:ph type="body" idx="1"/>
          </p:nvPr>
        </p:nvSpPr>
        <p:spPr bwMode="auto">
          <a:xfrm>
            <a:off x="812799" y="1752598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6"/>
          <p:cNvSpPr txBox="1"/>
          <p:nvPr>
            <p:ph type="body" idx="2"/>
          </p:nvPr>
        </p:nvSpPr>
        <p:spPr bwMode="auto">
          <a:xfrm>
            <a:off x="3149598" y="1752598"/>
            <a:ext cx="85344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6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6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6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7"/>
          <p:cNvSpPr txBox="1"/>
          <p:nvPr>
            <p:ph type="body" idx="1"/>
          </p:nvPr>
        </p:nvSpPr>
        <p:spPr bwMode="auto">
          <a:xfrm>
            <a:off x="817032" y="1600200"/>
            <a:ext cx="1087119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7"/>
          <p:cNvSpPr txBox="1"/>
          <p:nvPr>
            <p:ph type="dt" idx="10"/>
          </p:nvPr>
        </p:nvSpPr>
        <p:spPr bwMode="auto">
          <a:xfrm>
            <a:off x="8127999" y="6248399"/>
            <a:ext cx="3555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7"/>
          <p:cNvSpPr txBox="1"/>
          <p:nvPr>
            <p:ph type="ftr" idx="11"/>
          </p:nvPr>
        </p:nvSpPr>
        <p:spPr bwMode="auto">
          <a:xfrm>
            <a:off x="812799" y="6248399"/>
            <a:ext cx="722841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7"/>
          <p:cNvSpPr/>
          <p:nvPr/>
        </p:nvSpPr>
        <p:spPr bwMode="auto">
          <a:xfrm>
            <a:off x="0" y="1235074"/>
            <a:ext cx="12192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7"/>
          <p:cNvSpPr/>
          <p:nvPr/>
        </p:nvSpPr>
        <p:spPr bwMode="auto">
          <a:xfrm>
            <a:off x="0" y="1279524"/>
            <a:ext cx="7111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7"/>
          <p:cNvSpPr/>
          <p:nvPr/>
        </p:nvSpPr>
        <p:spPr bwMode="auto">
          <a:xfrm>
            <a:off x="787398" y="1279524"/>
            <a:ext cx="114045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7"/>
          <p:cNvSpPr txBox="1"/>
          <p:nvPr>
            <p:ph type="sldNum" idx="12"/>
          </p:nvPr>
        </p:nvSpPr>
        <p:spPr bwMode="auto">
          <a:xfrm>
            <a:off x="0" y="1271586"/>
            <a:ext cx="7111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 bwMode="auto"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400" b="1">
                <a:solidFill>
                  <a:srgbClr val="555A3B"/>
                </a:solidFill>
              </a:rPr>
              <a:t>История Беларуси в контексте всемирной истории</a:t>
            </a:r>
            <a:endParaRPr sz="2400" b="1">
              <a:solidFill>
                <a:srgbClr val="555A3B"/>
              </a:solidFill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 bwMode="auto">
          <a:xfrm>
            <a:off x="2159562" y="4648200"/>
            <a:ext cx="10022346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4400"/>
              <a:buFont typeface="Twentieth Century"/>
              <a:buNone/>
              <a:defRPr/>
            </a:pPr>
            <a:r>
              <a:rPr lang="ru-RU" sz="3600" b="1">
                <a:solidFill>
                  <a:srgbClr val="FF761D"/>
                </a:solidFill>
              </a:rPr>
              <a:t>ПРОМЫШЛЕННАЯ РЕВОЛЮЦИЯ</a:t>
            </a:r>
            <a:endParaRPr sz="4800" b="1">
              <a:solidFill>
                <a:srgbClr val="FF761D"/>
              </a:solidFill>
            </a:endParaRPr>
          </a:p>
        </p:txBody>
      </p:sp>
      <p:sp>
        <p:nvSpPr>
          <p:cNvPr id="102" name="Google Shape;102;p1"/>
          <p:cNvSpPr/>
          <p:nvPr>
            <p:ph type="pic" idx="2"/>
          </p:nvPr>
        </p:nvSpPr>
        <p:spPr bwMode="auto"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03" name="Google Shape;103;p1"/>
          <p:cNvSpPr/>
          <p:nvPr/>
        </p:nvSpPr>
        <p:spPr bwMode="auto">
          <a:xfrm>
            <a:off x="-48699" y="0"/>
            <a:ext cx="2112542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4" name="Google Shape;104;p1"/>
          <p:cNvSpPr/>
          <p:nvPr/>
        </p:nvSpPr>
        <p:spPr bwMode="auto">
          <a:xfrm>
            <a:off x="-48682" y="6515362"/>
            <a:ext cx="2000315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Twentieth Century"/>
                <a:ea typeface="Twentieth Century"/>
                <a:cs typeface="Twentieth Century"/>
              </a:rPr>
              <a:t>Ситник П.В.</a:t>
            </a: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sp>
        <p:nvSpPr>
          <p:cNvPr id="105" name="Google Shape;105;p1"/>
          <p:cNvSpPr/>
          <p:nvPr/>
        </p:nvSpPr>
        <p:spPr bwMode="auto">
          <a:xfrm>
            <a:off x="5169843" y="6172200"/>
            <a:ext cx="2000891" cy="4267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0" u="none" strike="noStrike" cap="none">
                <a:solidFill>
                  <a:srgbClr val="555A3B"/>
                </a:solidFill>
                <a:latin typeface="Twentieth Century"/>
                <a:ea typeface="Twentieth Century"/>
                <a:cs typeface="Twentieth Century"/>
              </a:rPr>
              <a:t>11 класс</a:t>
            </a:r>
            <a:endParaRPr sz="22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pic>
        <p:nvPicPr>
          <p:cNvPr id="12951856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31906" y="84934"/>
            <a:ext cx="10050002" cy="4484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786356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Роль науки</a:t>
            </a:r>
            <a:endParaRPr/>
          </a:p>
        </p:txBody>
      </p:sp>
      <p:sp>
        <p:nvSpPr>
          <p:cNvPr id="1770781055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60101184" name="Google Shape;34;p30"/>
          <p:cNvSpPr txBox="1"/>
          <p:nvPr>
            <p:ph type="body" idx="2"/>
          </p:nvPr>
        </p:nvSpPr>
        <p:spPr bwMode="auto">
          <a:xfrm flipH="0" flipV="0">
            <a:off x="8259028" y="1589566"/>
            <a:ext cx="3699028" cy="516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1789 г. шотландский инженер и изобретатель Дж. Уатт ввел термин «лошадиная сила», чтобы показать, работу скольких лошадей способны заменить его паровые машины.</a:t>
            </a:r>
            <a:r>
              <a:rPr lang="ru-RU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дну из первых машин Уатта купил пивовар, чтобы заменить ею лошадь, которая приводила в действие водяной насос. </a:t>
            </a:r>
            <a:r>
              <a:rPr lang="ru-RU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ивовар решил сжульничать, выбрав самую выносливую лошадь и заставив ее работать на пределе сил. Дж. Уатт принял и  даже превысил полученное пивоваром значение, и эталоном стала именно мощность построенной машины</a:t>
            </a:r>
            <a:r>
              <a:rPr lang="ru-RU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7200"/>
          </a:p>
        </p:txBody>
      </p:sp>
      <p:pic>
        <p:nvPicPr>
          <p:cNvPr id="167807599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446" y="1589566"/>
            <a:ext cx="7929565" cy="446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241293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Роль науки</a:t>
            </a:r>
            <a:endParaRPr/>
          </a:p>
        </p:txBody>
      </p:sp>
      <p:sp>
        <p:nvSpPr>
          <p:cNvPr id="74824702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60884385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636692403" name=""/>
          <p:cNvGraphicFramePr>
            <a:graphicFrameLocks xmlns:a="http://schemas.openxmlformats.org/drawingml/2006/main"/>
          </p:cNvGraphicFramePr>
          <p:nvPr/>
        </p:nvGraphicFramePr>
        <p:xfrm>
          <a:off x="232135" y="1589566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{12BD306D-38C3-75A9-1608-B6123CFDF4FF}</a:tableStyleId>
              </a:tblPr>
              <a:tblGrid>
                <a:gridCol w="2616872"/>
                <a:gridCol w="2783127"/>
                <a:gridCol w="1800000"/>
                <a:gridCol w="4494727"/>
              </a:tblGrid>
              <a:tr h="1832640"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Железная дорога общего пользования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Джордж Стефенсон (Англия)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1825 (открытие)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Революция в транспорте; ускорение перевозок грузов и людей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427694"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Телеграф электрический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Сэмюэл Морзе (США)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1837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Быстрая передача информации на расстоянии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832640"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Трансатлантический телеграфный кабель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Сириус У. Филд и др.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1866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Связь между Европой и Америкой</a:t>
                      </a:r>
                      <a:endParaRPr sz="26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650876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Роль науки</a:t>
            </a:r>
            <a:endParaRPr/>
          </a:p>
        </p:txBody>
      </p:sp>
      <p:sp>
        <p:nvSpPr>
          <p:cNvPr id="1324038462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8748940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973836517" name=""/>
          <p:cNvGraphicFramePr>
            <a:graphicFrameLocks xmlns:a="http://schemas.openxmlformats.org/drawingml/2006/main"/>
          </p:cNvGraphicFramePr>
          <p:nvPr/>
        </p:nvGraphicFramePr>
        <p:xfrm>
          <a:off x="222888" y="1655315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{12BD306D-38C3-75A9-1608-B6123CFDF4FF}</a:tableStyleId>
              </a:tblPr>
              <a:tblGrid>
                <a:gridCol w="2616872"/>
                <a:gridCol w="3781472"/>
                <a:gridCol w="1643664"/>
                <a:gridCol w="3652716"/>
              </a:tblGrid>
              <a:tr h="1651081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Телефон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Александр Белл (США)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1876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Голосовая связь на расстоянии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651081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Кинематограф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Братья Люмьер (Франция)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1895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Новый вид искусства и развлечений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651081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Радио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Гульельмо Маркони (Италия)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1895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Беспроводная передача информации</a:t>
                      </a:r>
                      <a:endParaRPr sz="2800" b="1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10937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3600" b="1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Эволюция энергетической базы:</a:t>
            </a:r>
            <a:endParaRPr sz="130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11988115" name="Google Shape;33;p30"/>
          <p:cNvSpPr txBox="1"/>
          <p:nvPr>
            <p:ph type="body" idx="1"/>
          </p:nvPr>
        </p:nvSpPr>
        <p:spPr bwMode="auto">
          <a:xfrm flipH="0" flipV="0">
            <a:off x="361601" y="1589566"/>
            <a:ext cx="5095412" cy="50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До промышленной революции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: мускульная сила, вода, ветер</a:t>
            </a:r>
            <a:endParaRPr sz="2800" b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Первая половина XIX века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: 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уголь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 (основной источник энергии для паровых машин)</a:t>
            </a:r>
            <a:endParaRPr sz="2800" b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Конец XIX — начало XX века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: 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нефть</a:t>
            </a:r>
            <a:r>
              <a:rPr sz="2800" b="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 (новый важный энергоноситель)</a:t>
            </a:r>
            <a:endParaRPr sz="2800" b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574895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82865" y="1784829"/>
            <a:ext cx="5858602" cy="456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4184552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Эволюция транспорта и связи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26832688" name="Google Shape;33;p30"/>
          <p:cNvSpPr txBox="1"/>
          <p:nvPr>
            <p:ph type="body" idx="1"/>
          </p:nvPr>
        </p:nvSpPr>
        <p:spPr bwMode="auto">
          <a:xfrm flipH="0" flipV="0">
            <a:off x="195145" y="1433373"/>
            <a:ext cx="7406546" cy="509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Железные дороги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Первая линия: Стоктон—Дарлингтон (Англия, 1825), 40 км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 1860 г. в Великобритании: 16 826 км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Преимущества: скорость, грузоподъемность, всепогодность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Водный транспорт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Пароходы                 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Усовершенствование каналов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Автомобильный транспорт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(конец XIX в.)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Авиация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(начало XX в.)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Революция в средствах связи: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Телеграф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 1837 г.) → быстр</a:t>
            </a:r>
            <a:r>
              <a:rPr lang="ru-RU"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ые 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текстовы</a:t>
            </a:r>
            <a:r>
              <a:rPr lang="ru-RU"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е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сообщени</a:t>
            </a:r>
            <a:r>
              <a:rPr lang="ru-RU"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я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Телефон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 1876 г.) → голосовая связь</a:t>
            </a:r>
            <a:endParaRPr sz="200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Радио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 1895 г.) → беспроводная связь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endParaRPr sz="3600"/>
          </a:p>
        </p:txBody>
      </p:sp>
      <p:pic>
        <p:nvPicPr>
          <p:cNvPr id="20979989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601692" y="1932742"/>
            <a:ext cx="4400672" cy="4099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162428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Подумайте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94375317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1397526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022029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9465" y="1655315"/>
            <a:ext cx="8250639" cy="4586796"/>
          </a:xfrm>
          <a:prstGeom prst="rect">
            <a:avLst/>
          </a:prstGeom>
        </p:spPr>
      </p:pic>
      <p:pic>
        <p:nvPicPr>
          <p:cNvPr id="3046053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439943" y="1766286"/>
            <a:ext cx="3633701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192649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Великобритания</a:t>
            </a:r>
            <a:endParaRPr/>
          </a:p>
        </p:txBody>
      </p:sp>
      <p:sp>
        <p:nvSpPr>
          <p:cNvPr id="1777164610" name="Google Shape;33;p30"/>
          <p:cNvSpPr txBox="1"/>
          <p:nvPr>
            <p:ph type="body" idx="1"/>
          </p:nvPr>
        </p:nvSpPr>
        <p:spPr bwMode="auto">
          <a:xfrm flipH="0" flipV="0">
            <a:off x="222888" y="1589566"/>
            <a:ext cx="3441077" cy="493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С 1760-х</a:t>
            </a:r>
            <a:endParaRPr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"Мастерская мира": 50% мирового производства железа и угля; "Владычица морей"</a:t>
            </a:r>
            <a:r>
              <a:rPr lang="ru-RU" sz="2800">
                <a:latin typeface="Times New Roman"/>
                <a:cs typeface="Times New Roman"/>
              </a:rPr>
              <a:t>; капиталы из колоний. Однако там проживало лишь 2% мирового населения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76268771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7162104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78214" y="1636820"/>
            <a:ext cx="8274886" cy="4688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28354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Бельгия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585356209" name="Google Shape;33;p30"/>
          <p:cNvSpPr txBox="1"/>
          <p:nvPr>
            <p:ph type="body" idx="1"/>
          </p:nvPr>
        </p:nvSpPr>
        <p:spPr bwMode="auto">
          <a:xfrm flipH="0" flipV="0">
            <a:off x="241383" y="1589566"/>
            <a:ext cx="2847305" cy="50039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60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1820-е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60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Богатые запасы угля и железной руды</a:t>
            </a:r>
            <a:r>
              <a:rPr lang="ru-RU" sz="260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;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60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Лидер по плотности железных дорог в Европе; развитое сталелитейное и химическое производство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8555691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1345350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83980" y="1589566"/>
            <a:ext cx="8739158" cy="5114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734159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Франция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327551688" name="Google Shape;33;p30"/>
          <p:cNvSpPr txBox="1"/>
          <p:nvPr>
            <p:ph type="body" idx="1"/>
          </p:nvPr>
        </p:nvSpPr>
        <p:spPr bwMode="auto">
          <a:xfrm flipH="0" flipV="0">
            <a:off x="-26795" y="1589566"/>
            <a:ext cx="3273640" cy="49762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sz="260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Лидер по производству шелковых тканей в Европе; бум при Наполеоне III (1852–1870)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Wingdings"/>
              <a:buChar char="Ø"/>
              <a:defRPr/>
            </a:pPr>
            <a:r>
              <a:rPr lang="ru-RU" sz="260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К 1870-м добыча угля и производство стали</a:t>
            </a:r>
            <a:r>
              <a:rPr lang="ru-RU" sz="2600">
                <a:solidFill>
                  <a:schemeClr val="bg2">
                    <a:lumMod val="75000"/>
                  </a:schemeClr>
                </a:solidFill>
                <a:latin typeface="Times New Roman"/>
                <a:ea typeface="Cambria Math"/>
                <a:cs typeface="Times New Roman"/>
              </a:rPr>
              <a:t>&gt;</a:t>
            </a:r>
            <a:r>
              <a:rPr lang="ru-RU" sz="260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в 2 раза</a:t>
            </a:r>
            <a:endParaRPr sz="26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907560167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282015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9878" y="1589566"/>
            <a:ext cx="8743950" cy="5162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680198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Германия</a:t>
            </a:r>
            <a:endParaRPr/>
          </a:p>
        </p:txBody>
      </p:sp>
      <p:sp>
        <p:nvSpPr>
          <p:cNvPr id="589930209" name="Google Shape;33;p30"/>
          <p:cNvSpPr txBox="1"/>
          <p:nvPr>
            <p:ph type="body" idx="1"/>
          </p:nvPr>
        </p:nvSpPr>
        <p:spPr bwMode="auto">
          <a:xfrm flipH="0" flipV="0">
            <a:off x="380097" y="1645052"/>
            <a:ext cx="333837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Промышленная революция во всех странах происходила по-разному</a:t>
            </a:r>
            <a:endParaRPr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802090840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691731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18470" y="1589566"/>
            <a:ext cx="8410367" cy="5166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 bwMode="auto">
          <a:xfrm>
            <a:off x="816864" y="228600"/>
            <a:ext cx="10871198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rgbClr val="555A3B"/>
                </a:solidFill>
              </a:rPr>
              <a:t>План</a:t>
            </a:r>
            <a:endParaRPr b="1">
              <a:solidFill>
                <a:srgbClr val="555A3B"/>
              </a:solidFill>
            </a:endParaRPr>
          </a:p>
        </p:txBody>
      </p:sp>
      <p:sp>
        <p:nvSpPr>
          <p:cNvPr id="112" name="Google Shape;112;p2"/>
          <p:cNvSpPr txBox="1"/>
          <p:nvPr>
            <p:ph type="body" idx="1"/>
          </p:nvPr>
        </p:nvSpPr>
        <p:spPr bwMode="auto">
          <a:xfrm>
            <a:off x="476210" y="1857364"/>
            <a:ext cx="11239578" cy="48840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Сущность и основы промышленной революции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Роль науки в развитии промышленности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Экономический рост Европы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Индустриализация и урбанизация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Социальные последствия промышленной революции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13077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Германия</a:t>
            </a:r>
            <a:endParaRPr/>
          </a:p>
        </p:txBody>
      </p:sp>
      <p:sp>
        <p:nvSpPr>
          <p:cNvPr id="3346549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6826821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565311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49660" y="1507354"/>
            <a:ext cx="8113798" cy="4827962"/>
          </a:xfrm>
          <a:prstGeom prst="rect">
            <a:avLst/>
          </a:prstGeom>
        </p:spPr>
      </p:pic>
      <p:pic>
        <p:nvPicPr>
          <p:cNvPr id="7951861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547" y="1683057"/>
            <a:ext cx="3505199" cy="3676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369997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Индустриализация и урбанизация</a:t>
            </a:r>
            <a:endParaRPr/>
          </a:p>
        </p:txBody>
      </p:sp>
      <p:sp>
        <p:nvSpPr>
          <p:cNvPr id="100508644" name="Google Shape;33;p30"/>
          <p:cNvSpPr txBox="1"/>
          <p:nvPr>
            <p:ph type="body" idx="1"/>
          </p:nvPr>
        </p:nvSpPr>
        <p:spPr bwMode="auto">
          <a:xfrm flipH="0" flipV="0">
            <a:off x="611286" y="1589566"/>
            <a:ext cx="5383113" cy="47820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800" b="1" i="1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Основные классы:</a:t>
            </a:r>
            <a:endParaRPr sz="2800" b="1" i="1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800" b="1" i="1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• Буржуазия (владельцы средств производства)</a:t>
            </a:r>
            <a:endParaRPr sz="2800" b="1" i="1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800" b="1" i="1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• Пролетариат (наемные рабочие)</a:t>
            </a:r>
            <a:endParaRPr sz="2800" b="1" i="1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800" b="1" i="1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• Промежуточные слои (мелкая буржуазия, интеллигенция)</a:t>
            </a:r>
            <a:endParaRPr sz="110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0082339" name="Google Shape;34;p30"/>
          <p:cNvSpPr txBox="1"/>
          <p:nvPr>
            <p:ph type="body" idx="2"/>
          </p:nvPr>
        </p:nvSpPr>
        <p:spPr bwMode="auto">
          <a:xfrm flipH="0" flipV="0">
            <a:off x="7685679" y="2459854"/>
            <a:ext cx="3955788" cy="37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943080571" name="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 flipH="0" flipV="0">
            <a:off x="5140698" y="1890620"/>
            <a:ext cx="6777735" cy="4401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2832122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Индустриализация и урбанизация</a:t>
            </a:r>
            <a:endParaRPr/>
          </a:p>
        </p:txBody>
      </p:sp>
      <p:sp>
        <p:nvSpPr>
          <p:cNvPr id="66510765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2289604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872694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72718" y="1589566"/>
            <a:ext cx="9350242" cy="5076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43761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Характеристика новых классов</a:t>
            </a:r>
            <a:endParaRPr/>
          </a:p>
        </p:txBody>
      </p:sp>
      <p:sp>
        <p:nvSpPr>
          <p:cNvPr id="192950998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50631311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56948238" name=""/>
          <p:cNvSpPr/>
          <p:nvPr/>
        </p:nvSpPr>
        <p:spPr bwMode="auto">
          <a:xfrm flipH="0" flipV="0">
            <a:off x="676019" y="1589566"/>
            <a:ext cx="5382087" cy="467103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301773" name=""/>
          <p:cNvSpPr/>
          <p:nvPr/>
        </p:nvSpPr>
        <p:spPr bwMode="auto">
          <a:xfrm flipH="0" flipV="0">
            <a:off x="6459867" y="1636820"/>
            <a:ext cx="5424208" cy="462378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090973" name=""/>
          <p:cNvSpPr txBox="1"/>
          <p:nvPr/>
        </p:nvSpPr>
        <p:spPr bwMode="auto">
          <a:xfrm flipH="0" flipV="0">
            <a:off x="1092160" y="2117693"/>
            <a:ext cx="4966018" cy="3749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Пролетариат (рабочий класс)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Не владеет средствами производства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Продает свою рабочую силу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Ключевой производитель материальных благ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Тяжелые условия труда: длинный рабочий день (12–14 часов), низкая зарплата, отсутствие социальных гарантий</a:t>
            </a:r>
            <a:endParaRPr sz="2400"/>
          </a:p>
        </p:txBody>
      </p:sp>
      <p:sp>
        <p:nvSpPr>
          <p:cNvPr id="770237621" name=""/>
          <p:cNvSpPr txBox="1"/>
          <p:nvPr/>
        </p:nvSpPr>
        <p:spPr bwMode="auto">
          <a:xfrm flipH="0" flipV="0">
            <a:off x="6797912" y="2034465"/>
            <a:ext cx="5234270" cy="3261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Буржуазия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Владельцы предприятий, капиталов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Используют наемный труд для получения прибыли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Контролируют производство и финансы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Влияние на политику возрастает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2391051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Социальные противоречия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36267627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4355531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794130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03907" y="1589566"/>
            <a:ext cx="8908011" cy="511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0289906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Социальные противоречия</a:t>
            </a:r>
            <a:endParaRPr/>
          </a:p>
        </p:txBody>
      </p:sp>
      <p:sp>
        <p:nvSpPr>
          <p:cNvPr id="1027149969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71094438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168503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20679" y="1589566"/>
            <a:ext cx="9048749" cy="5095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612633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Социальные противоречия</a:t>
            </a:r>
            <a:endParaRPr/>
          </a:p>
        </p:txBody>
      </p:sp>
      <p:sp>
        <p:nvSpPr>
          <p:cNvPr id="782467618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1782982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629354457" name=""/>
          <p:cNvGraphicFramePr>
            <a:graphicFrameLocks xmlns:a="http://schemas.openxmlformats.org/drawingml/2006/main"/>
          </p:cNvGraphicFramePr>
          <p:nvPr/>
        </p:nvGraphicFramePr>
        <p:xfrm>
          <a:off x="454077" y="1803276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{12BD306D-38C3-75A9-1608-B6123CFDF4FF}</a:tableStyleId>
              </a:tblPr>
              <a:tblGrid>
                <a:gridCol w="3060000"/>
                <a:gridCol w="8403537"/>
              </a:tblGrid>
              <a:tr h="1307792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Причины противоречий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: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Стремление предпринимателей к максимизации прибыли (снижение зарплат, увеличение рабочего дня)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Борьба рабочих за улучшение условий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1329948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Формы борьбы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Стихийные выступления (луддизм — разрушение машин)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Создание 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профсоюзов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(объединения работников одной отрасли)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Формирование 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социалистических партий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2049667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Достижения рабочего движения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Законы об ограничении рабочего дня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Установление минимальных зарплат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Социальное страхование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Роль государства как арбитра в трудовых спорах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818185" name="Google Shape;33;p30"/>
          <p:cNvSpPr txBox="1"/>
          <p:nvPr>
            <p:ph type="body" idx="1"/>
          </p:nvPr>
        </p:nvSpPr>
        <p:spPr bwMode="auto">
          <a:xfrm flipH="0" flipV="0">
            <a:off x="417087" y="1589566"/>
            <a:ext cx="1144849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Индустриализация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процесс создания крупного машинного производства во всех отраслях экономики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Урбанизация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рост городов и увеличение доли городского населения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Внутренняя миграция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 переселение из деревни в город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 поиск работы, лучших условий жизни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Последствия: рост городов, формирование промышленных центров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Внешняя миграция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 эмиграция из Европы</a:t>
            </a:r>
            <a:r>
              <a:rPr lang="ru-RU"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  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Направления: США (более 30 млн человек в XIX в.), Австралия, Новая Зеландия, страны Южной Америки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 перенаселение, безработица, поиск лучшей доли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Изменения в городской жизни: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Рост крупных городов: Лондон, Париж, Берлин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Формирование промышленных районов: Ланкашир (Англия), Рурский бассейн (Германия)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Проблемы: антисанитария, скученность, социальная напряженность</a:t>
            </a:r>
            <a:endParaRPr sz="7200"/>
          </a:p>
        </p:txBody>
      </p:sp>
      <p:sp>
        <p:nvSpPr>
          <p:cNvPr id="1792176000" name="Google Shape;66;p34"/>
          <p:cNvSpPr txBox="1"/>
          <p:nvPr>
            <p:ph type="title"/>
          </p:nvPr>
        </p:nvSpPr>
        <p:spPr bwMode="auto">
          <a:xfrm flipH="0" flipV="0">
            <a:off x="812799" y="228600"/>
            <a:ext cx="10960306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latin typeface="Times New Roman"/>
                <a:cs typeface="Times New Roman"/>
              </a:rPr>
              <a:t>Какие процессы возникли в результате индустриализации?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29086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03710392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1829" y="27742"/>
            <a:ext cx="9058275" cy="668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9723626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Аграрная революция</a:t>
            </a:r>
            <a:endParaRPr/>
          </a:p>
        </p:txBody>
      </p:sp>
      <p:pic>
        <p:nvPicPr>
          <p:cNvPr id="12775434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36820" y="1599829"/>
            <a:ext cx="9067799" cy="5248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7774043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800" b="1">
                <a:latin typeface="Times New Roman"/>
                <a:cs typeface="Times New Roman"/>
              </a:rPr>
              <a:t>Сущность и основные этапы</a:t>
            </a:r>
            <a:endParaRPr/>
          </a:p>
        </p:txBody>
      </p:sp>
      <p:sp>
        <p:nvSpPr>
          <p:cNvPr id="678946738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54659102" name="Google Shape;34;p30"/>
          <p:cNvSpPr txBox="1"/>
          <p:nvPr>
            <p:ph type="body" idx="2"/>
          </p:nvPr>
        </p:nvSpPr>
        <p:spPr bwMode="auto">
          <a:xfrm flipH="0" flipV="0">
            <a:off x="9017330" y="1589566"/>
            <a:ext cx="3070194" cy="4966962"/>
          </a:xfrm>
          <a:prstGeom prst="rect">
            <a:avLst/>
          </a:prstGeom>
          <a:solidFill>
            <a:srgbClr val="DCE5EE"/>
          </a:solidFill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Историческое значение: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Сравнивается с </a:t>
            </a: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неолитической революцией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(переход от присваивающего к производящему хозяйству)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Коренным образом изменила все сферы жизни общества</a:t>
            </a: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Началась в Англии, распространилась на Европу и весь мир</a:t>
            </a:r>
            <a:endParaRPr sz="7200"/>
          </a:p>
        </p:txBody>
      </p:sp>
      <p:pic>
        <p:nvPicPr>
          <p:cNvPr id="11660658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485" y="1589566"/>
            <a:ext cx="8758397" cy="505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3381224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Аграрная революция</a:t>
            </a:r>
            <a:endParaRPr/>
          </a:p>
        </p:txBody>
      </p:sp>
      <p:pic>
        <p:nvPicPr>
          <p:cNvPr id="15625617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1019" y="1599829"/>
            <a:ext cx="8943975" cy="5219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7829258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Изменения в быту</a:t>
            </a:r>
            <a:endParaRPr/>
          </a:p>
        </p:txBody>
      </p:sp>
      <p:sp>
        <p:nvSpPr>
          <p:cNvPr id="247058383" name=""/>
          <p:cNvSpPr txBox="1"/>
          <p:nvPr/>
        </p:nvSpPr>
        <p:spPr bwMode="auto">
          <a:xfrm flipH="0" flipV="0">
            <a:off x="213640" y="1729296"/>
            <a:ext cx="5668977" cy="48463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Трансформация семейной жизни: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Переход от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большой патриархальной семьи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(производственная единица) к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малой нуклеарной семье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(родители + дети)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Снижение рождаемости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Изменение роли женщины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Внедрение технических достижений в быт: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Электрическое освещение          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Телефон        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Швейные машины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Велосипеды              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Новые виды досуга: кино, радио</a:t>
            </a:r>
            <a:endParaRPr sz="2400"/>
          </a:p>
        </p:txBody>
      </p:sp>
      <p:pic>
        <p:nvPicPr>
          <p:cNvPr id="106017620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046650" y="1729296"/>
            <a:ext cx="3954072" cy="511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6171834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Последствия</a:t>
            </a:r>
            <a:endParaRPr/>
          </a:p>
        </p:txBody>
      </p:sp>
      <p:sp>
        <p:nvSpPr>
          <p:cNvPr id="1483058588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34594729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4646804" name=""/>
          <p:cNvSpPr/>
          <p:nvPr/>
        </p:nvSpPr>
        <p:spPr bwMode="auto">
          <a:xfrm flipH="0" flipV="0">
            <a:off x="676019" y="1589566"/>
            <a:ext cx="5382087" cy="467103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760300" name=""/>
          <p:cNvSpPr/>
          <p:nvPr/>
        </p:nvSpPr>
        <p:spPr bwMode="auto">
          <a:xfrm flipH="0" flipV="0">
            <a:off x="6459867" y="1636820"/>
            <a:ext cx="5424208" cy="462378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450842" name=""/>
          <p:cNvSpPr txBox="1"/>
          <p:nvPr/>
        </p:nvSpPr>
        <p:spPr bwMode="auto">
          <a:xfrm flipH="0" flipV="0">
            <a:off x="676019" y="1784781"/>
            <a:ext cx="5308682" cy="36576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Положительные последствия: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Экономический рост, увеличение производства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Повышение уровня жизни (в долгосрочной перспективе)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Технический прогресс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Развитие образования и медицины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Создание социальных гарантий (под давлением рабочего движения)</a:t>
            </a:r>
            <a:endParaRPr sz="2600"/>
          </a:p>
        </p:txBody>
      </p:sp>
      <p:sp>
        <p:nvSpPr>
          <p:cNvPr id="1413438248" name=""/>
          <p:cNvSpPr txBox="1"/>
          <p:nvPr/>
        </p:nvSpPr>
        <p:spPr bwMode="auto">
          <a:xfrm flipH="0" flipV="0">
            <a:off x="6723931" y="1848628"/>
            <a:ext cx="5234630" cy="405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Отрицательные последствия: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Экологический кризис (загрязнение воздуха, воды)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Социальное неравенство, эксплуатация рабочих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Тяжелые условия труда на ранних этапах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Маргинализация части населения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Урбанизационные проблемы (трущобы, преступность)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67982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Промышленная революция в Беларуси</a:t>
            </a:r>
            <a:endParaRPr/>
          </a:p>
        </p:txBody>
      </p:sp>
      <p:pic>
        <p:nvPicPr>
          <p:cNvPr id="4875063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74955" y="1941990"/>
            <a:ext cx="10860349" cy="3393858"/>
          </a:xfrm>
          <a:prstGeom prst="rect">
            <a:avLst/>
          </a:prstGeom>
        </p:spPr>
      </p:pic>
      <p:sp>
        <p:nvSpPr>
          <p:cNvPr id="795175053" name=""/>
          <p:cNvSpPr txBox="1"/>
          <p:nvPr/>
        </p:nvSpPr>
        <p:spPr bwMode="auto">
          <a:xfrm flipH="0" flipV="0">
            <a:off x="528058" y="5474562"/>
            <a:ext cx="10229867" cy="822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Первые фабрики в 1820-е. К концу 19 века </a:t>
            </a:r>
            <a:r>
              <a:rPr sz="2400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 концентрация промышленности в городах (Минск, Гродно, Витебск)</a:t>
            </a:r>
            <a:endParaRPr sz="240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3214042" name="Google Shape;66;p34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Закрепление</a:t>
            </a:r>
            <a:endParaRPr/>
          </a:p>
        </p:txBody>
      </p:sp>
      <p:sp>
        <p:nvSpPr>
          <p:cNvPr id="879433974" name=""/>
          <p:cNvSpPr txBox="1"/>
          <p:nvPr/>
        </p:nvSpPr>
        <p:spPr bwMode="auto">
          <a:xfrm flipH="0" flipV="0">
            <a:off x="463325" y="1599829"/>
            <a:ext cx="11282326" cy="48463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Дайте определение промышленной революции. В чем ее историческое значение?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Назовите основные этапы промышленной революции и их характеристики.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Какие изобретения стали ключевыми для промышленной революции? 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Как изменилась энергетическая база производства в XIX веке?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Почему промышленная революция началась именно в Англии?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Каковы особенности промышленной революции в разных странах Европы?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Как изменилась социальная структура общества в результате промышленной революции?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Объясните взаимосвязь индустриализации и урбанизации.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Каковы были положительные и отрицательные последствия промышленной революции?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043169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20223936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9971255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023" y="1655314"/>
            <a:ext cx="10256752" cy="472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44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585385" name="Google Shape;32;p30"/>
          <p:cNvSpPr txBox="1"/>
          <p:nvPr>
            <p:ph type="title"/>
          </p:nvPr>
        </p:nvSpPr>
        <p:spPr bwMode="auto">
          <a:xfrm>
            <a:off x="183965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Этапы</a:t>
            </a:r>
            <a:endParaRPr b="1">
              <a:latin typeface="Times New Roman"/>
              <a:cs typeface="Times New Roman"/>
            </a:endParaRPr>
          </a:p>
        </p:txBody>
      </p:sp>
      <p:pic>
        <p:nvPicPr>
          <p:cNvPr id="10116612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4838" y="2142847"/>
            <a:ext cx="9558881" cy="289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44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283462" name="Google Shape;32;p30"/>
          <p:cNvSpPr txBox="1"/>
          <p:nvPr>
            <p:ph type="title"/>
          </p:nvPr>
        </p:nvSpPr>
        <p:spPr bwMode="auto">
          <a:xfrm>
            <a:off x="183965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Этапы</a:t>
            </a:r>
            <a:endParaRPr b="1">
              <a:latin typeface="Times New Roman"/>
              <a:cs typeface="Times New Roman"/>
            </a:endParaRPr>
          </a:p>
        </p:txBody>
      </p:sp>
      <p:graphicFrame>
        <p:nvGraphicFramePr>
          <p:cNvPr id="1826578264" name=""/>
          <p:cNvGraphicFramePr>
            <a:graphicFrameLocks xmlns:a="http://schemas.openxmlformats.org/drawingml/2006/main"/>
          </p:cNvGraphicFramePr>
          <p:nvPr/>
        </p:nvGraphicFramePr>
        <p:xfrm>
          <a:off x="183599" y="1659600"/>
          <a:ext cx="6445249" cy="461517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{0FCE7373-6EC3-2AB8-D6B6-FA850ADC02E2}</a:tableStyleId>
              </a:tblPr>
              <a:tblGrid>
                <a:gridCol w="2070000"/>
                <a:gridCol w="2850123"/>
                <a:gridCol w="4104549"/>
                <a:gridCol w="2727471"/>
              </a:tblGrid>
              <a:tr h="506790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Этап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Хронология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Основные инновации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Особенности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566713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I. Начальный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вторая половина XVIII в. (Англия)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Паровые машины (Джеймс Уатт, 1765)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Первые механизированные производства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Появление фабрик и заводов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Замена ручного труда машинным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2761095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II.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</a:t>
                      </a: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аспространение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первая половина XIX в.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Расширение использования паровой энергии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Механизация текстильной промышленности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Железные дороги (первая — 1825 г., Великобритания)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Развитие фабричного производства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Увеличение мощностей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Индустриализация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44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6252161" name="Google Shape;32;p30"/>
          <p:cNvSpPr txBox="1"/>
          <p:nvPr>
            <p:ph type="title"/>
          </p:nvPr>
        </p:nvSpPr>
        <p:spPr bwMode="auto">
          <a:xfrm flipH="0" flipV="0">
            <a:off x="183965" y="228600"/>
            <a:ext cx="10871198" cy="105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3600" b="1" i="0" u="none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В чем заключались существенные отличия каждого этапа промышленной революции?</a:t>
            </a:r>
            <a:endParaRPr sz="10000" b="1">
              <a:latin typeface="Times New Roman"/>
              <a:cs typeface="Times New Roman"/>
            </a:endParaRPr>
          </a:p>
        </p:txBody>
      </p:sp>
      <p:graphicFrame>
        <p:nvGraphicFramePr>
          <p:cNvPr id="353632386" name=""/>
          <p:cNvGraphicFramePr>
            <a:graphicFrameLocks xmlns:a="http://schemas.openxmlformats.org/drawingml/2006/main"/>
          </p:cNvGraphicFramePr>
          <p:nvPr/>
        </p:nvGraphicFramePr>
        <p:xfrm>
          <a:off x="183965" y="1796482"/>
          <a:ext cx="6445249" cy="202945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{0FCE7373-6EC3-2AB8-D6B6-FA850ADC02E2}</a:tableStyleId>
              </a:tblPr>
              <a:tblGrid>
                <a:gridCol w="2602636"/>
                <a:gridCol w="2255541"/>
                <a:gridCol w="4052872"/>
                <a:gridCol w="2693133"/>
              </a:tblGrid>
              <a:tr h="688168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Этап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Хронология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Основные инновации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Особенности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3806040"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III. Завершающий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вторая половина XIX — начало XX в.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Электрификация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Двигатель внутреннего сгорания (Франсуа де Риваз, 1807)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Электродвигатель (Майкл Фарадей)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Телеграф, телефон, радио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Рост масштабов производства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Автоматизация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Развитие глобальной торговли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 Появление корпораций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2951901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4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Последствия</a:t>
            </a:r>
            <a:endParaRPr/>
          </a:p>
        </p:txBody>
      </p:sp>
      <p:sp>
        <p:nvSpPr>
          <p:cNvPr id="2130511730" name="Google Shape;34;p30"/>
          <p:cNvSpPr txBox="1"/>
          <p:nvPr>
            <p:ph type="body" idx="2"/>
          </p:nvPr>
        </p:nvSpPr>
        <p:spPr bwMode="auto">
          <a:xfrm flipH="0" flipV="0">
            <a:off x="4495266" y="1589566"/>
            <a:ext cx="7564514" cy="532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buClr>
                <a:schemeClr val="accent2"/>
              </a:buClr>
              <a:buSzPts val="1080"/>
              <a:buFont typeface="Arial"/>
              <a:buChar char="•"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экономический рост и повышение уровня жизни населения (увеличение производства и снижение стоимости товаров, улучшение условий труда);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Arial"/>
              <a:buChar char="•"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формирование новых социальных классов (буржуазия, пролетариат);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Arial"/>
              <a:buChar char="•"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социальные и политические реформы (расширение избирательных прав, создание профсоюзов, введение систем социального страхования);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Arial"/>
              <a:buChar char="•"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технологический прогресс и экологический кризис;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lr>
                <a:schemeClr val="accent2"/>
              </a:buClr>
              <a:buSzPts val="1080"/>
              <a:buFont typeface="Arial"/>
              <a:buChar char="•"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трансформация городской жизни (рост городского населения, развитие городской инфраструктуры)</a:t>
            </a:r>
            <a:endParaRPr sz="2400"/>
          </a:p>
        </p:txBody>
      </p:sp>
      <p:sp>
        <p:nvSpPr>
          <p:cNvPr id="1166398556" name=""/>
          <p:cNvSpPr/>
          <p:nvPr/>
        </p:nvSpPr>
        <p:spPr bwMode="auto">
          <a:xfrm flipH="0" flipV="0">
            <a:off x="602038" y="1812524"/>
            <a:ext cx="3976455" cy="4595028"/>
          </a:xfrm>
          <a:prstGeom prst="homePlate">
            <a:avLst>
              <a:gd name="adj" fmla="val 30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526028" name=""/>
          <p:cNvSpPr txBox="1"/>
          <p:nvPr/>
        </p:nvSpPr>
        <p:spPr bwMode="auto">
          <a:xfrm flipH="0" flipV="0">
            <a:off x="833227" y="1941990"/>
            <a:ext cx="2959295" cy="3870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2600" b="1" i="0" u="none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Установите причинно-следственные связи между промышленной революцией и указанными в схеме последствиями.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4342046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Роль науки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37268367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1211394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796293892" name=""/>
          <p:cNvGraphicFramePr>
            <a:graphicFrameLocks xmlns:a="http://schemas.openxmlformats.org/drawingml/2006/main"/>
          </p:cNvGraphicFramePr>
          <p:nvPr/>
        </p:nvGraphicFramePr>
        <p:xfrm>
          <a:off x="537305" y="1589566"/>
          <a:ext cx="11050849" cy="520068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{0917841D-E2E8-1640-A59C-0E4D9FFDE6D4}</a:tableStyleId>
              </a:tblPr>
              <a:tblGrid>
                <a:gridCol w="2469952"/>
                <a:gridCol w="3569169"/>
                <a:gridCol w="1551384"/>
                <a:gridCol w="3447642"/>
              </a:tblGrid>
              <a:tr h="1974681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Универсальная паровая машина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Джеймс Уатт (Шотландия)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1765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Преобразование тепловой энергии в механическую; основа промышленного производства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0363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Двигатель внутреннего сгорания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Франсуа Исаак де Риваз (Швейцария)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1807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Основа для автомобилестроения и нового транспорта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17314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Электро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sz="2400" b="1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двигатель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Майкл Фарадей (Англия)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1821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Преобразование электрической энергии в механическую; основа электрификации</a:t>
                      </a:r>
                      <a:endParaRPr sz="24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2</cp:revision>
  <dcterms:created xsi:type="dcterms:W3CDTF">2007-05-01T17:03:23Z</dcterms:created>
  <dcterms:modified xsi:type="dcterms:W3CDTF">2026-01-04T09:54:42Z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2021-02-17T10:00:00Z</vt:filetime>
  </property>
</Properties>
</file>