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 /><Relationship Id="rId38" Type="http://schemas.openxmlformats.org/officeDocument/2006/relationships/tableStyles" Target="tableStyles.xml" /><Relationship Id="rId3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/>
              <a:t>Подготовка к Республиканской контрольной работе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850967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На формирование национального самосознания влияли</a:t>
            </a:r>
            <a:endParaRPr/>
          </a:p>
        </p:txBody>
      </p:sp>
      <p:sp>
        <p:nvSpPr>
          <p:cNvPr id="1641534921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6145587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7767788" y="1825624"/>
            <a:ext cx="3586011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4800">
                <a:latin typeface="Times New Roman"/>
                <a:cs typeface="Times New Roman"/>
              </a:rPr>
              <a:t>Белорусские народники, мечтали об автономии края в составе России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11344003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56442" y="1639657"/>
            <a:ext cx="7352596" cy="550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02425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339997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8772299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9220961" y="1825624"/>
            <a:ext cx="2674326" cy="4351338"/>
          </a:xfrm>
        </p:spPr>
        <p:txBody>
          <a:bodyPr/>
          <a:lstStyle/>
          <a:p>
            <a:pPr>
              <a:defRPr/>
            </a:pPr>
            <a:r>
              <a:rPr/>
              <a:t>С 1 сент 1906 разовый тираж 10 тысяч</a:t>
            </a:r>
            <a:endParaRPr/>
          </a:p>
          <a:p>
            <a:pPr>
              <a:defRPr/>
            </a:pPr>
            <a:r>
              <a:rPr/>
              <a:t>№2-6 конфискованы</a:t>
            </a:r>
            <a:endParaRPr/>
          </a:p>
          <a:p>
            <a:pPr>
              <a:defRPr/>
            </a:pPr>
            <a:r>
              <a:rPr/>
              <a:t>№7 уничтожен</a:t>
            </a:r>
            <a:endParaRPr/>
          </a:p>
        </p:txBody>
      </p:sp>
      <p:pic>
        <p:nvPicPr>
          <p:cNvPr id="158570073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38198" y="255220"/>
            <a:ext cx="8598918" cy="5556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18507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2143338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851701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72200" y="622788"/>
            <a:ext cx="5181599" cy="555417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>
              <a:defRPr/>
            </a:pPr>
            <a:r>
              <a:rPr sz="4800"/>
              <a:t>1906-1915</a:t>
            </a:r>
            <a:endParaRPr sz="4800"/>
          </a:p>
          <a:p>
            <a:pPr>
              <a:defRPr/>
            </a:pPr>
            <a:r>
              <a:rPr sz="4800"/>
              <a:t>Латиницей и кириллицей на белорусском</a:t>
            </a:r>
            <a:endParaRPr sz="4800"/>
          </a:p>
          <a:p>
            <a:pPr>
              <a:defRPr/>
            </a:pPr>
            <a:r>
              <a:rPr sz="4800"/>
              <a:t>Печатались Колас, Купала, Алесь Гарун, М.Багданович, Тётка и др.</a:t>
            </a:r>
            <a:endParaRPr sz="4800"/>
          </a:p>
          <a:p>
            <a:pPr>
              <a:defRPr/>
            </a:pPr>
            <a:r>
              <a:rPr sz="4800"/>
              <a:t>Издательство партии БСГ</a:t>
            </a:r>
            <a:endParaRPr sz="4800"/>
          </a:p>
        </p:txBody>
      </p:sp>
      <p:pic>
        <p:nvPicPr>
          <p:cNvPr id="109346095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06634" y="195384"/>
            <a:ext cx="4592788" cy="668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773280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1849" y="2991826"/>
            <a:ext cx="10515600" cy="157064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>
            <a:lvl1pPr>
              <a:defRPr sz="6000"/>
            </a:lvl1pPr>
          </a:lstStyle>
          <a:p>
            <a:pPr>
              <a:defRPr/>
            </a:pPr>
            <a:r>
              <a:rPr>
                <a:latin typeface="Arial Black"/>
                <a:cs typeface="Arial Black"/>
              </a:rPr>
              <a:t>Эволюция конфессиональных отношений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111811409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7200">
                <a:solidFill>
                  <a:schemeClr val="tx1"/>
                </a:solidFill>
              </a:rPr>
              <a:t>19- начало 20 века</a:t>
            </a:r>
            <a:endParaRPr sz="7200">
              <a:solidFill>
                <a:schemeClr val="tx1"/>
              </a:solidFill>
            </a:endParaRPr>
          </a:p>
        </p:txBody>
      </p:sp>
      <p:pic>
        <p:nvPicPr>
          <p:cNvPr id="2785861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642980" y="178639"/>
            <a:ext cx="4468172" cy="296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387050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Религиозные конфессии в белорусском крае в конце 18 века</a:t>
            </a:r>
            <a:endParaRPr/>
          </a:p>
        </p:txBody>
      </p:sp>
      <p:sp>
        <p:nvSpPr>
          <p:cNvPr id="788404358" name=""/>
          <p:cNvSpPr/>
          <p:nvPr/>
        </p:nvSpPr>
        <p:spPr bwMode="auto">
          <a:xfrm flipH="0" flipV="0">
            <a:off x="416442" y="1880576"/>
            <a:ext cx="5214326" cy="4701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307249" name=""/>
          <p:cNvSpPr txBox="1"/>
          <p:nvPr/>
        </p:nvSpPr>
        <p:spPr bwMode="auto">
          <a:xfrm flipH="0" flipV="0">
            <a:off x="1333443" y="3358172"/>
            <a:ext cx="3380360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/>
              <a:t>униаты </a:t>
            </a:r>
            <a:endParaRPr sz="3600" b="1"/>
          </a:p>
          <a:p>
            <a:pPr>
              <a:defRPr/>
            </a:pPr>
            <a:r>
              <a:rPr sz="3600" b="1"/>
              <a:t>3/4 населения</a:t>
            </a:r>
            <a:endParaRPr/>
          </a:p>
        </p:txBody>
      </p:sp>
      <p:sp>
        <p:nvSpPr>
          <p:cNvPr id="846696825" name=""/>
          <p:cNvSpPr/>
          <p:nvPr/>
        </p:nvSpPr>
        <p:spPr bwMode="auto">
          <a:xfrm flipH="0" flipV="0">
            <a:off x="6400095" y="1983764"/>
            <a:ext cx="2698749" cy="25033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584505" name=""/>
          <p:cNvSpPr txBox="1"/>
          <p:nvPr/>
        </p:nvSpPr>
        <p:spPr bwMode="auto">
          <a:xfrm flipH="0" flipV="0">
            <a:off x="6827499" y="2442307"/>
            <a:ext cx="2173725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/>
              <a:t>15% католики</a:t>
            </a:r>
            <a:endParaRPr sz="3600"/>
          </a:p>
        </p:txBody>
      </p:sp>
      <p:sp>
        <p:nvSpPr>
          <p:cNvPr id="178476588" name=""/>
          <p:cNvSpPr/>
          <p:nvPr/>
        </p:nvSpPr>
        <p:spPr bwMode="auto">
          <a:xfrm flipH="0" flipV="0">
            <a:off x="7914362" y="4546928"/>
            <a:ext cx="2417884" cy="23648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694723" name=""/>
          <p:cNvSpPr txBox="1"/>
          <p:nvPr/>
        </p:nvSpPr>
        <p:spPr bwMode="auto">
          <a:xfrm flipH="0" flipV="0">
            <a:off x="8711202" y="4982307"/>
            <a:ext cx="2579421" cy="94491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/>
              <a:t>10%</a:t>
            </a:r>
            <a:endParaRPr sz="2800"/>
          </a:p>
          <a:p>
            <a:pPr>
              <a:defRPr/>
            </a:pPr>
            <a:r>
              <a:rPr sz="2800"/>
              <a:t>православные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380007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 Российской империи религии делили на</a:t>
            </a:r>
            <a:endParaRPr/>
          </a:p>
        </p:txBody>
      </p:sp>
      <p:sp>
        <p:nvSpPr>
          <p:cNvPr id="1799923511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8" y="1825624"/>
            <a:ext cx="4572761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sz="3600" b="1"/>
              <a:t>Господствующая</a:t>
            </a:r>
            <a:endParaRPr sz="3600" b="1"/>
          </a:p>
          <a:p>
            <a:pPr marL="0" indent="0">
              <a:buFont typeface="Arial"/>
              <a:buNone/>
              <a:defRPr/>
            </a:pPr>
            <a:r>
              <a:rPr sz="3600" b="1"/>
              <a:t>ПРАВОСЛАВНЫЕ</a:t>
            </a:r>
            <a:endParaRPr sz="3600" b="1"/>
          </a:p>
          <a:p>
            <a:pPr marL="0" indent="0">
              <a:buFont typeface="Arial"/>
              <a:buNone/>
              <a:defRPr/>
            </a:pPr>
            <a:endParaRPr sz="3600" b="0"/>
          </a:p>
          <a:p>
            <a:pPr marL="0" indent="0">
              <a:buFont typeface="Arial"/>
              <a:buNone/>
              <a:defRPr/>
            </a:pPr>
            <a:r>
              <a:rPr sz="3600" b="1"/>
              <a:t>«Недозволенные»</a:t>
            </a:r>
            <a:endParaRPr b="0"/>
          </a:p>
          <a:p>
            <a:pPr marL="0" indent="0">
              <a:buFont typeface="Arial"/>
              <a:buNone/>
              <a:defRPr/>
            </a:pPr>
            <a:r>
              <a:rPr b="0"/>
              <a:t>-старообрядцы (раскольники)</a:t>
            </a:r>
            <a:endParaRPr b="0"/>
          </a:p>
        </p:txBody>
      </p:sp>
      <p:sp>
        <p:nvSpPr>
          <p:cNvPr id="1951666099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339038" y="1825624"/>
            <a:ext cx="5434134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b="0">
                <a:latin typeface="Arial Black"/>
                <a:cs typeface="Arial Black"/>
              </a:rPr>
              <a:t>Терпимые, </a:t>
            </a:r>
            <a:r>
              <a:rPr sz="3600" b="0">
                <a:latin typeface="Times New Roman"/>
                <a:cs typeface="Times New Roman"/>
              </a:rPr>
              <a:t>дозволенные:</a:t>
            </a:r>
            <a:endParaRPr sz="36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 b="0">
                <a:latin typeface="Times New Roman"/>
                <a:cs typeface="Times New Roman"/>
              </a:rPr>
              <a:t>можно храмы, обряды, нельзя склонять к своей вер</a:t>
            </a:r>
            <a:r>
              <a:rPr sz="3600" b="0">
                <a:latin typeface="Times New Roman"/>
                <a:cs typeface="Times New Roman"/>
              </a:rPr>
              <a:t>е</a:t>
            </a:r>
            <a:endParaRPr sz="3600" b="0">
              <a:latin typeface="Times New Roman"/>
              <a:cs typeface="Times New Roman"/>
            </a:endParaRPr>
          </a:p>
          <a:p>
            <a:pPr>
              <a:defRPr/>
            </a:pPr>
            <a:endParaRPr sz="36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 b="1">
                <a:latin typeface="Times New Roman"/>
                <a:cs typeface="Times New Roman"/>
              </a:rPr>
              <a:t>Католичество</a:t>
            </a:r>
            <a:endParaRPr sz="3600" b="1">
              <a:latin typeface="Times New Roman"/>
              <a:cs typeface="Times New Roman"/>
            </a:endParaRPr>
          </a:p>
          <a:p>
            <a:pPr>
              <a:defRPr/>
            </a:pPr>
            <a:r>
              <a:rPr b="0">
                <a:latin typeface="Arial Black"/>
                <a:cs typeface="Arial Black"/>
              </a:rPr>
              <a:t>Протестантизм</a:t>
            </a:r>
            <a:endParaRPr b="0">
              <a:latin typeface="Arial Black"/>
              <a:cs typeface="Arial Black"/>
            </a:endParaRPr>
          </a:p>
          <a:p>
            <a:pPr>
              <a:defRPr/>
            </a:pPr>
            <a:r>
              <a:rPr b="0">
                <a:latin typeface="Arial Black"/>
                <a:cs typeface="Arial Black"/>
              </a:rPr>
              <a:t>Иудаизм</a:t>
            </a:r>
            <a:endParaRPr b="0">
              <a:latin typeface="Arial Black"/>
              <a:cs typeface="Arial Black"/>
            </a:endParaRPr>
          </a:p>
          <a:p>
            <a:pPr>
              <a:defRPr/>
            </a:pPr>
            <a:r>
              <a:rPr b="0">
                <a:latin typeface="Arial Black"/>
                <a:cs typeface="Arial Black"/>
              </a:rPr>
              <a:t>Ислам</a:t>
            </a:r>
            <a:endParaRPr b="0">
              <a:latin typeface="Arial Black"/>
              <a:cs typeface="Arial Black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533940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65124"/>
            <a:ext cx="10515600" cy="25167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b="1">
                <a:latin typeface="Times New Roman"/>
                <a:cs typeface="Times New Roman"/>
              </a:rPr>
              <a:t>Униатство с 1596 – в России мешает своей «пропольскостью»</a:t>
            </a:r>
            <a:br>
              <a:rPr b="1">
                <a:latin typeface="Times New Roman"/>
                <a:cs typeface="Times New Roman"/>
              </a:rPr>
            </a:br>
            <a:r>
              <a:rPr b="1">
                <a:latin typeface="Times New Roman"/>
                <a:cs typeface="Times New Roman"/>
              </a:rPr>
              <a:t>Униаты поддержали восстание 1830-1831 гг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577654626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8" y="3187211"/>
            <a:ext cx="5181599" cy="2989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1600 униатских приходов перевели в православие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1 600 000 прихожан заставили принять православие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091231932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72200" y="3187211"/>
            <a:ext cx="5181599" cy="2989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sz="4800">
                <a:latin typeface="Times New Roman"/>
                <a:cs typeface="Times New Roman"/>
              </a:rPr>
              <a:t>1839 –Полоцкий церковный собор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455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20487978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1572050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618998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91442" y="0"/>
            <a:ext cx="8927884" cy="6695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369159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Положение католической церкви в 19в.</a:t>
            </a:r>
            <a:endParaRPr/>
          </a:p>
        </p:txBody>
      </p:sp>
      <p:sp>
        <p:nvSpPr>
          <p:cNvPr id="517214888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672884" y="1489807"/>
            <a:ext cx="5346915" cy="5458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Сохранение свободы в осуществлении культа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1773 –римско-католическая епархия в Могилёве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Орден иезуитов существовал до 1820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После 1830, 1863 сильный контроль и з</a:t>
            </a:r>
            <a:r>
              <a:rPr sz="3600">
                <a:latin typeface="Times New Roman"/>
                <a:cs typeface="Times New Roman"/>
              </a:rPr>
              <a:t>акрыты часть храмов и монастырей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3600">
              <a:latin typeface="Times New Roman"/>
              <a:cs typeface="Times New Roman"/>
            </a:endParaRPr>
          </a:p>
        </p:txBody>
      </p:sp>
      <p:sp>
        <p:nvSpPr>
          <p:cNvPr id="1569981603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sz="3600">
                <a:latin typeface="Times New Roman"/>
                <a:cs typeface="Times New Roman"/>
              </a:rPr>
              <a:t>Проблема расширения свободы вероисповедания в Российском государстве</a:t>
            </a:r>
            <a:endParaRPr sz="3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sz="3600">
                <a:latin typeface="Times New Roman"/>
                <a:cs typeface="Times New Roman"/>
              </a:rPr>
              <a:t>РПЦ – часть системы государственного управления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5138655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>
                <a:latin typeface="Times New Roman"/>
                <a:cs typeface="Times New Roman"/>
              </a:rPr>
              <a:t>17 апреля 1905 указ «Об укреплении начал веротерпимости»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13049686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10837280" cy="4351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1.Свобода выбора христианской веры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2.Право определять религиозную принадлежность детей (ранее, если один из супругов православный, а второй – другой веры, то дети только православные)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3.Разрешалось перейти в другую веру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 b="1">
                <a:latin typeface="Times New Roman"/>
                <a:cs typeface="Times New Roman"/>
              </a:rPr>
              <a:t>4. Однако, в целом православие оставалось главенствующей религией</a:t>
            </a:r>
            <a:endParaRPr sz="36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7738505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Формирование белорусской нации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714966007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800" b="1">
                <a:latin typeface="Times New Roman"/>
                <a:cs typeface="Times New Roman"/>
              </a:rPr>
              <a:t>Конфессиональное положение в Беларуси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0131095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>
            <a:lvl1pPr>
              <a:defRPr sz="6000"/>
            </a:lvl1pPr>
          </a:lstStyle>
          <a:p>
            <a:pPr algn="ctr">
              <a:defRPr/>
            </a:pPr>
            <a:r>
              <a:rPr b="1"/>
              <a:t>Развитие белорусской нации в условиях советской общественно-политической системы</a:t>
            </a:r>
            <a:endParaRPr b="1"/>
          </a:p>
        </p:txBody>
      </p:sp>
      <p:sp>
        <p:nvSpPr>
          <p:cNvPr id="2128935280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4800" b="1" i="1">
                <a:solidFill>
                  <a:schemeClr val="accent6">
                    <a:lumMod val="50000"/>
                  </a:schemeClr>
                </a:solidFill>
              </a:rPr>
              <a:t>ЧТО ТАКОЕ - НАЦИОНАЛЬНЫЙ ВОПРОС?</a:t>
            </a:r>
            <a:endParaRPr sz="4800" b="1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395628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65124"/>
            <a:ext cx="10515600" cy="1942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/>
              <a:t>В начале </a:t>
            </a:r>
            <a:r>
              <a:rPr lang="en-US"/>
              <a:t>XX</a:t>
            </a:r>
            <a:r>
              <a:rPr lang="be-BY"/>
              <a:t> века сформ</a:t>
            </a:r>
            <a:r>
              <a:rPr lang="ru-RU"/>
              <a:t>и</a:t>
            </a:r>
            <a:r>
              <a:rPr lang="be-BY"/>
              <a:t>ровалось нац</a:t>
            </a:r>
            <a:r>
              <a:rPr lang="ru-RU"/>
              <a:t>и</a:t>
            </a:r>
            <a:r>
              <a:rPr lang="be-BY"/>
              <a:t>ональное самосознан</a:t>
            </a:r>
            <a:r>
              <a:rPr lang="ru-RU"/>
              <a:t>и</a:t>
            </a:r>
            <a:r>
              <a:rPr lang="be-BY"/>
              <a:t>е белорусов</a:t>
            </a:r>
            <a:endParaRPr/>
          </a:p>
        </p:txBody>
      </p:sp>
      <p:sp>
        <p:nvSpPr>
          <p:cNvPr id="464995917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8" y="2747595"/>
            <a:ext cx="5181599" cy="3429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4800" i="1"/>
              <a:t>Как реализовать право на национальную государственность?</a:t>
            </a:r>
            <a:endParaRPr/>
          </a:p>
        </p:txBody>
      </p:sp>
      <p:sp>
        <p:nvSpPr>
          <p:cNvPr id="1953699277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72200" y="2698749"/>
            <a:ext cx="5181599" cy="3710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4800" i="1"/>
              <a:t>Как обеспечить возможность развития национального языка, культуры и образования?</a:t>
            </a:r>
            <a:endParaRPr sz="48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121407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b="1"/>
              <a:t>1917 год – революции, шанс на решение национальной проблемы</a:t>
            </a:r>
            <a:endParaRPr b="1"/>
          </a:p>
        </p:txBody>
      </p:sp>
      <p:sp>
        <p:nvSpPr>
          <p:cNvPr id="57972749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64464750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4837366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7019" y="1825624"/>
            <a:ext cx="9989038" cy="5586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003002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92020265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80746885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964831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96384" y="61057"/>
            <a:ext cx="11199230" cy="730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87173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6772892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4560322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543290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37211" cy="730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49721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3066386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3031051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122059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04230" y="146538"/>
            <a:ext cx="1067896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4652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4026908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132914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0565693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918461" cy="730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5770445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/>
              <a:t>Конституция ССРБ 1919</a:t>
            </a:r>
            <a:endParaRPr/>
          </a:p>
        </p:txBody>
      </p:sp>
      <p:sp>
        <p:nvSpPr>
          <p:cNvPr id="946153101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/>
              <a:t>Равенство всех нацменьшинств</a:t>
            </a:r>
            <a:endParaRPr/>
          </a:p>
          <a:p>
            <a:pPr>
              <a:defRPr/>
            </a:pPr>
            <a:r>
              <a:rPr/>
              <a:t>Государственные языки: белорусский, русский, еврейский, польский</a:t>
            </a:r>
            <a:endParaRPr/>
          </a:p>
          <a:p>
            <a:pPr>
              <a:defRPr/>
            </a:pPr>
            <a:r>
              <a:rPr/>
              <a:t>Необходимо развивать культуру белорусского народа на родном языке</a:t>
            </a:r>
            <a:endParaRPr/>
          </a:p>
        </p:txBody>
      </p:sp>
      <p:sp>
        <p:nvSpPr>
          <p:cNvPr id="589112523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sz="4800" b="1"/>
              <a:t>1920-е гг политика белорусизации</a:t>
            </a:r>
            <a:endParaRPr sz="4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41128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9109204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4196612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744977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115095" cy="708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0979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3913541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23344313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386814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55480" y="73269"/>
            <a:ext cx="10808461" cy="7373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129095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65124"/>
            <a:ext cx="10515600" cy="2406894"/>
          </a:xfrm>
        </p:spPr>
        <p:txBody>
          <a:bodyPr/>
          <a:lstStyle/>
          <a:p>
            <a:pPr algn="just">
              <a:defRPr/>
            </a:pPr>
            <a:r>
              <a:rPr b="1">
                <a:latin typeface="Times New Roman"/>
                <a:cs typeface="Times New Roman"/>
              </a:rPr>
              <a:t>Нация</a:t>
            </a:r>
            <a:r>
              <a:rPr>
                <a:latin typeface="Times New Roman"/>
                <a:cs typeface="Times New Roman"/>
              </a:rPr>
              <a:t>-это исторически сложившаяся на определенной территории общность людей, для которой характерны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5520831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93969" y="2515576"/>
            <a:ext cx="10515600" cy="4261826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-развитие единых экономических связей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-единый язык, исторический путь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latin typeface="Times New Roman"/>
                <a:cs typeface="Times New Roman"/>
              </a:rPr>
              <a:t>-сходные черты психологии, быта, традиций</a:t>
            </a:r>
            <a:endParaRPr sz="36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highlight>
                  <a:srgbClr val="00FF00"/>
                </a:highlight>
                <a:latin typeface="Times New Roman"/>
                <a:cs typeface="Times New Roman"/>
              </a:rPr>
              <a:t>-формирование национального самосознания и литературного языка</a:t>
            </a:r>
            <a:endParaRPr sz="3600">
              <a:highlight>
                <a:srgbClr val="00FF00"/>
              </a:highlight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highlight>
                  <a:srgbClr val="00FF00"/>
                </a:highlight>
                <a:latin typeface="Times New Roman"/>
                <a:cs typeface="Times New Roman"/>
              </a:rPr>
              <a:t>-национальное государство или стремление к собственной государственности</a:t>
            </a:r>
            <a:endParaRPr sz="3600">
              <a:highlight>
                <a:srgbClr val="00FF00"/>
              </a:highligh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72191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52731797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48965673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1517601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944134" cy="730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27118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D5DEB2"/>
          </a:solidFill>
        </p:spPr>
        <p:txBody>
          <a:bodyPr/>
          <a:lstStyle/>
          <a:p>
            <a:pPr>
              <a:defRPr/>
            </a:pPr>
            <a:r>
              <a:rPr/>
              <a:t>Религиозная политика БССР</a:t>
            </a:r>
            <a:endParaRPr/>
          </a:p>
        </p:txBody>
      </p:sp>
      <p:sp>
        <p:nvSpPr>
          <p:cNvPr id="640129590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8" y="1825624"/>
            <a:ext cx="5684011" cy="4902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Отделение церкви от государства и от школы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Национализация церковного имущества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Насаждение атеизма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Разрушение храмов</a:t>
            </a:r>
            <a:br>
              <a:rPr sz="3600">
                <a:latin typeface="Times New Roman"/>
                <a:cs typeface="Times New Roman"/>
              </a:rPr>
            </a:br>
            <a:r>
              <a:rPr sz="3600">
                <a:latin typeface="Times New Roman"/>
                <a:cs typeface="Times New Roman"/>
              </a:rPr>
              <a:t>1929 –Белорусский антирелигиозный университет, съезд безбожников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Преследование верующих</a:t>
            </a:r>
            <a:endParaRPr/>
          </a:p>
        </p:txBody>
      </p:sp>
      <p:sp>
        <p:nvSpPr>
          <p:cNvPr id="656860281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742019" y="1825624"/>
            <a:ext cx="4611780" cy="4670913"/>
          </a:xfrm>
          <a:prstGeom prst="rect">
            <a:avLst/>
          </a:prstGeom>
          <a:solidFill>
            <a:srgbClr val="F5CECE"/>
          </a:solidFill>
        </p:spPr>
        <p:txBody>
          <a:bodyPr/>
          <a:lstStyle/>
          <a:p>
            <a:pPr>
              <a:defRPr/>
            </a:pPr>
            <a:r>
              <a:rPr b="1">
                <a:latin typeface="Arial Black"/>
                <a:cs typeface="Arial Black"/>
              </a:rPr>
              <a:t>В годы ВОВ </a:t>
            </a:r>
            <a:r>
              <a:rPr/>
              <a:t>–патриотический подвиг священнослужителей, период примирения государства и церкви, восстановление богослужений </a:t>
            </a:r>
            <a:endParaRPr/>
          </a:p>
          <a:p>
            <a:pPr>
              <a:defRPr/>
            </a:pPr>
            <a:r>
              <a:rPr/>
              <a:t>(примеры </a:t>
            </a:r>
            <a:r>
              <a:rPr b="1" i="1"/>
              <a:t>коллаборации</a:t>
            </a:r>
            <a:r>
              <a:rPr/>
              <a:t> также есть)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907617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 1953 – антирелигиозная пропаганда</a:t>
            </a:r>
            <a:endParaRPr/>
          </a:p>
        </p:txBody>
      </p:sp>
      <p:sp>
        <p:nvSpPr>
          <p:cNvPr id="1391336190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35078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186355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79530" y="1620267"/>
            <a:ext cx="10395949" cy="5291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845387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После 1945 государство и церковь</a:t>
            </a:r>
            <a:endParaRPr/>
          </a:p>
        </p:txBody>
      </p:sp>
      <p:sp>
        <p:nvSpPr>
          <p:cNvPr id="1982870757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 sz="3600"/>
              <a:t>Увеличение числа храмов</a:t>
            </a:r>
            <a:endParaRPr sz="3600"/>
          </a:p>
          <a:p>
            <a:pPr>
              <a:defRPr/>
            </a:pPr>
            <a:r>
              <a:rPr sz="3600"/>
              <a:t>Минская духовная семинария в Жировичах</a:t>
            </a:r>
            <a:endParaRPr sz="3600"/>
          </a:p>
          <a:p>
            <a:pPr>
              <a:defRPr/>
            </a:pPr>
            <a:r>
              <a:rPr sz="3600"/>
              <a:t>Действующие монастыри: Полоцк, Жировичи, Гродно</a:t>
            </a:r>
            <a:endParaRPr/>
          </a:p>
        </p:txBody>
      </p:sp>
      <p:sp>
        <p:nvSpPr>
          <p:cNvPr id="195837448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 sz="3600"/>
              <a:t>Католическому духовенству не доверяют</a:t>
            </a:r>
            <a:endParaRPr sz="3600"/>
          </a:p>
          <a:p>
            <a:pPr>
              <a:defRPr/>
            </a:pPr>
            <a:r>
              <a:rPr sz="3600"/>
              <a:t>Сокращение числа костёлов с 238 до 154</a:t>
            </a:r>
            <a:endParaRPr sz="3600"/>
          </a:p>
          <a:p>
            <a:pPr>
              <a:defRPr/>
            </a:pPr>
            <a:r>
              <a:rPr sz="3600"/>
              <a:t>Католики – антисоветский элемент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013946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365124"/>
            <a:ext cx="2778547" cy="1325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/>
              <a:t>С 1953 </a:t>
            </a:r>
            <a:endParaRPr/>
          </a:p>
        </p:txBody>
      </p:sp>
      <p:sp>
        <p:nvSpPr>
          <p:cNvPr id="1613318707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9" y="1825624"/>
            <a:ext cx="5181599" cy="480488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 на строительство коммунизма</a:t>
            </a:r>
            <a:endParaRPr sz="2800"/>
          </a:p>
          <a:p>
            <a:pPr>
              <a:defRPr/>
            </a:pPr>
            <a:r>
              <a:rPr sz="2800"/>
              <a:t>борьба с предрассудками</a:t>
            </a:r>
            <a:endParaRPr sz="2800"/>
          </a:p>
          <a:p>
            <a:pPr>
              <a:defRPr/>
            </a:pPr>
            <a:r>
              <a:rPr sz="2800"/>
              <a:t>изучение «Основ научного атеизма»</a:t>
            </a:r>
            <a:endParaRPr sz="2800"/>
          </a:p>
          <a:p>
            <a:pPr>
              <a:defRPr/>
            </a:pPr>
            <a:r>
              <a:rPr sz="2800"/>
              <a:t>Духовенство отстранено от административных и финансово хозяйственных дел в религиозных объединениях</a:t>
            </a:r>
            <a:endParaRPr sz="2800"/>
          </a:p>
          <a:p>
            <a:pPr>
              <a:defRPr/>
            </a:pPr>
            <a:endParaRPr/>
          </a:p>
        </p:txBody>
      </p:sp>
      <p:sp>
        <p:nvSpPr>
          <p:cNvPr id="2120185593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72200" y="2173179"/>
            <a:ext cx="5181599" cy="4003783"/>
          </a:xfrm>
        </p:spPr>
        <p:txBody>
          <a:bodyPr/>
          <a:lstStyle/>
          <a:p>
            <a:pPr>
              <a:defRPr/>
            </a:pPr>
            <a:r>
              <a:rPr/>
              <a:t>Оживление деятельности</a:t>
            </a:r>
            <a:endParaRPr/>
          </a:p>
          <a:p>
            <a:pPr>
              <a:defRPr/>
            </a:pPr>
            <a:r>
              <a:rPr/>
              <a:t>Восстановление храмов</a:t>
            </a:r>
            <a:endParaRPr/>
          </a:p>
          <a:p>
            <a:pPr>
              <a:defRPr/>
            </a:pPr>
            <a:r>
              <a:rPr/>
              <a:t>1988 празднование 1000 летия крещения Руси</a:t>
            </a:r>
            <a:endParaRPr/>
          </a:p>
          <a:p>
            <a:pPr>
              <a:defRPr/>
            </a:pPr>
            <a:r>
              <a:rPr/>
              <a:t>1989 учрежден Белорусский Экзархат РПЦ (Белорусская православная церковь)</a:t>
            </a:r>
            <a:endParaRPr/>
          </a:p>
        </p:txBody>
      </p:sp>
      <p:sp>
        <p:nvSpPr>
          <p:cNvPr id="1771114166" name="Заголовок 1"/>
          <p:cNvSpPr>
            <a:spLocks noGrp="1"/>
          </p:cNvSpPr>
          <p:nvPr/>
        </p:nvSpPr>
        <p:spPr bwMode="auto">
          <a:xfrm flipH="0" flipV="0">
            <a:off x="838199" y="365124"/>
            <a:ext cx="2778546" cy="1325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/>
              <a:t>С 1953 </a:t>
            </a:r>
            <a:endParaRPr/>
          </a:p>
        </p:txBody>
      </p:sp>
      <p:sp>
        <p:nvSpPr>
          <p:cNvPr id="1996205861" name=""/>
          <p:cNvSpPr txBox="1"/>
          <p:nvPr/>
        </p:nvSpPr>
        <p:spPr bwMode="auto">
          <a:xfrm flipH="0" flipV="0">
            <a:off x="7010606" y="480873"/>
            <a:ext cx="3162813" cy="1432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400"/>
              <a:t>С 1980</a:t>
            </a:r>
            <a:r>
              <a:rPr sz="4400"/>
              <a:t>-х</a:t>
            </a:r>
            <a:endParaRPr sz="4400"/>
          </a:p>
          <a:p>
            <a:pPr>
              <a:defRPr/>
            </a:pPr>
            <a:endParaRPr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8732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48461" y="365124"/>
            <a:ext cx="11149134" cy="1124682"/>
          </a:xfrm>
        </p:spPr>
        <p:txBody>
          <a:bodyPr/>
          <a:lstStyle/>
          <a:p>
            <a:pPr>
              <a:defRPr/>
            </a:pPr>
            <a:r>
              <a:rPr b="1">
                <a:latin typeface="Times New Roman"/>
                <a:cs typeface="Times New Roman"/>
              </a:rPr>
              <a:t>Особенности формир-я белорусской нации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05671386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8" y="1428750"/>
            <a:ext cx="5181599" cy="5238749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b="1">
                <a:highlight>
                  <a:srgbClr val="00FF00"/>
                </a:highlight>
                <a:latin typeface="Times New Roman"/>
                <a:cs typeface="Times New Roman"/>
              </a:rPr>
              <a:t>Осложняло:</a:t>
            </a:r>
            <a:endParaRPr b="1">
              <a:highlight>
                <a:srgbClr val="00FF00"/>
              </a:highlight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-отсутствие собств. государства</a:t>
            </a:r>
            <a:endParaRPr b="1">
              <a:highlight>
                <a:srgbClr val="00FF00"/>
              </a:highlight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-малочисленность национальной буржуазии</a:t>
            </a:r>
            <a:endParaRPr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-слабая урбанизация, проживание белорусов преимущественно в сельской местности</a:t>
            </a:r>
            <a:endParaRPr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-отсутствие ВУЗов и малограмотность в целом (14%грамотны)</a:t>
            </a:r>
            <a:endParaRPr b="1">
              <a:highlight>
                <a:srgbClr val="00FF00"/>
              </a:highlight>
              <a:latin typeface="Times New Roman"/>
              <a:cs typeface="Times New Roman"/>
            </a:endParaRPr>
          </a:p>
        </p:txBody>
      </p:sp>
      <p:sp>
        <p:nvSpPr>
          <p:cNvPr id="159636480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72200" y="1825624"/>
            <a:ext cx="5181599" cy="504947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-правительство РИ проводило политику русификации</a:t>
            </a:r>
            <a:endParaRPr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-слабость капиталистических отношений</a:t>
            </a:r>
            <a:endParaRPr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-лингвистическая близость к соседним народам</a:t>
            </a:r>
            <a:endParaRPr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-полонизация на протяжении 18 века</a:t>
            </a:r>
            <a:endParaRPr b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b="1">
                <a:latin typeface="Times New Roman"/>
                <a:cs typeface="Times New Roman"/>
              </a:rPr>
              <a:t>-толерантность к иным народам</a:t>
            </a:r>
            <a:endParaRPr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7803677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>
                <a:latin typeface="Times New Roman"/>
                <a:cs typeface="Times New Roman"/>
              </a:rPr>
              <a:t>Особенности этнической территории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24770699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90215086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8292884" y="1538653"/>
            <a:ext cx="3809999" cy="4638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Территория сформ. В 13-16 веке</a:t>
            </a:r>
            <a:endParaRPr/>
          </a:p>
          <a:p>
            <a:pPr>
              <a:defRPr/>
            </a:pPr>
            <a:r>
              <a:rPr/>
              <a:t>Часть земель объединили с российскими губерниями (Смоленские и Черниговские)</a:t>
            </a:r>
            <a:endParaRPr/>
          </a:p>
          <a:p>
            <a:pPr>
              <a:defRPr/>
            </a:pPr>
            <a:r>
              <a:rPr/>
              <a:t>По территории с 1787 «черта еврейской оседлости»</a:t>
            </a:r>
            <a:endParaRPr/>
          </a:p>
        </p:txBody>
      </p:sp>
      <p:pic>
        <p:nvPicPr>
          <p:cNvPr id="24065499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5191" y="1440961"/>
            <a:ext cx="7732480" cy="501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72661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latin typeface="Times New Roman"/>
                <a:cs typeface="Times New Roman"/>
              </a:rPr>
              <a:t>Национальный состав в 19 веке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421536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690687"/>
            <a:ext cx="5451991" cy="448627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/>
              <a:t>5710 тысяч человек (1897) 65%</a:t>
            </a:r>
            <a:endParaRPr/>
          </a:p>
          <a:p>
            <a:pPr>
              <a:defRPr/>
            </a:pPr>
            <a:r>
              <a:rPr/>
              <a:t>Горожане 14%</a:t>
            </a:r>
            <a:endParaRPr/>
          </a:p>
          <a:p>
            <a:pPr>
              <a:defRPr/>
            </a:pPr>
            <a:r>
              <a:rPr/>
              <a:t>3100 тысяч – другие народности</a:t>
            </a:r>
            <a:endParaRPr/>
          </a:p>
          <a:p>
            <a:pPr>
              <a:defRPr/>
            </a:pPr>
            <a:r>
              <a:rPr/>
              <a:t>Наиболее белорусские губернии: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b="1"/>
              <a:t>Могилевская Минская Виленская</a:t>
            </a:r>
            <a:endParaRPr b="1"/>
          </a:p>
          <a:p>
            <a:pPr marL="0" indent="0">
              <a:buFont typeface="Arial"/>
              <a:buNone/>
              <a:defRPr/>
            </a:pPr>
            <a:endParaRPr/>
          </a:p>
        </p:txBody>
      </p:sp>
      <p:sp>
        <p:nvSpPr>
          <p:cNvPr id="1366208650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3600"/>
              <a:t>Чтобы преодолеть польское влияние и русифицировать население</a:t>
            </a:r>
            <a:r>
              <a:rPr sz="3600" b="1">
                <a:solidFill>
                  <a:srgbClr val="C00000"/>
                </a:solidFill>
              </a:rPr>
              <a:t> «Северо -Западного края»</a:t>
            </a:r>
            <a:r>
              <a:rPr sz="3600" b="1">
                <a:solidFill>
                  <a:schemeClr val="tx1"/>
                </a:solidFill>
              </a:rPr>
              <a:t> </a:t>
            </a:r>
            <a:r>
              <a:rPr sz="3600" b="0">
                <a:solidFill>
                  <a:schemeClr val="tx1"/>
                </a:solidFill>
              </a:rPr>
              <a:t>русское правительство проводило политику насаждения </a:t>
            </a:r>
            <a:r>
              <a:rPr sz="3600" b="1" i="1">
                <a:solidFill>
                  <a:schemeClr val="tx1"/>
                </a:solidFill>
              </a:rPr>
              <a:t>западноруссизма</a:t>
            </a:r>
            <a:endParaRPr sz="36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857101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365124"/>
            <a:ext cx="10515600" cy="2699970"/>
          </a:xfrm>
        </p:spPr>
        <p:txBody>
          <a:bodyPr/>
          <a:lstStyle/>
          <a:p>
            <a:pPr>
              <a:defRPr/>
            </a:pPr>
            <a:r>
              <a:rPr b="1">
                <a:latin typeface="Times New Roman"/>
                <a:cs typeface="Times New Roman"/>
              </a:rPr>
              <a:t>Западноруссизм –идеология, которая рассматривала белорусский этнос как часть русского, без права на самостоятельность.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486444109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3759188" y="3358172"/>
            <a:ext cx="2260611" cy="3419230"/>
          </a:xfrm>
        </p:spPr>
        <p:txBody>
          <a:bodyPr/>
          <a:lstStyle/>
          <a:p>
            <a:pPr>
              <a:defRPr/>
            </a:pPr>
            <a:r>
              <a:rPr/>
              <a:t>Михаил Коялович</a:t>
            </a:r>
            <a:endParaRPr/>
          </a:p>
        </p:txBody>
      </p:sp>
      <p:sp>
        <p:nvSpPr>
          <p:cNvPr id="835980684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172200" y="3358172"/>
            <a:ext cx="5181599" cy="329711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Русский народ включает: великороссов, малороссов и белорусов (племена)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cs typeface="Times New Roman"/>
              </a:rPr>
              <a:t>Необходимо усилить позиции православия в Западном крае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9448327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9615" y="2991826"/>
            <a:ext cx="3319573" cy="4029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89618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Вызреванию белорусской национальной идеи способствовали</a:t>
            </a:r>
            <a:endParaRPr/>
          </a:p>
        </p:txBody>
      </p:sp>
      <p:sp>
        <p:nvSpPr>
          <p:cNvPr id="1237603678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38198" y="1825624"/>
            <a:ext cx="2924203" cy="4351338"/>
          </a:xfrm>
        </p:spPr>
        <p:txBody>
          <a:bodyPr/>
          <a:lstStyle/>
          <a:p>
            <a:pPr>
              <a:defRPr/>
            </a:pPr>
            <a:r>
              <a:rPr/>
              <a:t>Ф Богушевич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Первым стал использовать белорусский литературный язык «Не пак</a:t>
            </a:r>
            <a:r>
              <a:rPr lang="be-BY"/>
              <a:t>і</a:t>
            </a:r>
            <a:r>
              <a:rPr/>
              <a:t>дайце</a:t>
            </a:r>
            <a:r>
              <a:rPr lang="be-BY"/>
              <a:t> мовы нашай, каб не ўмерлі</a:t>
            </a:r>
            <a:r>
              <a:rPr/>
              <a:t>»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1552626062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7486922" y="1825624"/>
            <a:ext cx="3866876" cy="4351338"/>
          </a:xfrm>
        </p:spPr>
        <p:txBody>
          <a:bodyPr/>
          <a:lstStyle/>
          <a:p>
            <a:pPr>
              <a:defRPr/>
            </a:pPr>
            <a:r>
              <a:rPr/>
              <a:t>К.Калиновский</a:t>
            </a:r>
            <a:endParaRPr/>
          </a:p>
          <a:p>
            <a:pPr>
              <a:defRPr/>
            </a:pPr>
            <a:r>
              <a:rPr/>
              <a:t>-высказал идею создания народного  демократического государства, о необходимости обучения на родном языке</a:t>
            </a:r>
            <a:endParaRPr/>
          </a:p>
        </p:txBody>
      </p:sp>
      <p:pic>
        <p:nvPicPr>
          <p:cNvPr id="18696909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07692" y="1763957"/>
            <a:ext cx="3127403" cy="4352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4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72027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Исследователи белорусского народа</a:t>
            </a:r>
            <a:endParaRPr/>
          </a:p>
        </p:txBody>
      </p:sp>
      <p:sp>
        <p:nvSpPr>
          <p:cNvPr id="1420571748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343172" y="1825624"/>
            <a:ext cx="2942980" cy="4351338"/>
          </a:xfrm>
          <a:prstGeom prst="rect">
            <a:avLst/>
          </a:prstGeom>
          <a:ln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3600">
                <a:highlight>
                  <a:srgbClr val="D3D3D3"/>
                </a:highlight>
              </a:rPr>
              <a:t>Шейн П.</a:t>
            </a:r>
            <a:endParaRPr sz="3600">
              <a:highlight>
                <a:srgbClr val="D3D3D3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highlight>
                  <a:srgbClr val="D3D3D3"/>
                </a:highlight>
              </a:rPr>
              <a:t>Этнограф </a:t>
            </a:r>
            <a:endParaRPr sz="3600">
              <a:highlight>
                <a:srgbClr val="D3D3D3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3600">
                <a:highlight>
                  <a:srgbClr val="D3D3D3"/>
                </a:highlight>
              </a:rPr>
              <a:t>«Материалы для изучения быта и языка русского народа»</a:t>
            </a:r>
            <a:endParaRPr sz="3600">
              <a:highlight>
                <a:srgbClr val="D3D3D3"/>
              </a:highlight>
            </a:endParaRPr>
          </a:p>
        </p:txBody>
      </p:sp>
      <p:sp>
        <p:nvSpPr>
          <p:cNvPr id="1265176146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6705384" y="1825624"/>
            <a:ext cx="4648415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3600">
                <a:highlight>
                  <a:srgbClr val="D3D3D3"/>
                </a:highlight>
              </a:rPr>
              <a:t>Е.Романов этнограф «Белорусский сборник»</a:t>
            </a:r>
            <a:endParaRPr sz="3600">
              <a:highlight>
                <a:srgbClr val="D3D3D3"/>
              </a:highlight>
            </a:endParaRPr>
          </a:p>
          <a:p>
            <a:pPr>
              <a:defRPr/>
            </a:pPr>
            <a:endParaRPr sz="3600">
              <a:highlight>
                <a:srgbClr val="D3D3D3"/>
              </a:highlight>
            </a:endParaRPr>
          </a:p>
          <a:p>
            <a:pPr>
              <a:defRPr/>
            </a:pPr>
            <a:endParaRPr sz="3600"/>
          </a:p>
          <a:p>
            <a:pPr>
              <a:defRPr/>
            </a:pPr>
            <a:r>
              <a:rPr sz="3600">
                <a:highlight>
                  <a:srgbClr val="D3D3D3"/>
                </a:highlight>
              </a:rPr>
              <a:t>Е.Карский 3т «Белорусы»</a:t>
            </a:r>
            <a:endParaRPr sz="3600">
              <a:highlight>
                <a:srgbClr val="D3D3D3"/>
              </a:highlight>
            </a:endParaRPr>
          </a:p>
        </p:txBody>
      </p:sp>
      <p:sp>
        <p:nvSpPr>
          <p:cNvPr id="1202797940" name=""/>
          <p:cNvSpPr txBox="1"/>
          <p:nvPr/>
        </p:nvSpPr>
        <p:spPr bwMode="auto">
          <a:xfrm flipH="0" flipV="0">
            <a:off x="3567018" y="1990480"/>
            <a:ext cx="2759879" cy="393195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>
                <a:highlight>
                  <a:srgbClr val="D3D3D3"/>
                </a:highlight>
              </a:rPr>
              <a:t>И.Носович</a:t>
            </a:r>
            <a:endParaRPr sz="3600">
              <a:highlight>
                <a:srgbClr val="D3D3D3"/>
              </a:highlight>
            </a:endParaRPr>
          </a:p>
          <a:p>
            <a:pPr>
              <a:defRPr/>
            </a:pPr>
            <a:r>
              <a:rPr sz="3600">
                <a:highlight>
                  <a:srgbClr val="D3D3D3"/>
                </a:highlight>
              </a:rPr>
              <a:t>языковед</a:t>
            </a:r>
            <a:endParaRPr sz="3600">
              <a:highlight>
                <a:srgbClr val="D3D3D3"/>
              </a:highlight>
            </a:endParaRPr>
          </a:p>
          <a:p>
            <a:pPr>
              <a:defRPr/>
            </a:pPr>
            <a:r>
              <a:rPr sz="3600">
                <a:highlight>
                  <a:srgbClr val="D3D3D3"/>
                </a:highlight>
              </a:rPr>
              <a:t>«Словарь белорусского наречия» 30 тысяч слов</a:t>
            </a:r>
            <a:endParaRPr sz="3600">
              <a:highlight>
                <a:srgbClr val="D3D3D3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ONLYOFFICE/7.2.1.36</Application>
  <DocSecurity>0</DocSecurity>
  <PresentationFormat>Widescreen</PresentationFormat>
  <Paragraphs>0</Paragraphs>
  <Slides>34</Slides>
  <Notes>34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2025-03-27T16:14:18Z</dcterms:modified>
  <cp:category/>
  <cp:contentStatus/>
  <cp:version/>
</cp:coreProperties>
</file>