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CB9C7CB-592E-BCE0-3E63-B62EEB830C35}">
  <a:tblStyle styleId="{4CB9C7CB-592E-BCE0-3E63-B62EEB830C35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21" name="Google Shape;21;p2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2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11"/>
          <p:cNvSpPr txBox="1"/>
          <p:nvPr>
            <p:ph type="body" idx="1"/>
          </p:nvPr>
        </p:nvSpPr>
        <p:spPr bwMode="auto">
          <a:xfrm rot="5400000">
            <a:off x="3962401" y="-534590"/>
            <a:ext cx="4267200" cy="914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marL="2743200" lvl="5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marL="3200400" lvl="6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marL="3657600" lvl="7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marL="4114800" lvl="8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11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0" name="Google Shape;90;p11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1" name="Google Shape;91;p11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showMasterSp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" y="0"/>
            <a:ext cx="93169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 bwMode="auto">
          <a:xfrm>
            <a:off x="2" y="1"/>
            <a:ext cx="9221012" cy="6858000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95" name="Google Shape;95;p12"/>
          <p:cNvSpPr/>
          <p:nvPr/>
        </p:nvSpPr>
        <p:spPr bwMode="auto">
          <a:xfrm rot="5400000">
            <a:off x="5887967" y="3333050"/>
            <a:ext cx="6858000" cy="191907"/>
          </a:xfrm>
          <a:custGeom>
            <a:avLst/>
            <a:gdLst/>
            <a:ahLst/>
            <a:cxnLst/>
            <a:rect l="l" t="t" r="r" b="b"/>
            <a:pathLst>
              <a:path w="12186710" h="191857" fill="norm" stroke="1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 bwMode="auto">
          <a:xfrm rot="5400000">
            <a:off x="7465827" y="2781131"/>
            <a:ext cx="5486400" cy="12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7" name="Google Shape;97;p12"/>
          <p:cNvSpPr txBox="1"/>
          <p:nvPr>
            <p:ph type="body" idx="1"/>
          </p:nvPr>
        </p:nvSpPr>
        <p:spPr bwMode="auto">
          <a:xfrm rot="5400000">
            <a:off x="2511003" y="-302393"/>
            <a:ext cx="5486400" cy="74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marL="2743200" lvl="5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marL="3200400" lvl="6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marL="3657600" lvl="7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marL="4114800" lvl="8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8" name="Google Shape;98;p12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12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12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showMasterSp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 bwMode="auto"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27" name="Google Shape;27;p3"/>
          <p:cNvSpPr/>
          <p:nvPr/>
        </p:nvSpPr>
        <p:spPr bwMode="auto">
          <a:xfrm>
            <a:off x="0" y="4810564"/>
            <a:ext cx="12192000" cy="2047439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 bwMode="auto">
          <a:xfrm>
            <a:off x="1522810" y="1905000"/>
            <a:ext cx="9146381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Corbel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3"/>
          <p:cNvSpPr txBox="1"/>
          <p:nvPr>
            <p:ph type="subTitle" idx="1"/>
          </p:nvPr>
        </p:nvSpPr>
        <p:spPr bwMode="auto">
          <a:xfrm>
            <a:off x="1522809" y="5029200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650"/>
              <a:buNone/>
              <a:defRPr>
                <a:solidFill>
                  <a:srgbClr val="9E8B8A"/>
                </a:solidFill>
              </a:defRPr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>
                <a:solidFill>
                  <a:srgbClr val="9E8B8A"/>
                </a:solidFill>
              </a:defRPr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3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33" name="Google Shape;33;p3"/>
          <p:cNvSpPr/>
          <p:nvPr/>
        </p:nvSpPr>
        <p:spPr bwMode="auto">
          <a:xfrm>
            <a:off x="1058" y="4714634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 fill="norm" stroke="1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blipFill>
            <a:blip r:embed="rId3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"/>
          <p:cNvSpPr txBox="1"/>
          <p:nvPr>
            <p:ph type="body" idx="1"/>
          </p:nvPr>
        </p:nvSpPr>
        <p:spPr bwMode="auto"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4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4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4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showMasterSp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2"/>
            <a:ext cx="12192000" cy="481056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 bwMode="auto"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 bwMode="auto">
          <a:xfrm>
            <a:off x="1522758" y="1905000"/>
            <a:ext cx="914538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orbel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5"/>
          <p:cNvSpPr txBox="1"/>
          <p:nvPr>
            <p:ph type="body" idx="1"/>
          </p:nvPr>
        </p:nvSpPr>
        <p:spPr bwMode="auto">
          <a:xfrm>
            <a:off x="1522810" y="5029200"/>
            <a:ext cx="82317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 sz="1350">
                <a:solidFill>
                  <a:srgbClr val="9E8B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 sz="1200">
                <a:solidFill>
                  <a:srgbClr val="9E8B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5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5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5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48" name="Google Shape;48;p5"/>
          <p:cNvSpPr/>
          <p:nvPr/>
        </p:nvSpPr>
        <p:spPr bwMode="auto">
          <a:xfrm>
            <a:off x="1058" y="4714634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 fill="norm" stroke="1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6"/>
          <p:cNvSpPr txBox="1"/>
          <p:nvPr>
            <p:ph type="body" idx="1"/>
          </p:nvPr>
        </p:nvSpPr>
        <p:spPr bwMode="auto">
          <a:xfrm>
            <a:off x="1522810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6"/>
          <p:cNvSpPr txBox="1"/>
          <p:nvPr>
            <p:ph type="body" idx="2"/>
          </p:nvPr>
        </p:nvSpPr>
        <p:spPr bwMode="auto">
          <a:xfrm>
            <a:off x="6248439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6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6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6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7"/>
          <p:cNvSpPr txBox="1"/>
          <p:nvPr>
            <p:ph type="body" idx="1"/>
          </p:nvPr>
        </p:nvSpPr>
        <p:spPr bwMode="auto">
          <a:xfrm>
            <a:off x="1522810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 b="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7"/>
          <p:cNvSpPr txBox="1"/>
          <p:nvPr>
            <p:ph type="body" idx="2"/>
          </p:nvPr>
        </p:nvSpPr>
        <p:spPr bwMode="auto">
          <a:xfrm>
            <a:off x="1522810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7"/>
          <p:cNvSpPr txBox="1"/>
          <p:nvPr>
            <p:ph type="body" idx="3"/>
          </p:nvPr>
        </p:nvSpPr>
        <p:spPr bwMode="auto">
          <a:xfrm>
            <a:off x="6248439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 b="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7"/>
          <p:cNvSpPr txBox="1"/>
          <p:nvPr>
            <p:ph type="body" idx="4"/>
          </p:nvPr>
        </p:nvSpPr>
        <p:spPr bwMode="auto">
          <a:xfrm>
            <a:off x="6248439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7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7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7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8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8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8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 bwMode="auto">
          <a:xfrm>
            <a:off x="4495383" y="1905000"/>
            <a:ext cx="6155515" cy="4251960"/>
          </a:xfrm>
          <a:custGeom>
            <a:avLst/>
            <a:gdLst/>
            <a:ahLst/>
            <a:cxnLst/>
            <a:rect l="l" t="t" r="r" b="b"/>
            <a:pathLst>
              <a:path w="1967" h="1369" fill="norm" stroke="1" extrusionOk="0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sz="27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9"/>
          <p:cNvSpPr txBox="1"/>
          <p:nvPr>
            <p:ph type="body" idx="1"/>
          </p:nvPr>
        </p:nvSpPr>
        <p:spPr bwMode="auto">
          <a:xfrm>
            <a:off x="4676787" y="2087880"/>
            <a:ext cx="579270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9"/>
          <p:cNvSpPr txBox="1"/>
          <p:nvPr>
            <p:ph type="body" idx="2"/>
          </p:nvPr>
        </p:nvSpPr>
        <p:spPr bwMode="auto">
          <a:xfrm>
            <a:off x="1522809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9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9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9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 bwMode="auto">
          <a:xfrm>
            <a:off x="1522809" y="1905000"/>
            <a:ext cx="6155515" cy="4251960"/>
          </a:xfrm>
          <a:custGeom>
            <a:avLst/>
            <a:gdLst/>
            <a:ahLst/>
            <a:cxnLst/>
            <a:rect l="l" t="t" r="r" b="b"/>
            <a:pathLst>
              <a:path w="1967" h="1369" fill="norm" stroke="1" extrusionOk="0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sz="27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/>
          <p:nvPr>
            <p:ph type="pic" idx="2"/>
          </p:nvPr>
        </p:nvSpPr>
        <p:spPr bwMode="auto">
          <a:xfrm>
            <a:off x="1707324" y="2087880"/>
            <a:ext cx="5786485" cy="3886200"/>
          </a:xfrm>
          <a:prstGeom prst="rect">
            <a:avLst/>
          </a:prstGeom>
          <a:solidFill>
            <a:srgbClr val="FBF1D0"/>
          </a:solidFill>
          <a:ln>
            <a:noFill/>
          </a:ln>
        </p:spPr>
      </p:sp>
      <p:sp>
        <p:nvSpPr>
          <p:cNvPr id="82" name="Google Shape;82;p10"/>
          <p:cNvSpPr txBox="1"/>
          <p:nvPr>
            <p:ph type="body" idx="1"/>
          </p:nvPr>
        </p:nvSpPr>
        <p:spPr bwMode="auto">
          <a:xfrm>
            <a:off x="7925275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700"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10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10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10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 bwMode="auto"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sz="2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1" name="Google Shape;11;p1"/>
          <p:cNvPicPr/>
          <p:nvPr/>
        </p:nvPicPr>
        <p:blipFill>
          <a:blip r:embed="rId14">
            <a:alphaModFix/>
          </a:blip>
          <a:srcRect l="0" t="0" r="0" b="0"/>
          <a:stretch/>
        </p:blipFill>
        <p:spPr bwMode="auto">
          <a:xfrm>
            <a:off x="0" y="1628778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 bwMode="auto">
          <a:xfrm>
            <a:off x="0" y="1535910"/>
            <a:ext cx="12192000" cy="5322093"/>
          </a:xfrm>
          <a:prstGeom prst="rect">
            <a:avLst/>
          </a:prstGeom>
          <a:solidFill>
            <a:schemeClr val="accent1">
              <a:alpha val="5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" name="Google Shape;13;p1"/>
          <p:cNvSpPr txBox="1"/>
          <p:nvPr>
            <p:ph type="body" idx="1"/>
          </p:nvPr>
        </p:nvSpPr>
        <p:spPr bwMode="auto"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L="914400" marR="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▪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2pPr>
            <a:lvl3pPr marL="1371600" marR="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▪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3pPr>
            <a:lvl4pPr marL="1828800" marR="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4pPr>
            <a:lvl5pPr marL="2286000" marR="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5pPr>
            <a:lvl6pPr marL="2743200" marR="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6pPr>
            <a:lvl7pPr marL="3200400" marR="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7pPr>
            <a:lvl8pPr marL="3657600" marR="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8pPr>
            <a:lvl9pPr marL="4114800" marR="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/>
          <p:nvPr>
            <p:ph type="ftr" idx="11"/>
          </p:nvPr>
        </p:nvSpPr>
        <p:spPr bwMode="auto"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"/>
          <p:cNvSpPr txBox="1"/>
          <p:nvPr>
            <p:ph type="dt" idx="10"/>
          </p:nvPr>
        </p:nvSpPr>
        <p:spPr bwMode="auto"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/>
          <p:cNvSpPr txBox="1"/>
          <p:nvPr>
            <p:ph type="sldNum" idx="12"/>
          </p:nvPr>
        </p:nvSpPr>
        <p:spPr bwMode="auto"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1pPr>
            <a:lvl2pPr marL="0" marR="0" lvl="1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2pPr>
            <a:lvl3pPr marL="0" marR="0" lvl="2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3pPr>
            <a:lvl4pPr marL="0" marR="0" lvl="3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4pPr>
            <a:lvl5pPr marL="0" marR="0" lvl="4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5pPr>
            <a:lvl6pPr marL="0" marR="0" lvl="5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6pPr>
            <a:lvl7pPr marL="0" marR="0" lvl="6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7pPr>
            <a:lvl8pPr marL="0" marR="0" lvl="7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8pPr>
            <a:lvl9pPr marL="0" marR="0" lvl="8" indent="0" algn="r">
              <a:spcBef>
                <a:spcPts val="0"/>
              </a:spcBef>
              <a:buNone/>
              <a:defRPr sz="8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17" name="Google Shape;17;p1"/>
          <p:cNvSpPr/>
          <p:nvPr/>
        </p:nvSpPr>
        <p:spPr bwMode="auto">
          <a:xfrm>
            <a:off x="1058" y="1470258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 fill="norm" stroke="1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5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 bwMode="auto">
          <a:xfrm>
            <a:off x="263352" y="692696"/>
            <a:ext cx="11665296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b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b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ru-RU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ru-RU" sz="4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 урока : “Условия и особенности формирования белорусской нации.”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 bwMode="auto">
          <a:xfrm>
            <a:off x="263352" y="116632"/>
            <a:ext cx="1159328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</a:rPr>
              <a:t>Одним из признаков формирования нации стала общность хозяйственной жизни.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Увеличение количества фабрично-заводских предприятий, переориентация помещичьих хозяйств на продажу своей продукции, развитие торговли и строительство железных дорог способствовали возникновению на территории Беларуси единого экономического региона. </a:t>
            </a:r>
            <a:r>
              <a:rPr lang="ru-RU" sz="2400" b="1">
                <a:solidFill>
                  <a:schemeClr val="tx1"/>
                </a:solidFill>
                <a:latin typeface="Corbel"/>
                <a:ea typeface="Corbel"/>
                <a:cs typeface="Corbel"/>
              </a:rPr>
              <a:t>Расширение торгово-экономических связей между разными частями Беларуси содействовало объединению представителей коренного этноса в нацию.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60" name="Google Shape;160;p20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6384032" y="2702830"/>
            <a:ext cx="5268824" cy="397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623391" y="2949196"/>
            <a:ext cx="5246563" cy="3732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1646782" name="Google Shape;35;p4"/>
          <p:cNvSpPr txBox="1"/>
          <p:nvPr>
            <p:ph type="title"/>
          </p:nvPr>
        </p:nvSpPr>
        <p:spPr bwMode="auto">
          <a:xfrm flipH="0" flipV="0">
            <a:off x="241383" y="189722"/>
            <a:ext cx="10427807" cy="1144555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b" anchorCtr="0" forceAA="0" upright="0" compatLnSpc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800" b="1">
                <a:solidFill>
                  <a:schemeClr val="tx1"/>
                </a:solidFill>
                <a:latin typeface="Calibri"/>
                <a:cs typeface="Calibri"/>
              </a:rPr>
              <a:t>Становление беларусоведения</a:t>
            </a:r>
            <a:endParaRPr sz="48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22933407" name="Google Shape;36;p4"/>
          <p:cNvSpPr txBox="1"/>
          <p:nvPr>
            <p:ph type="body" idx="1"/>
          </p:nvPr>
        </p:nvSpPr>
        <p:spPr bwMode="auto">
          <a:xfrm flipH="0" flipV="0">
            <a:off x="7842888" y="1904999"/>
            <a:ext cx="4103111" cy="45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 marL="102870" indent="0">
              <a:buClr>
                <a:schemeClr val="dk1"/>
              </a:buClr>
              <a:buSzPts val="1980"/>
              <a:buFont typeface="Arial"/>
              <a:buNone/>
              <a:defRPr/>
            </a:pPr>
            <a:r>
              <a:rPr sz="24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М.Коялович:</a:t>
            </a:r>
            <a:r>
              <a:rPr sz="24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Представитель западнорусизма, показал Беларусь как землю, угнетенную поляками.</a:t>
            </a:r>
            <a:r>
              <a:rPr lang="ru-RU" sz="24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102870" indent="0">
              <a:buClr>
                <a:schemeClr val="dk1"/>
              </a:buClr>
              <a:buSzPts val="1980"/>
              <a:buFont typeface="Arial"/>
              <a:buNone/>
              <a:defRPr/>
            </a:pPr>
            <a:r>
              <a:rPr sz="24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Западнорусизм:</a:t>
            </a:r>
            <a:r>
              <a:rPr sz="24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Система взглядов, согласно которой белорусы рассматривались как часть триединого (великорусы, малорусы, белорусы) русского народа.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2937568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2712" y="1585912"/>
            <a:ext cx="7574471" cy="4480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0272941" name="Google Shape;35;p4"/>
          <p:cNvSpPr txBox="1"/>
          <p:nvPr>
            <p:ph type="title"/>
          </p:nvPr>
        </p:nvSpPr>
        <p:spPr bwMode="auto">
          <a:xfrm flipH="0" flipV="0">
            <a:off x="786990" y="189722"/>
            <a:ext cx="9882200" cy="1144555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b" anchorCtr="0" forceAA="0" upright="0" compatLnSpc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>
                <a:latin typeface="Calibri"/>
                <a:cs typeface="Calibri"/>
              </a:rPr>
              <a:t>Становление беларусоведения</a:t>
            </a:r>
            <a:endParaRPr sz="3600" b="1">
              <a:latin typeface="Calibri"/>
              <a:cs typeface="Calibri"/>
            </a:endParaRPr>
          </a:p>
        </p:txBody>
      </p:sp>
      <p:sp>
        <p:nvSpPr>
          <p:cNvPr id="1168183381" name="Google Shape;36;p4"/>
          <p:cNvSpPr txBox="1"/>
          <p:nvPr>
            <p:ph type="body" idx="1"/>
          </p:nvPr>
        </p:nvSpPr>
        <p:spPr bwMode="auto">
          <a:xfrm>
            <a:off x="1522809" y="1904999"/>
            <a:ext cx="914638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52310402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3664" y="1562839"/>
            <a:ext cx="11389235" cy="521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1958168" name="Google Shape;35;p4"/>
          <p:cNvSpPr txBox="1"/>
          <p:nvPr>
            <p:ph type="title"/>
          </p:nvPr>
        </p:nvSpPr>
        <p:spPr bwMode="auto">
          <a:xfrm flipH="0" flipV="0">
            <a:off x="786990" y="189722"/>
            <a:ext cx="9882200" cy="1144555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b" anchorCtr="0" forceAA="0" upright="0" compatLnSpc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>
                <a:latin typeface="Calibri"/>
                <a:cs typeface="Calibri"/>
              </a:rPr>
              <a:t>Становление беларусоведения</a:t>
            </a:r>
            <a:endParaRPr sz="3600" b="1">
              <a:latin typeface="Calibri"/>
              <a:cs typeface="Calibri"/>
            </a:endParaRPr>
          </a:p>
        </p:txBody>
      </p:sp>
      <p:sp>
        <p:nvSpPr>
          <p:cNvPr id="1350300513" name="Google Shape;36;p4"/>
          <p:cNvSpPr txBox="1"/>
          <p:nvPr>
            <p:ph type="body" idx="1"/>
          </p:nvPr>
        </p:nvSpPr>
        <p:spPr bwMode="auto">
          <a:xfrm>
            <a:off x="1522809" y="1904999"/>
            <a:ext cx="914638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425484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80873" y="1724024"/>
            <a:ext cx="10985255" cy="4934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/>
          <p:nvPr/>
        </p:nvPicPr>
        <p:blipFill>
          <a:blip r:embed="rId2">
            <a:alphaModFix/>
          </a:blip>
          <a:srcRect l="0" t="0" r="0" b="21236"/>
          <a:stretch/>
        </p:blipFill>
        <p:spPr bwMode="auto">
          <a:xfrm>
            <a:off x="911424" y="2636912"/>
            <a:ext cx="10476610" cy="386142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 bwMode="auto">
          <a:xfrm>
            <a:off x="263352" y="116632"/>
            <a:ext cx="1159328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К концу XVIII в. старобелорусский язык, использовавшийся как язык государственного делопроизводства в ВКЛ, фактически перестал существовать. </a:t>
            </a:r>
            <a:r>
              <a:rPr lang="ru-RU" sz="2400" b="1">
                <a:solidFill>
                  <a:schemeClr val="dk1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</a:rPr>
              <a:t>Крестьянство, часть обедневшей шляхты, трудящиеся слои городского населения пользовались белорусским разговорным языком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. </a:t>
            </a: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</a:rPr>
              <a:t>Становление нового белорусского литературного языка как признака нации происходило на основе многодиалектного разговорного народного языка, в первую очередь диалектов Центральной Беларуси.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/>
          <p:nvPr/>
        </p:nvSpPr>
        <p:spPr bwMode="auto">
          <a:xfrm>
            <a:off x="191344" y="197347"/>
            <a:ext cx="8136904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</a:rPr>
              <a:t>Становление нации характеризуется формированием национального самосознания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 — совокупности идей, представлений, убеждений, верований, в которых народ осмысляет себя как национальную общность и исторические корни своего происхождения.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</a:rPr>
              <a:t>Форма проявления национального самосознания - собственные названия народа.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Еще в первой половине XIX в. Центральную и Западную Беларусь нередко называли Литвой, а ее население — литвинами.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</a:rPr>
              <a:t>В конце XIX — начале XX в. наименования «Беларусь» и «белорусы» закрепляются за всей этнической территорией белорусов.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 Часть населения Беларуси называла себя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«тутэйшыя» (здешние).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В некоторых местностях существовали региональные названия, которые относились к значительным территориям: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«полешуки»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— ко всему Полесью,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«пинчуки»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— к его отдельным частям.</a:t>
            </a:r>
            <a:endParaRPr/>
          </a:p>
        </p:txBody>
      </p:sp>
      <p:pic>
        <p:nvPicPr>
          <p:cNvPr id="173" name="Google Shape;173;p22"/>
          <p:cNvPicPr/>
          <p:nvPr/>
        </p:nvPicPr>
        <p:blipFill>
          <a:blip r:embed="rId2">
            <a:alphaModFix/>
          </a:blip>
          <a:srcRect l="67127" t="0" r="0" b="0"/>
          <a:stretch/>
        </p:blipFill>
        <p:spPr bwMode="auto">
          <a:xfrm>
            <a:off x="8145524" y="0"/>
            <a:ext cx="40077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 bwMode="auto">
          <a:xfrm>
            <a:off x="407375" y="0"/>
            <a:ext cx="9813900" cy="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0100"/>
              </a:buClr>
              <a:buSzPts val="2700"/>
              <a:buFont typeface="Corbel"/>
              <a:buNone/>
              <a:defRPr/>
            </a:pPr>
            <a:r>
              <a:rPr lang="ru-RU" b="1" cap="none">
                <a:solidFill>
                  <a:srgbClr val="B60100"/>
                </a:solidFill>
              </a:rPr>
              <a:t>ГАЗЕТА «НАША НИВА» </a:t>
            </a:r>
            <a:br>
              <a:rPr lang="ru-RU" b="1" cap="none">
                <a:solidFill>
                  <a:srgbClr val="B60100"/>
                </a:solidFill>
              </a:rPr>
            </a:br>
            <a:r>
              <a:rPr lang="ru-RU" b="1" cap="none">
                <a:solidFill>
                  <a:srgbClr val="B60100"/>
                </a:solidFill>
              </a:rPr>
              <a:t>(10.11.1906 - 7.08.1915 Г.): </a:t>
            </a:r>
            <a:endParaRPr b="1" cap="none">
              <a:solidFill>
                <a:srgbClr val="B60100"/>
              </a:solidFill>
            </a:endParaRPr>
          </a:p>
        </p:txBody>
      </p:sp>
      <p:sp>
        <p:nvSpPr>
          <p:cNvPr id="184" name="Google Shape;184;p24"/>
          <p:cNvSpPr txBox="1"/>
          <p:nvPr>
            <p:ph type="body" idx="1"/>
          </p:nvPr>
        </p:nvSpPr>
        <p:spPr bwMode="auto">
          <a:xfrm>
            <a:off x="198575" y="910849"/>
            <a:ext cx="8496900" cy="5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95" lvl="0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/>
              <a:t>редакторы - А.Власов, братья Луцкевичи, В. Ластовский, Ядвигин Ш.;</a:t>
            </a:r>
            <a:endParaRPr sz="2800" b="1"/>
          </a:p>
          <a:p>
            <a:pPr marL="205795" lvl="0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 i="1"/>
              <a:t>Программа (декабрь 1906 г.):</a:t>
            </a:r>
            <a:endParaRPr sz="2400" b="1"/>
          </a:p>
          <a:p>
            <a:pPr marL="512104" lvl="1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/>
              <a:t>Ликвидация чересполосицы;</a:t>
            </a:r>
            <a:endParaRPr sz="2400" b="1"/>
          </a:p>
          <a:p>
            <a:pPr marL="512104" lvl="1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/>
              <a:t>Широкое местное самоуправление;</a:t>
            </a:r>
            <a:endParaRPr sz="2400" b="1"/>
          </a:p>
          <a:p>
            <a:pPr marL="512104" lvl="1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/>
              <a:t>Введение всеобщего, обязательного и бесплатного образования.</a:t>
            </a:r>
            <a:endParaRPr sz="2400" b="1"/>
          </a:p>
          <a:p>
            <a:pPr marL="205795" lvl="0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80"/>
              <a:buChar char="▪"/>
              <a:defRPr/>
            </a:pPr>
            <a:r>
              <a:rPr lang="ru-RU" sz="2800" b="1" i="1"/>
              <a:t>Направления деятельности:</a:t>
            </a:r>
            <a:r>
              <a:rPr lang="ru-RU" sz="2400" b="1" i="1"/>
              <a:t> </a:t>
            </a:r>
            <a:r>
              <a:rPr lang="ru-RU" sz="2400" b="1"/>
              <a:t>публикация произведений белорусских писателей, книгоиздание, научное, культурно — просветительское.</a:t>
            </a:r>
            <a:endParaRPr sz="2800" b="1"/>
          </a:p>
          <a:p>
            <a:pPr marL="205795" lvl="0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 i="1"/>
              <a:t>Значение:</a:t>
            </a:r>
            <a:endParaRPr sz="2400" b="1"/>
          </a:p>
          <a:p>
            <a:pPr marL="512104" lvl="1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/>
              <a:t>Центр белорусского национального движения;</a:t>
            </a:r>
            <a:endParaRPr sz="2400" b="1"/>
          </a:p>
          <a:p>
            <a:pPr marL="512104" lvl="1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/>
              <a:t>Развитие белорусской литературы и литературного языка;</a:t>
            </a:r>
            <a:endParaRPr sz="2400" b="1"/>
          </a:p>
          <a:p>
            <a:pPr marL="512104" lvl="1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/>
              <a:t>Заложены основы национального возрождения;</a:t>
            </a:r>
            <a:endParaRPr sz="2400" b="1"/>
          </a:p>
          <a:p>
            <a:pPr marL="512104" lvl="1" indent="-20579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/>
              <a:t>Распространение национального самосознания и т.д.</a:t>
            </a:r>
            <a:endParaRPr lang="ru-RU" sz="2400" b="1"/>
          </a:p>
          <a:p>
            <a:pPr marL="512103" lvl="1" indent="-2057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  <a:defRPr/>
            </a:pPr>
            <a:r>
              <a:rPr lang="ru-RU" sz="2400" b="1"/>
              <a:t>Популяризация идеи национального возрождения</a:t>
            </a:r>
            <a:endParaRPr sz="2400" b="1"/>
          </a:p>
        </p:txBody>
      </p:sp>
      <p:pic>
        <p:nvPicPr>
          <p:cNvPr id="185" name="Google Shape;185;p24"/>
          <p:cNvPicPr/>
          <p:nvPr/>
        </p:nvPicPr>
        <p:blipFill>
          <a:blip r:embed="rId2">
            <a:alphaModFix/>
          </a:blip>
          <a:srcRect l="68966" t="0" r="0" b="0"/>
          <a:stretch/>
        </p:blipFill>
        <p:spPr bwMode="auto">
          <a:xfrm>
            <a:off x="8453994" y="0"/>
            <a:ext cx="3783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3680769" name="Google Shape;35;p4"/>
          <p:cNvSpPr txBox="1"/>
          <p:nvPr>
            <p:ph type="title"/>
          </p:nvPr>
        </p:nvSpPr>
        <p:spPr bwMode="auto">
          <a:xfrm>
            <a:off x="1522809" y="189722"/>
            <a:ext cx="9146380" cy="114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51220746" name="Google Shape;36;p4"/>
          <p:cNvSpPr txBox="1"/>
          <p:nvPr>
            <p:ph type="body" idx="1"/>
          </p:nvPr>
        </p:nvSpPr>
        <p:spPr bwMode="auto">
          <a:xfrm>
            <a:off x="1522809" y="1904999"/>
            <a:ext cx="914638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 bwMode="auto">
          <a:xfrm>
            <a:off x="1524001" y="1484785"/>
            <a:ext cx="9144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8000" b="1" i="0" u="none" strike="noStrike" cap="none">
                <a:solidFill>
                  <a:srgbClr val="8D3833"/>
                </a:solidFill>
                <a:latin typeface="Corbel"/>
                <a:ea typeface="Corbel"/>
                <a:cs typeface="Corbel"/>
              </a:rPr>
              <a:t>Формирование </a:t>
            </a:r>
            <a:endParaRPr/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8000" b="1" i="0" u="none" strike="noStrike" cap="none">
                <a:solidFill>
                  <a:srgbClr val="8D3833"/>
                </a:solidFill>
                <a:latin typeface="Corbel"/>
                <a:ea typeface="Corbel"/>
                <a:cs typeface="Corbel"/>
              </a:rPr>
              <a:t>белорусской нации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112165" name="Google Shape;28;p3"/>
          <p:cNvSpPr txBox="1"/>
          <p:nvPr>
            <p:ph type="ctrTitle"/>
          </p:nvPr>
        </p:nvSpPr>
        <p:spPr bwMode="auto">
          <a:xfrm>
            <a:off x="1522809" y="1904999"/>
            <a:ext cx="9146380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Corbel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9512391" name="Google Shape;29;p3"/>
          <p:cNvSpPr txBox="1"/>
          <p:nvPr>
            <p:ph type="subTitle" idx="1"/>
          </p:nvPr>
        </p:nvSpPr>
        <p:spPr bwMode="auto">
          <a:xfrm>
            <a:off x="1522809" y="5029199"/>
            <a:ext cx="82317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650"/>
              <a:buNone/>
              <a:defRPr>
                <a:solidFill>
                  <a:srgbClr val="9E8B8A"/>
                </a:solidFill>
              </a:defRPr>
            </a:lvl2pPr>
            <a:lvl3pPr lvl="2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>
                <a:solidFill>
                  <a:srgbClr val="9E8B8A"/>
                </a:solidFill>
              </a:defRPr>
            </a:lvl3pPr>
            <a:lvl4pPr lvl="3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4pPr>
            <a:lvl5pPr lvl="4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5pPr>
            <a:lvl6pPr lvl="5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6pPr>
            <a:lvl7pPr lvl="6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7pPr>
            <a:lvl8pPr lvl="7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8pPr>
            <a:lvl9pPr lvl="8" algn="ctr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39847203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773509" y="758300"/>
            <a:ext cx="8276965" cy="3994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-32978" y="-10124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0863699" name=""/>
          <p:cNvSpPr txBox="1"/>
          <p:nvPr/>
        </p:nvSpPr>
        <p:spPr bwMode="auto">
          <a:xfrm flipH="0" flipV="0">
            <a:off x="380097" y="231189"/>
            <a:ext cx="11365847" cy="2225075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800" b="1">
                <a:solidFill>
                  <a:schemeClr val="tx1"/>
                </a:solidFill>
                <a:latin typeface="Calibri"/>
                <a:cs typeface="Calibri"/>
              </a:rPr>
              <a:t>Становление индустриального общества привело к формированию на основе народности наций.</a:t>
            </a:r>
            <a:endParaRPr sz="2800" b="1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2800" b="1">
                <a:solidFill>
                  <a:schemeClr val="tx1"/>
                </a:solidFill>
                <a:highlight>
                  <a:srgbClr val="FFFF00"/>
                </a:highlight>
                <a:latin typeface="Calibri"/>
                <a:cs typeface="Calibri"/>
              </a:rPr>
              <a:t>Нация</a:t>
            </a:r>
            <a:r>
              <a:rPr lang="ru-RU" sz="2800" b="1">
                <a:solidFill>
                  <a:schemeClr val="tx1"/>
                </a:solidFill>
                <a:latin typeface="Calibri"/>
                <a:cs typeface="Calibri"/>
              </a:rPr>
              <a:t> -устойчивая общность людей, которая исторически сложилась на основе общности языка, территории, экономической жизни, национального характера, </a:t>
            </a:r>
            <a:r>
              <a:rPr lang="ru-RU" sz="2800" b="1">
                <a:solidFill>
                  <a:schemeClr val="tx1"/>
                </a:solidFill>
                <a:highlight>
                  <a:srgbClr val="FFFF00"/>
                </a:highlight>
                <a:latin typeface="Calibri"/>
                <a:cs typeface="Calibri"/>
              </a:rPr>
              <a:t>самосознания</a:t>
            </a:r>
            <a:r>
              <a:rPr lang="ru-RU" sz="2800" b="1">
                <a:solidFill>
                  <a:schemeClr val="tx1"/>
                </a:solidFill>
                <a:latin typeface="Calibri"/>
                <a:cs typeface="Calibri"/>
              </a:rPr>
              <a:t> и культуры</a:t>
            </a:r>
            <a:endParaRPr sz="2800" b="1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 bwMode="auto">
          <a:xfrm>
            <a:off x="4537226" y="2452556"/>
            <a:ext cx="2819004" cy="1837388"/>
          </a:xfrm>
          <a:custGeom>
            <a:avLst/>
            <a:gdLst/>
            <a:ahLst/>
            <a:cxnLst/>
            <a:rect l="l" t="t" r="r" b="b"/>
            <a:pathLst>
              <a:path w="1404748" h="1404748" fill="norm" stroke="1" extrusionOk="0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ACCF55"/>
              </a:gs>
              <a:gs pos="50000">
                <a:srgbClr val="A5CE2D"/>
              </a:gs>
              <a:gs pos="100000">
                <a:srgbClr val="95BC21"/>
              </a:gs>
            </a:gsLst>
            <a:lin ang="5400000" scaled="0"/>
          </a:gradFill>
          <a:ln>
            <a:noFill/>
          </a:ln>
        </p:spPr>
        <p:txBody>
          <a:bodyPr spcFirstLastPara="1" wrap="square" lIns="226024" tIns="226024" rIns="226024" bIns="226024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Признаки бел.нации</a:t>
            </a:r>
            <a:endParaRPr sz="24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26" name="Google Shape;126;p17"/>
          <p:cNvSpPr/>
          <p:nvPr/>
        </p:nvSpPr>
        <p:spPr bwMode="auto">
          <a:xfrm rot="-3877289">
            <a:off x="6673878" y="1827784"/>
            <a:ext cx="863076" cy="718087"/>
          </a:xfrm>
          <a:custGeom>
            <a:avLst/>
            <a:gdLst/>
            <a:ahLst/>
            <a:cxnLst/>
            <a:rect l="l" t="t" r="r" b="b"/>
            <a:pathLst>
              <a:path w="297118" h="477614" fill="norm" stroke="1" extrusionOk="0">
                <a:moveTo>
                  <a:pt x="0" y="95523"/>
                </a:moveTo>
                <a:lnTo>
                  <a:pt x="148559" y="95523"/>
                </a:lnTo>
                <a:lnTo>
                  <a:pt x="148559" y="0"/>
                </a:lnTo>
                <a:lnTo>
                  <a:pt x="297118" y="238807"/>
                </a:lnTo>
                <a:lnTo>
                  <a:pt x="148559" y="477614"/>
                </a:lnTo>
                <a:lnTo>
                  <a:pt x="148559" y="382091"/>
                </a:lnTo>
                <a:lnTo>
                  <a:pt x="0" y="382091"/>
                </a:lnTo>
                <a:lnTo>
                  <a:pt x="0" y="95523"/>
                </a:lnTo>
                <a:close/>
              </a:path>
            </a:pathLst>
          </a:custGeom>
          <a:gradFill>
            <a:gsLst>
              <a:gs pos="0">
                <a:srgbClr val="F99A4C"/>
              </a:gs>
              <a:gs pos="50000">
                <a:srgbClr val="FF8E15"/>
              </a:gs>
              <a:gs pos="100000">
                <a:srgbClr val="E37D06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95500" rIns="89125" bIns="955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27" name="Google Shape;127;p17"/>
          <p:cNvSpPr/>
          <p:nvPr/>
        </p:nvSpPr>
        <p:spPr bwMode="auto">
          <a:xfrm rot="1736723">
            <a:off x="6895633" y="165981"/>
            <a:ext cx="2004491" cy="1366461"/>
          </a:xfrm>
          <a:custGeom>
            <a:avLst/>
            <a:gdLst/>
            <a:ahLst/>
            <a:cxnLst/>
            <a:rect l="l" t="t" r="r" b="b"/>
            <a:pathLst>
              <a:path w="1404748" h="1404748" fill="norm" stroke="1" extrusionOk="0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F99A4C"/>
              </a:gs>
              <a:gs pos="50000">
                <a:srgbClr val="FF8E15"/>
              </a:gs>
              <a:gs pos="100000">
                <a:srgbClr val="E37D06"/>
              </a:gs>
            </a:gsLst>
            <a:lin ang="5400000" scaled="0"/>
          </a:gradFill>
          <a:ln>
            <a:noFill/>
          </a:ln>
        </p:spPr>
        <p:txBody>
          <a:bodyPr spcFirstLastPara="1" wrap="square" lIns="226024" tIns="226024" rIns="226024" bIns="226024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население</a:t>
            </a:r>
            <a:endParaRPr sz="24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28" name="Google Shape;128;p17"/>
          <p:cNvSpPr/>
          <p:nvPr/>
        </p:nvSpPr>
        <p:spPr bwMode="auto">
          <a:xfrm rot="-803240">
            <a:off x="7302065" y="2601888"/>
            <a:ext cx="954542" cy="656725"/>
          </a:xfrm>
          <a:custGeom>
            <a:avLst/>
            <a:gdLst/>
            <a:ahLst/>
            <a:cxnLst/>
            <a:rect l="l" t="t" r="r" b="b"/>
            <a:pathLst>
              <a:path w="297118" h="477614" fill="norm" stroke="1" extrusionOk="0">
                <a:moveTo>
                  <a:pt x="0" y="95523"/>
                </a:moveTo>
                <a:lnTo>
                  <a:pt x="148559" y="95523"/>
                </a:lnTo>
                <a:lnTo>
                  <a:pt x="148559" y="0"/>
                </a:lnTo>
                <a:lnTo>
                  <a:pt x="297118" y="238807"/>
                </a:lnTo>
                <a:lnTo>
                  <a:pt x="148559" y="477614"/>
                </a:lnTo>
                <a:lnTo>
                  <a:pt x="148559" y="382091"/>
                </a:lnTo>
                <a:lnTo>
                  <a:pt x="0" y="382091"/>
                </a:lnTo>
                <a:lnTo>
                  <a:pt x="0" y="95523"/>
                </a:lnTo>
                <a:close/>
              </a:path>
            </a:pathLst>
          </a:custGeom>
          <a:gradFill>
            <a:gsLst>
              <a:gs pos="0">
                <a:srgbClr val="55B9BF"/>
              </a:gs>
              <a:gs pos="50000">
                <a:srgbClr val="2DB3BC"/>
              </a:gs>
              <a:gs pos="100000">
                <a:srgbClr val="22A4AB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95500" rIns="89125" bIns="955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29" name="Google Shape;129;p17"/>
          <p:cNvSpPr/>
          <p:nvPr/>
        </p:nvSpPr>
        <p:spPr bwMode="auto">
          <a:xfrm rot="1466692">
            <a:off x="8153133" y="1492330"/>
            <a:ext cx="2431678" cy="1837388"/>
          </a:xfrm>
          <a:custGeom>
            <a:avLst/>
            <a:gdLst/>
            <a:ahLst/>
            <a:cxnLst/>
            <a:rect l="l" t="t" r="r" b="b"/>
            <a:pathLst>
              <a:path w="1404748" h="1404748" fill="norm" stroke="1" extrusionOk="0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55B9BF"/>
              </a:gs>
              <a:gs pos="50000">
                <a:srgbClr val="2DB3BC"/>
              </a:gs>
              <a:gs pos="100000">
                <a:srgbClr val="22A4AB"/>
              </a:gs>
            </a:gsLst>
            <a:lin ang="5400000" scaled="0"/>
          </a:gradFill>
          <a:ln>
            <a:noFill/>
          </a:ln>
        </p:spPr>
        <p:txBody>
          <a:bodyPr spcFirstLastPara="1" wrap="square" lIns="226024" tIns="226024" rIns="226024" bIns="226024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Общая экономич. жизнь</a:t>
            </a:r>
            <a:endParaRPr sz="24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0" name="Google Shape;130;p17"/>
          <p:cNvSpPr/>
          <p:nvPr/>
        </p:nvSpPr>
        <p:spPr bwMode="auto">
          <a:xfrm rot="1533680">
            <a:off x="7286171" y="3553964"/>
            <a:ext cx="742126" cy="718087"/>
          </a:xfrm>
          <a:custGeom>
            <a:avLst/>
            <a:gdLst/>
            <a:ahLst/>
            <a:cxnLst/>
            <a:rect l="l" t="t" r="r" b="b"/>
            <a:pathLst>
              <a:path w="297118" h="477614" fill="norm" stroke="1" extrusionOk="0">
                <a:moveTo>
                  <a:pt x="0" y="95523"/>
                </a:moveTo>
                <a:lnTo>
                  <a:pt x="148559" y="95523"/>
                </a:lnTo>
                <a:lnTo>
                  <a:pt x="148559" y="0"/>
                </a:lnTo>
                <a:lnTo>
                  <a:pt x="297118" y="238807"/>
                </a:lnTo>
                <a:lnTo>
                  <a:pt x="148559" y="477614"/>
                </a:lnTo>
                <a:lnTo>
                  <a:pt x="148559" y="382091"/>
                </a:lnTo>
                <a:lnTo>
                  <a:pt x="0" y="382091"/>
                </a:lnTo>
                <a:lnTo>
                  <a:pt x="0" y="95523"/>
                </a:lnTo>
                <a:close/>
              </a:path>
            </a:pathLst>
          </a:custGeom>
          <a:gradFill>
            <a:gsLst>
              <a:gs pos="0">
                <a:srgbClr val="ED664C"/>
              </a:gs>
              <a:gs pos="50000">
                <a:srgbClr val="F24914"/>
              </a:gs>
              <a:gs pos="100000">
                <a:srgbClr val="E13A06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95500" rIns="89125" bIns="955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1" name="Google Shape;131;p17"/>
          <p:cNvSpPr/>
          <p:nvPr/>
        </p:nvSpPr>
        <p:spPr bwMode="auto">
          <a:xfrm>
            <a:off x="8096264" y="3429001"/>
            <a:ext cx="2435400" cy="1714511"/>
          </a:xfrm>
          <a:custGeom>
            <a:avLst/>
            <a:gdLst/>
            <a:ahLst/>
            <a:cxnLst/>
            <a:rect l="l" t="t" r="r" b="b"/>
            <a:pathLst>
              <a:path w="1404748" h="1404748" fill="norm" stroke="1" extrusionOk="0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ED664C"/>
              </a:gs>
              <a:gs pos="50000">
                <a:srgbClr val="F24914"/>
              </a:gs>
              <a:gs pos="100000">
                <a:srgbClr val="E13A06"/>
              </a:gs>
            </a:gsLst>
            <a:lin ang="5400000" scaled="0"/>
          </a:gradFill>
          <a:ln>
            <a:noFill/>
          </a:ln>
        </p:spPr>
        <p:txBody>
          <a:bodyPr spcFirstLastPara="1" wrap="square" lIns="226024" tIns="226024" rIns="226024" bIns="226024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Общность культуры,</a:t>
            </a:r>
            <a:endParaRPr/>
          </a:p>
          <a:p>
            <a:pPr marL="0" marR="0" lvl="0" indent="0" algn="ctr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литерат.</a:t>
            </a:r>
            <a:endParaRPr/>
          </a:p>
          <a:p>
            <a:pPr marL="0" marR="0" lvl="0" indent="0" algn="ctr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язык</a:t>
            </a:r>
            <a:endParaRPr sz="24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2" name="Google Shape;132;p17"/>
          <p:cNvSpPr/>
          <p:nvPr/>
        </p:nvSpPr>
        <p:spPr bwMode="auto">
          <a:xfrm rot="-1861230">
            <a:off x="3712591" y="3694512"/>
            <a:ext cx="952460" cy="718088"/>
          </a:xfrm>
          <a:custGeom>
            <a:avLst/>
            <a:gdLst/>
            <a:ahLst/>
            <a:cxnLst/>
            <a:rect l="l" t="t" r="r" b="b"/>
            <a:pathLst>
              <a:path w="297118" h="477614" fill="norm" stroke="1" extrusionOk="0">
                <a:moveTo>
                  <a:pt x="297118" y="382091"/>
                </a:moveTo>
                <a:lnTo>
                  <a:pt x="148559" y="382091"/>
                </a:lnTo>
                <a:lnTo>
                  <a:pt x="148559" y="477614"/>
                </a:lnTo>
                <a:lnTo>
                  <a:pt x="0" y="238807"/>
                </a:lnTo>
                <a:lnTo>
                  <a:pt x="148559" y="0"/>
                </a:lnTo>
                <a:lnTo>
                  <a:pt x="148559" y="95523"/>
                </a:lnTo>
                <a:lnTo>
                  <a:pt x="297118" y="95523"/>
                </a:lnTo>
                <a:lnTo>
                  <a:pt x="297118" y="382091"/>
                </a:lnTo>
                <a:close/>
              </a:path>
            </a:pathLst>
          </a:custGeom>
          <a:gradFill>
            <a:gsLst>
              <a:gs pos="0">
                <a:srgbClr val="E3B950"/>
              </a:gs>
              <a:gs pos="50000">
                <a:srgbClr val="E7B420"/>
              </a:gs>
              <a:gs pos="100000">
                <a:srgbClr val="D6A511"/>
              </a:gs>
            </a:gsLst>
            <a:lin ang="5400000" scaled="0"/>
          </a:gradFill>
          <a:ln>
            <a:noFill/>
          </a:ln>
        </p:spPr>
        <p:txBody>
          <a:bodyPr spcFirstLastPara="1" wrap="square" lIns="89125" tIns="95500" rIns="0" bIns="955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3" name="Google Shape;133;p17"/>
          <p:cNvSpPr/>
          <p:nvPr/>
        </p:nvSpPr>
        <p:spPr bwMode="auto">
          <a:xfrm rot="2745284">
            <a:off x="1746114" y="3978388"/>
            <a:ext cx="2427058" cy="1644219"/>
          </a:xfrm>
          <a:custGeom>
            <a:avLst/>
            <a:gdLst/>
            <a:ahLst/>
            <a:cxnLst/>
            <a:rect l="l" t="t" r="r" b="b"/>
            <a:pathLst>
              <a:path w="1404748" h="1404748" fill="norm" stroke="1" extrusionOk="0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E3B950"/>
              </a:gs>
              <a:gs pos="50000">
                <a:srgbClr val="E7B420"/>
              </a:gs>
              <a:gs pos="100000">
                <a:srgbClr val="D6A511"/>
              </a:gs>
            </a:gsLst>
            <a:lin ang="5400000" scaled="0"/>
          </a:gradFill>
          <a:ln>
            <a:noFill/>
          </a:ln>
        </p:spPr>
        <p:txBody>
          <a:bodyPr spcFirstLastPara="1" wrap="square" lIns="226024" tIns="226024" rIns="226024" bIns="226024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самосознание</a:t>
            </a:r>
            <a:endParaRPr sz="24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4" name="Google Shape;134;p17"/>
          <p:cNvSpPr/>
          <p:nvPr/>
        </p:nvSpPr>
        <p:spPr bwMode="auto">
          <a:xfrm rot="604257">
            <a:off x="3388340" y="2602204"/>
            <a:ext cx="1163766" cy="624713"/>
          </a:xfrm>
          <a:custGeom>
            <a:avLst/>
            <a:gdLst/>
            <a:ahLst/>
            <a:cxnLst/>
            <a:rect l="l" t="t" r="r" b="b"/>
            <a:pathLst>
              <a:path w="297118" h="477614" fill="norm" stroke="1" extrusionOk="0">
                <a:moveTo>
                  <a:pt x="297118" y="382091"/>
                </a:moveTo>
                <a:lnTo>
                  <a:pt x="148559" y="382091"/>
                </a:lnTo>
                <a:lnTo>
                  <a:pt x="148559" y="477614"/>
                </a:lnTo>
                <a:lnTo>
                  <a:pt x="0" y="238807"/>
                </a:lnTo>
                <a:lnTo>
                  <a:pt x="148559" y="0"/>
                </a:lnTo>
                <a:lnTo>
                  <a:pt x="148559" y="95523"/>
                </a:lnTo>
                <a:lnTo>
                  <a:pt x="297118" y="95523"/>
                </a:lnTo>
                <a:lnTo>
                  <a:pt x="297118" y="382091"/>
                </a:lnTo>
                <a:close/>
              </a:path>
            </a:pathLst>
          </a:custGeom>
          <a:gradFill>
            <a:gsLst>
              <a:gs pos="0">
                <a:srgbClr val="A46B52"/>
              </a:gs>
              <a:gs pos="50000">
                <a:srgbClr val="9D542A"/>
              </a:gs>
              <a:gs pos="100000">
                <a:srgbClr val="8E4A21"/>
              </a:gs>
            </a:gsLst>
            <a:lin ang="5400000" scaled="0"/>
          </a:gradFill>
          <a:ln>
            <a:noFill/>
          </a:ln>
        </p:spPr>
        <p:txBody>
          <a:bodyPr spcFirstLastPara="1" wrap="square" lIns="89125" tIns="95500" rIns="0" bIns="955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5" name="Google Shape;135;p17"/>
          <p:cNvSpPr/>
          <p:nvPr/>
        </p:nvSpPr>
        <p:spPr bwMode="auto">
          <a:xfrm rot="-3932006">
            <a:off x="1358604" y="1667898"/>
            <a:ext cx="2355333" cy="1623532"/>
          </a:xfrm>
          <a:custGeom>
            <a:avLst/>
            <a:gdLst/>
            <a:ahLst/>
            <a:cxnLst/>
            <a:rect l="l" t="t" r="r" b="b"/>
            <a:pathLst>
              <a:path w="1404748" h="1404748" fill="norm" stroke="1" extrusionOk="0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A46B52"/>
              </a:gs>
              <a:gs pos="50000">
                <a:srgbClr val="9D542A"/>
              </a:gs>
              <a:gs pos="100000">
                <a:srgbClr val="8E4A21"/>
              </a:gs>
            </a:gsLst>
            <a:lin ang="5400000" scaled="0"/>
          </a:gradFill>
          <a:ln>
            <a:noFill/>
          </a:ln>
        </p:spPr>
        <p:txBody>
          <a:bodyPr spcFirstLastPara="1" wrap="square" lIns="226024" tIns="226024" rIns="226024" bIns="226024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территория</a:t>
            </a:r>
            <a:endParaRPr sz="28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6" name="Google Shape;136;p17"/>
          <p:cNvSpPr/>
          <p:nvPr/>
        </p:nvSpPr>
        <p:spPr bwMode="auto">
          <a:xfrm rot="-7209357">
            <a:off x="6454142" y="4306899"/>
            <a:ext cx="956750" cy="718088"/>
          </a:xfrm>
          <a:custGeom>
            <a:avLst/>
            <a:gdLst/>
            <a:ahLst/>
            <a:cxnLst/>
            <a:rect l="l" t="t" r="r" b="b"/>
            <a:pathLst>
              <a:path w="297118" h="477614" fill="norm" stroke="1" extrusionOk="0">
                <a:moveTo>
                  <a:pt x="297118" y="382091"/>
                </a:moveTo>
                <a:lnTo>
                  <a:pt x="148559" y="382091"/>
                </a:lnTo>
                <a:lnTo>
                  <a:pt x="148559" y="477614"/>
                </a:lnTo>
                <a:lnTo>
                  <a:pt x="0" y="238807"/>
                </a:lnTo>
                <a:lnTo>
                  <a:pt x="148559" y="0"/>
                </a:lnTo>
                <a:lnTo>
                  <a:pt x="148559" y="95523"/>
                </a:lnTo>
                <a:lnTo>
                  <a:pt x="297118" y="95523"/>
                </a:lnTo>
                <a:lnTo>
                  <a:pt x="297118" y="382091"/>
                </a:lnTo>
                <a:close/>
              </a:path>
            </a:pathLst>
          </a:custGeom>
          <a:solidFill>
            <a:srgbClr val="854705"/>
          </a:solidFill>
          <a:ln>
            <a:noFill/>
          </a:ln>
        </p:spPr>
        <p:txBody>
          <a:bodyPr spcFirstLastPara="1" wrap="square" lIns="89125" tIns="95500" rIns="0" bIns="955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7" name="Google Shape;137;p17"/>
          <p:cNvSpPr/>
          <p:nvPr/>
        </p:nvSpPr>
        <p:spPr bwMode="auto">
          <a:xfrm rot="-915006">
            <a:off x="6446062" y="5081846"/>
            <a:ext cx="2428756" cy="1357322"/>
          </a:xfrm>
          <a:custGeom>
            <a:avLst/>
            <a:gdLst/>
            <a:ahLst/>
            <a:cxnLst/>
            <a:rect l="l" t="t" r="r" b="b"/>
            <a:pathLst>
              <a:path w="1404748" h="1404748" fill="norm" stroke="1" extrusionOk="0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solidFill>
            <a:srgbClr val="854705"/>
          </a:solidFill>
          <a:ln>
            <a:noFill/>
          </a:ln>
        </p:spPr>
        <p:txBody>
          <a:bodyPr spcFirstLastPara="1" wrap="square" lIns="226024" tIns="226024" rIns="226024" bIns="226024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Общее историческое прошлое</a:t>
            </a:r>
            <a:endParaRPr/>
          </a:p>
        </p:txBody>
      </p:sp>
      <p:sp>
        <p:nvSpPr>
          <p:cNvPr id="138" name="Google Shape;138;p17"/>
          <p:cNvSpPr/>
          <p:nvPr/>
        </p:nvSpPr>
        <p:spPr bwMode="auto">
          <a:xfrm rot="-6914781">
            <a:off x="4284537" y="1805453"/>
            <a:ext cx="972372" cy="718087"/>
          </a:xfrm>
          <a:custGeom>
            <a:avLst/>
            <a:gdLst/>
            <a:ahLst/>
            <a:cxnLst/>
            <a:rect l="l" t="t" r="r" b="b"/>
            <a:pathLst>
              <a:path w="297118" h="477614" fill="norm" stroke="1" extrusionOk="0">
                <a:moveTo>
                  <a:pt x="0" y="95523"/>
                </a:moveTo>
                <a:lnTo>
                  <a:pt x="148559" y="95523"/>
                </a:lnTo>
                <a:lnTo>
                  <a:pt x="148559" y="0"/>
                </a:lnTo>
                <a:lnTo>
                  <a:pt x="297118" y="238807"/>
                </a:lnTo>
                <a:lnTo>
                  <a:pt x="148559" y="477614"/>
                </a:lnTo>
                <a:lnTo>
                  <a:pt x="148559" y="382091"/>
                </a:lnTo>
                <a:lnTo>
                  <a:pt x="0" y="382091"/>
                </a:lnTo>
                <a:lnTo>
                  <a:pt x="0" y="9552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0" tIns="95500" rIns="89125" bIns="955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39" name="Google Shape;139;p17"/>
          <p:cNvSpPr/>
          <p:nvPr/>
        </p:nvSpPr>
        <p:spPr bwMode="auto">
          <a:xfrm rot="-2806517">
            <a:off x="3038942" y="313236"/>
            <a:ext cx="1938503" cy="1366461"/>
          </a:xfrm>
          <a:custGeom>
            <a:avLst/>
            <a:gdLst/>
            <a:ahLst/>
            <a:cxnLst/>
            <a:rect l="l" t="t" r="r" b="b"/>
            <a:pathLst>
              <a:path w="1404748" h="1404748" fill="norm" stroke="1" extrusionOk="0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226024" tIns="226024" rIns="226024" bIns="226024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Общие черты быта</a:t>
            </a:r>
            <a:endParaRPr/>
          </a:p>
        </p:txBody>
      </p:sp>
      <p:sp>
        <p:nvSpPr>
          <p:cNvPr id="140" name="Google Shape;140;p17"/>
          <p:cNvSpPr/>
          <p:nvPr/>
        </p:nvSpPr>
        <p:spPr bwMode="auto">
          <a:xfrm rot="-4436763">
            <a:off x="5115357" y="4348380"/>
            <a:ext cx="761946" cy="718088"/>
          </a:xfrm>
          <a:custGeom>
            <a:avLst/>
            <a:gdLst/>
            <a:ahLst/>
            <a:cxnLst/>
            <a:rect l="l" t="t" r="r" b="b"/>
            <a:pathLst>
              <a:path w="297118" h="477614" fill="norm" stroke="1" extrusionOk="0">
                <a:moveTo>
                  <a:pt x="297118" y="382091"/>
                </a:moveTo>
                <a:lnTo>
                  <a:pt x="148559" y="382091"/>
                </a:lnTo>
                <a:lnTo>
                  <a:pt x="148559" y="477614"/>
                </a:lnTo>
                <a:lnTo>
                  <a:pt x="0" y="238807"/>
                </a:lnTo>
                <a:lnTo>
                  <a:pt x="148559" y="0"/>
                </a:lnTo>
                <a:lnTo>
                  <a:pt x="148559" y="95523"/>
                </a:lnTo>
                <a:lnTo>
                  <a:pt x="297118" y="95523"/>
                </a:lnTo>
                <a:lnTo>
                  <a:pt x="297118" y="38209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89125" tIns="95500" rIns="0" bIns="955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41" name="Google Shape;141;p17"/>
          <p:cNvSpPr/>
          <p:nvPr/>
        </p:nvSpPr>
        <p:spPr bwMode="auto">
          <a:xfrm rot="1087436">
            <a:off x="3927293" y="5083660"/>
            <a:ext cx="2427057" cy="1498752"/>
          </a:xfrm>
          <a:custGeom>
            <a:avLst/>
            <a:gdLst/>
            <a:ahLst/>
            <a:cxnLst/>
            <a:rect l="l" t="t" r="r" b="b"/>
            <a:pathLst>
              <a:path w="1404748" h="1404748" fill="norm" stroke="1" extrusionOk="0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226024" tIns="226024" rIns="226024" bIns="226024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</a:rPr>
              <a:t>Обычаи, традиции, верования</a:t>
            </a:r>
            <a:endParaRPr/>
          </a:p>
        </p:txBody>
      </p:sp>
      <p:sp>
        <p:nvSpPr>
          <p:cNvPr id="142" name="Google Shape;142;p17"/>
          <p:cNvSpPr/>
          <p:nvPr/>
        </p:nvSpPr>
        <p:spPr bwMode="auto">
          <a:xfrm>
            <a:off x="5524496" y="1428735"/>
            <a:ext cx="1000132" cy="978408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D674C"/>
              </a:gs>
              <a:gs pos="50000">
                <a:srgbClr val="F34A15"/>
              </a:gs>
              <a:gs pos="100000">
                <a:srgbClr val="E13B0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143" name="Google Shape;143;p17"/>
          <p:cNvSpPr/>
          <p:nvPr/>
        </p:nvSpPr>
        <p:spPr bwMode="auto">
          <a:xfrm>
            <a:off x="4881554" y="142852"/>
            <a:ext cx="2143140" cy="12715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rgbClr val="FF0000"/>
                </a:solidFill>
                <a:latin typeface="Corbel"/>
                <a:ea typeface="Corbel"/>
                <a:cs typeface="Corbel"/>
              </a:rPr>
              <a:t>Государ-</a:t>
            </a:r>
            <a:endParaRPr/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rgbClr val="FF0000"/>
                </a:solidFill>
                <a:latin typeface="Corbel"/>
                <a:ea typeface="Corbel"/>
                <a:cs typeface="Corbel"/>
              </a:rPr>
              <a:t>ство</a:t>
            </a:r>
            <a:endParaRPr sz="2400" b="1">
              <a:solidFill>
                <a:srgbClr val="FF0000"/>
              </a:solidFill>
              <a:latin typeface="Corbel"/>
              <a:ea typeface="Corbel"/>
              <a:cs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0658248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8713" y="364002"/>
            <a:ext cx="8172765" cy="6029417"/>
          </a:xfrm>
          <a:prstGeom prst="rect">
            <a:avLst/>
          </a:prstGeom>
        </p:spPr>
      </p:pic>
      <p:sp>
        <p:nvSpPr>
          <p:cNvPr id="235588268" name=""/>
          <p:cNvSpPr txBox="1"/>
          <p:nvPr/>
        </p:nvSpPr>
        <p:spPr bwMode="auto">
          <a:xfrm flipH="0" flipV="0">
            <a:off x="8527208" y="406892"/>
            <a:ext cx="3431245" cy="594363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Национальное самосознание:</a:t>
            </a:r>
            <a:r>
              <a:rPr sz="24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Совокупность идей, представлений, убеждений, в которых народ осознает себя как нацию.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4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Национальная идея:</a:t>
            </a:r>
            <a:r>
              <a:rPr sz="240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 Совокупность представлений и взглядов о жизненно важных интересах социально-этнической общности (ответы на вопросы: откуда мы? кто мы? куда идем?).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 bwMode="auto">
          <a:xfrm flipH="0" flipV="0">
            <a:off x="263352" y="415404"/>
            <a:ext cx="6840759" cy="6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К середине 19 века самоназвание "белорусы" еще не было прочным. </a:t>
            </a:r>
            <a:endParaRPr sz="280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rgbClr val="0070C0"/>
                </a:solidFill>
                <a:latin typeface="Corbel"/>
                <a:ea typeface="Corbel"/>
                <a:cs typeface="Corbel"/>
              </a:rPr>
              <a:t>Большую роль играли конфессионизмы – </a:t>
            </a:r>
            <a:r>
              <a:rPr lang="ru-RU" sz="2800" b="1">
                <a:solidFill>
                  <a:schemeClr val="dk1"/>
                </a:solidFill>
                <a:latin typeface="Corbel"/>
                <a:ea typeface="Corbel"/>
                <a:cs typeface="Corbel"/>
              </a:rPr>
              <a:t>когда  этническая принадлежность определялась от конфессиональной принадлежности (католик – значит «поляк», а православный – это «русский»). Нации формируются в буржуазную эпоху.</a:t>
            </a:r>
            <a:endParaRPr sz="280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rgbClr val="0070C0"/>
                </a:solidFill>
                <a:latin typeface="Corbel"/>
                <a:ea typeface="Corbel"/>
                <a:cs typeface="Corbel"/>
              </a:rPr>
              <a:t>В отличие от российской и западноевропейских наций формирование белорусской нации имело ряд особенностей.</a:t>
            </a:r>
            <a:endParaRPr sz="2800"/>
          </a:p>
        </p:txBody>
      </p:sp>
      <p:pic>
        <p:nvPicPr>
          <p:cNvPr id="149" name="Google Shape;149;p18"/>
          <p:cNvPicPr/>
          <p:nvPr/>
        </p:nvPicPr>
        <p:blipFill>
          <a:blip r:embed="rId2">
            <a:alphaModFix/>
          </a:blip>
          <a:srcRect l="57677" t="0" r="0" b="0"/>
          <a:stretch/>
        </p:blipFill>
        <p:spPr bwMode="auto">
          <a:xfrm>
            <a:off x="7032100" y="0"/>
            <a:ext cx="51599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-18493" y="129465"/>
            <a:ext cx="12120000" cy="68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6451842" name="Google Shape;35;p4"/>
          <p:cNvSpPr txBox="1"/>
          <p:nvPr>
            <p:ph type="title"/>
          </p:nvPr>
        </p:nvSpPr>
        <p:spPr bwMode="auto">
          <a:xfrm flipH="0" flipV="0">
            <a:off x="259878" y="189722"/>
            <a:ext cx="10409312" cy="114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defRPr/>
            </a:pPr>
            <a:r>
              <a:rPr sz="3600" b="1">
                <a:solidFill>
                  <a:schemeClr val="tx1"/>
                </a:solidFill>
                <a:latin typeface="Calibri"/>
                <a:ea typeface="Arial"/>
                <a:cs typeface="Calibri"/>
              </a:rPr>
              <a:t>Условия и факторы формирования белорусской нации</a:t>
            </a:r>
            <a:endParaRPr sz="110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66658318" name="Google Shape;36;p4"/>
          <p:cNvSpPr txBox="1"/>
          <p:nvPr>
            <p:ph type="body" idx="1"/>
          </p:nvPr>
        </p:nvSpPr>
        <p:spPr bwMode="auto">
          <a:xfrm>
            <a:off x="259878" y="1738543"/>
            <a:ext cx="9146380" cy="426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54329" algn="l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2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19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2083064085" name=""/>
          <p:cNvGraphicFramePr>
            <a:graphicFrameLocks xmlns:a="http://schemas.openxmlformats.org/drawingml/2006/main"/>
          </p:cNvGraphicFramePr>
          <p:nvPr/>
        </p:nvGraphicFramePr>
        <p:xfrm>
          <a:off x="481820" y="1498106"/>
          <a:ext cx="8408275" cy="80765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{4CB9C7CB-592E-BCE0-3E63-B62EEB830C35}</a:tableStyleId>
              </a:tblPr>
              <a:tblGrid>
                <a:gridCol w="3060000"/>
                <a:gridCol w="8146948"/>
              </a:tblGrid>
              <a:tr h="2598702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Политика российского правительства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Позитивное влияние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: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Расширение сети школ с русским языком, изучение местной истории, ограничение польского влияния (деполонизация).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Негативное влияние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: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Политика русификации, непризнание отдельности белорусского языка и культуры официальными властями.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</a:tr>
              <a:tr h="1385300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Развитие науки (белорусоведение)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Изучение истории, языка, этнографии и культуры Беларуси учеными способствовало росту национального самосознания и обоснованию самобытности белорусов.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</a:tr>
              <a:tr h="980832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Национальное движение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Деятельность интеллигенции по выработке национальной идеи, развитию культуры и языка.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она земли 16х9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2026-02-21T14:21:55Z</dcterms:modified>
  <cp:category/>
  <cp:contentStatus/>
  <cp:version/>
</cp:coreProperties>
</file>