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54CB9F9-2B9E-BF2F-8F3C-76CEE27F7B03}">
  <a:tblStyle styleId="{CE6610F3-E9EE-E2EE-35CB-D7B974455221}" styleName="Medium Style 4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</a:ln>
          </a:left>
          <a:right>
            <a:ln w="12700">
              <a:solidFill>
                <a:schemeClr val="accent6"/>
              </a:solidFill>
            </a:ln>
          </a:right>
          <a:top>
            <a:ln w="12700">
              <a:solidFill>
                <a:schemeClr val="accent6"/>
              </a:solidFill>
            </a:ln>
          </a:top>
          <a:bottom>
            <a:ln w="12700">
              <a:solidFill>
                <a:schemeClr val="accent6"/>
              </a:solidFill>
            </a:ln>
          </a:bottom>
          <a:insideH>
            <a:ln w="12700">
              <a:solidFill>
                <a:schemeClr val="accent6"/>
              </a:solidFill>
            </a:ln>
          </a:insideH>
          <a:insideV>
            <a:ln w="12700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6"/>
              </a:solidFill>
            </a:ln>
          </a:bottom>
        </a:tcBdr>
        <a:fill>
          <a:solidFill>
            <a:schemeClr val="accent6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54CB9F9-2B9E-BF2F-8F3C-76CEE27F7B03}" styleName="Medium Style 4 - Accent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esProps" Target="presProps.xml" /><Relationship Id="rId46" Type="http://schemas.openxmlformats.org/officeDocument/2006/relationships/tableStyles" Target="tableStyles.xml" /><Relationship Id="rId4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5"/>
          <p:cNvSpPr txBox="1"/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5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5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25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4"/>
          <p:cNvSpPr txBox="1"/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4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4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4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5"/>
          <p:cNvSpPr txBox="1"/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5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5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5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6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6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6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6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27"/>
          <p:cNvSpPr txBox="1"/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27"/>
          <p:cNvSpPr txBox="1"/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7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7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7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8"/>
          <p:cNvSpPr txBox="1"/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28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28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28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9"/>
          <p:cNvSpPr txBox="1"/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29"/>
          <p:cNvSpPr txBox="1"/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29"/>
          <p:cNvSpPr txBox="1"/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29"/>
          <p:cNvSpPr txBox="1"/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29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29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29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30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30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30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1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1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32"/>
          <p:cNvSpPr txBox="1"/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32"/>
          <p:cNvSpPr txBox="1"/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2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2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2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3"/>
          <p:cNvSpPr/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33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33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3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EAD1DC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4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4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4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4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 bwMode="auto">
          <a:xfrm>
            <a:off x="1523999" y="1122363"/>
            <a:ext cx="9846192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   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b="1">
                <a:latin typeface="Times New Roman"/>
                <a:ea typeface="Times New Roman"/>
                <a:cs typeface="Times New Roman"/>
              </a:rPr>
              <a:t>Общественно-политическая жизнь Беларуси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5" name="Google Shape;85;p1"/>
          <p:cNvSpPr txBox="1"/>
          <p:nvPr>
            <p:ph type="subTitle" idx="1"/>
          </p:nvPr>
        </p:nvSpPr>
        <p:spPr bwMode="auto">
          <a:xfrm flipH="0" flipV="0">
            <a:off x="1523999" y="3985703"/>
            <a:ext cx="9144000" cy="1272096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4800" b="1">
                <a:latin typeface="Times New Roman"/>
                <a:cs typeface="Times New Roman"/>
              </a:rPr>
              <a:t>XIX-XX</a:t>
            </a:r>
            <a:r>
              <a:rPr lang="ru-RU" sz="4800" b="1">
                <a:latin typeface="Times New Roman"/>
                <a:cs typeface="Times New Roman"/>
              </a:rPr>
              <a:t> век</a:t>
            </a:r>
            <a:endParaRPr sz="48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pPr>
            <a:endParaRPr/>
          </a:p>
        </p:txBody>
      </p:sp>
      <p:sp>
        <p:nvSpPr>
          <p:cNvPr id="115" name="Google Shape;115;p6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pPr>
            <a:endParaRPr/>
          </a:p>
        </p:txBody>
      </p:sp>
      <p:pic>
        <p:nvPicPr>
          <p:cNvPr id="116" name="Google Shape;116;p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74975" y="574101"/>
            <a:ext cx="11846449" cy="58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pPr>
            <a:endParaRPr/>
          </a:p>
        </p:txBody>
      </p:sp>
      <p:sp>
        <p:nvSpPr>
          <p:cNvPr id="122" name="Google Shape;122;p7"/>
          <p:cNvSpPr txBox="1"/>
          <p:nvPr>
            <p:ph type="body" idx="1"/>
          </p:nvPr>
        </p:nvSpPr>
        <p:spPr bwMode="auto">
          <a:xfrm>
            <a:off x="838198" y="3089518"/>
            <a:ext cx="10515600" cy="308744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"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Таким образом, для общественно-политического движения в первой половине XIX в. характерно сочетание литературно-просветительской деятельности участников тайных обществ филоматов и филаретов с политической борьбой во время восстания 1830-1831 гг. и подготовкой революционного выступления членами «Демократического общества».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3" name="Google Shape;123;p7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48089" y="256442"/>
            <a:ext cx="11695819" cy="271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6948258" name="Google Shape;18;p26"/>
          <p:cNvSpPr txBox="1"/>
          <p:nvPr>
            <p:ph type="title"/>
          </p:nvPr>
        </p:nvSpPr>
        <p:spPr bwMode="auto">
          <a:xfrm flipH="0" flipV="0">
            <a:off x="838199" y="365124"/>
            <a:ext cx="10515600" cy="846306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z="44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Национальные движения: цели и течения</a:t>
            </a:r>
            <a:endParaRPr sz="4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90195499" name="Google Shape;19;p26"/>
          <p:cNvSpPr txBox="1"/>
          <p:nvPr>
            <p:ph type="body" idx="1"/>
          </p:nvPr>
        </p:nvSpPr>
        <p:spPr bwMode="auto">
          <a:xfrm flipH="0" flipV="0">
            <a:off x="745724" y="974847"/>
            <a:ext cx="10608075" cy="4018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buClr>
                <a:schemeClr val="dk1"/>
              </a:buClr>
              <a:buSzPts val="1800"/>
              <a:buFont typeface="Wingdings"/>
              <a:buChar char="w"/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1830-50 гг распространение либеральных и демократических идей</a:t>
            </a:r>
            <a:endParaRPr sz="28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buClr>
                <a:schemeClr val="dk1"/>
              </a:buClr>
              <a:buSzPts val="1800"/>
              <a:buFont typeface="Wingdings"/>
              <a:buChar char="w"/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1836 «Демократическое общество» Франц Савич. Борьба против самодержавия. Против крепостничества.</a:t>
            </a:r>
            <a:endParaRPr sz="28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buClr>
                <a:schemeClr val="dk1"/>
              </a:buClr>
              <a:buSzPts val="1800"/>
              <a:buFont typeface="Wingdings"/>
              <a:buChar char="w"/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1825 «Общество военных друзей» Рукевич, Игельстром (идеи декабристов, борьба с самодержавием, просвещение народа)</a:t>
            </a:r>
            <a:endParaRPr sz="28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buClr>
                <a:schemeClr val="dk1"/>
              </a:buClr>
              <a:buSzPts val="1800"/>
              <a:buFont typeface="Wingdings"/>
              <a:buChar char="w"/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«Краевцы» Адам Киркор, Дунин-Марцинкевич. Изучении культуры и традиций края. Идея автономии для белорусских и литовских земель</a:t>
            </a:r>
            <a:endParaRPr sz="12000"/>
          </a:p>
        </p:txBody>
      </p:sp>
      <p:sp>
        <p:nvSpPr>
          <p:cNvPr id="415492212" name=""/>
          <p:cNvSpPr txBox="1"/>
          <p:nvPr/>
        </p:nvSpPr>
        <p:spPr bwMode="auto">
          <a:xfrm flipH="0" flipV="0">
            <a:off x="500315" y="5197135"/>
            <a:ext cx="11028402" cy="1188755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Западнорусизм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идеология, рассматривавшая белорусов как часть триединого русского народа (великороссы, малороссы, белорусы).</a:t>
            </a:r>
            <a:r>
              <a:rPr sz="2400">
                <a:latin typeface="Times New Roman"/>
                <a:cs typeface="Times New Roman"/>
              </a:rPr>
              <a:t> Идея абсолютной чуждости белорусов полякам.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0826116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63280273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665785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2245883" cy="678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8419973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Национальные движения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89327897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ru-RU"/>
              <a:t>1820 «Патриотическое общество» –польская организация, цель –возрождение Речи Посполитой</a:t>
            </a:r>
            <a:endParaRPr lang="ru-RU"/>
          </a:p>
          <a:p>
            <a:pPr>
              <a:defRPr/>
            </a:pPr>
            <a:r>
              <a:rPr lang="ru-RU"/>
              <a:t>1884 Группа «Гомон» землячество белорусских студентов в Петербуржском университете. Выпуск журнала «Гомон»</a:t>
            </a:r>
            <a:endParaRPr lang="ru-RU"/>
          </a:p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-RU"/>
              <a:t>Хаим Ратнер и Александр Марченко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1022367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01990923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9350757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980" y="0"/>
            <a:ext cx="11902572" cy="6669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 bwMode="auto">
          <a:xfrm>
            <a:off x="838198" y="365124"/>
            <a:ext cx="10515600" cy="277324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 После подавления в декабре 1825 г. восстания декабристов в Санкт-Петербурге правительство Николая I заняло консервативно-реакционную позицию =&gt;</a:t>
            </a:r>
            <a:br>
              <a:rPr lang="ru-RU" sz="2800">
                <a:latin typeface="Times New Roman"/>
                <a:ea typeface="Times New Roman"/>
                <a:cs typeface="Times New Roman"/>
              </a:rPr>
            </a:br>
            <a:r>
              <a:rPr lang="ru-RU" sz="2800">
                <a:latin typeface="Times New Roman"/>
                <a:ea typeface="Times New Roman"/>
                <a:cs typeface="Times New Roman"/>
              </a:rPr>
              <a:t> активизация польского национально-освободительного движения =&gt;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u="sng">
                <a:latin typeface="Times New Roman"/>
                <a:ea typeface="Times New Roman"/>
                <a:cs typeface="Times New Roman"/>
              </a:rPr>
              <a:t>восстание 1830-1831 гг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(Польша, Литва, Западная Беларусь).</a:t>
            </a:r>
            <a:endParaRPr sz="2800"/>
          </a:p>
        </p:txBody>
      </p:sp>
      <p:sp>
        <p:nvSpPr>
          <p:cNvPr id="129" name="Google Shape;129;p8"/>
          <p:cNvSpPr txBox="1"/>
          <p:nvPr>
            <p:ph type="body" idx="1"/>
          </p:nvPr>
        </p:nvSpPr>
        <p:spPr bwMode="auto">
          <a:xfrm>
            <a:off x="838198" y="3358172"/>
            <a:ext cx="10515600" cy="35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Причины восстания 1830-1831:</a:t>
            </a:r>
            <a:endParaRPr sz="3600" u="sng">
              <a:highlight>
                <a:srgbClr val="FFFF00"/>
              </a:highlight>
              <a:latin typeface="Times New Roman"/>
              <a:ea typeface="Times New Roman"/>
              <a:cs typeface="Times New Roman"/>
            </a:endParaRPr>
          </a:p>
          <a:p>
            <a:pPr marL="90169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	нарушение польской Конституции 1815 г.	ограничение деятельности сейма, аресты депутатов.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36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 – возрождение  РП 1772 г</a:t>
            </a:r>
            <a:endParaRPr sz="3600">
              <a:highlight>
                <a:srgbClr val="FFFF00"/>
              </a:highligh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type="title"/>
          </p:nvPr>
        </p:nvSpPr>
        <p:spPr bwMode="auto">
          <a:xfrm>
            <a:off x="838198" y="365124"/>
            <a:ext cx="10515600" cy="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/>
          </a:p>
        </p:txBody>
      </p:sp>
      <p:sp>
        <p:nvSpPr>
          <p:cNvPr id="135" name="Google Shape;135;p9"/>
          <p:cNvSpPr txBox="1"/>
          <p:nvPr>
            <p:ph type="body" idx="1"/>
          </p:nvPr>
        </p:nvSpPr>
        <p:spPr bwMode="auto">
          <a:xfrm>
            <a:off x="838198" y="586153"/>
            <a:ext cx="10515600" cy="598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Участники</a:t>
            </a:r>
            <a:r>
              <a:rPr lang="ru-RU" sz="2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шляхта, учащаяся молодёжь, католическое и частично униатское духовенство. </a:t>
            </a:r>
            <a:endParaRPr sz="2800" u="sng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Руководство: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 Виленский Центральный Повстанческий комитет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 u="sng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Течения</a:t>
            </a:r>
            <a:r>
              <a:rPr lang="ru-RU" sz="2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: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800" u="sng">
                <a:latin typeface="Times New Roman"/>
                <a:ea typeface="Times New Roman"/>
                <a:cs typeface="Times New Roman"/>
              </a:rPr>
              <a:t>шляхетско-революционное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 (Иоахим </a:t>
            </a:r>
            <a:r>
              <a:rPr lang="ru-RU" sz="2800" b="1" u="sng">
                <a:latin typeface="Times New Roman"/>
                <a:ea typeface="Times New Roman"/>
                <a:cs typeface="Times New Roman"/>
              </a:rPr>
              <a:t>Лелевель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 - за солидарность с русским освободительным движением, не ставили вопрос о национальнах правах белорусского, литовского и украинского народов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2800" u="sng">
                <a:latin typeface="Times New Roman"/>
                <a:ea typeface="Times New Roman"/>
                <a:cs typeface="Times New Roman"/>
              </a:rPr>
              <a:t>консервативно-аристократическое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 (князь </a:t>
            </a:r>
            <a:r>
              <a:rPr lang="ru-RU" sz="2800" b="1">
                <a:latin typeface="Times New Roman"/>
                <a:ea typeface="Times New Roman"/>
                <a:cs typeface="Times New Roman"/>
              </a:rPr>
              <a:t>Адам </a:t>
            </a:r>
            <a:r>
              <a:rPr lang="ru-RU" sz="2800" b="1" u="sng">
                <a:latin typeface="Times New Roman"/>
                <a:ea typeface="Times New Roman"/>
                <a:cs typeface="Times New Roman"/>
              </a:rPr>
              <a:t>Чарторыйский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) - за возрождение польского шляхетского государства.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sz="2800" b="1">
                <a:latin typeface="Times New Roman"/>
                <a:ea typeface="Times New Roman"/>
                <a:cs typeface="Times New Roman"/>
              </a:rPr>
              <a:t>Лозунг «За нашу и вашу свободу!»</a:t>
            </a:r>
            <a:endParaRPr sz="2800" b="1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1832427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8656682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9688035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16455" y="110970"/>
            <a:ext cx="10532985" cy="6610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 bwMode="auto">
          <a:xfrm>
            <a:off x="838198" y="365124"/>
            <a:ext cx="10515600" cy="8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/>
          </a:p>
        </p:txBody>
      </p:sp>
      <p:sp>
        <p:nvSpPr>
          <p:cNvPr id="141" name="Google Shape;141;p10"/>
          <p:cNvSpPr txBox="1"/>
          <p:nvPr>
            <p:ph type="body" idx="1"/>
          </p:nvPr>
        </p:nvSpPr>
        <p:spPr bwMode="auto">
          <a:xfrm flipH="0" flipV="0">
            <a:off x="550768" y="195383"/>
            <a:ext cx="11018891" cy="6129955"/>
          </a:xfrm>
          <a:prstGeom prst="rect">
            <a:avLst/>
          </a:prstGeom>
          <a:solidFill>
            <a:srgbClr val="F5CECE"/>
          </a:solidFill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75000" lnSpcReduction="5000"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b="1" u="sng">
                <a:latin typeface="Times New Roman"/>
                <a:ea typeface="Times New Roman"/>
                <a:cs typeface="Times New Roman"/>
              </a:rPr>
              <a:t>Причины поражения:</a:t>
            </a:r>
            <a:endParaRPr sz="3600" b="1" u="sng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отсутствие согласованности повстанческих сил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крестьяне не поддержали восстание (лозунг возрождения РП не привлекал белорусских крестьян).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b="1" u="sng">
                <a:latin typeface="Times New Roman"/>
                <a:ea typeface="Times New Roman"/>
                <a:cs typeface="Times New Roman"/>
              </a:rPr>
              <a:t>Итоги:</a:t>
            </a:r>
            <a:endParaRPr sz="3600" u="sng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активизировался "разбор шляхты", более чем 10 тыс. чел. переведенны в налогооблагаемые сословия государственных крестьян или мещан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конфискация поместий участников восстания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введение российского законодательства вместо Статута ВКЛ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политика русификации.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Закрытие Виленского университета 1832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Разделы Речи Посполитой </a:t>
            </a:r>
            <a:br>
              <a:rPr lang="ru-RU" b="1">
                <a:latin typeface="Times New Roman"/>
                <a:ea typeface="Times New Roman"/>
                <a:cs typeface="Times New Roman"/>
              </a:rPr>
            </a:br>
            <a:r>
              <a:rPr lang="ru-RU" b="1">
                <a:latin typeface="Times New Roman"/>
                <a:ea typeface="Times New Roman"/>
                <a:cs typeface="Times New Roman"/>
              </a:rPr>
              <a:t>1772 1793 1795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" name="Google Shape;91;p2"/>
          <p:cNvSpPr txBox="1"/>
          <p:nvPr>
            <p:ph type="body" idx="1"/>
          </p:nvPr>
        </p:nvSpPr>
        <p:spPr bwMode="auto">
          <a:xfrm flipH="0" flipV="0">
            <a:off x="444830" y="1825624"/>
            <a:ext cx="112265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Политика Российского самодержавия- стремление преодолеть различия в политическом, экономическом, административном устройстве; в культурном, религиозном, ментальном укладе.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Перемены проводились постепенно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>
            <p:ph type="title"/>
          </p:nvPr>
        </p:nvSpPr>
        <p:spPr bwMode="auto">
          <a:xfrm>
            <a:off x="489711" y="365124"/>
            <a:ext cx="11246826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Восстание 1863-1864 под рук.Калиновского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7" name="Google Shape;147;p11"/>
          <p:cNvSpPr txBox="1"/>
          <p:nvPr>
            <p:ph type="body" idx="1"/>
          </p:nvPr>
        </p:nvSpPr>
        <p:spPr bwMode="auto">
          <a:xfrm>
            <a:off x="838198" y="1587499"/>
            <a:ext cx="6062568" cy="5421922"/>
          </a:xfrm>
          <a:prstGeom prst="rect">
            <a:avLst/>
          </a:prstGeom>
          <a:solidFill>
            <a:srgbClr val="D5DEB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Причины</a:t>
            </a:r>
            <a:endParaRPr sz="3600" b="1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1.Стремление к восстановлению Речи Посполитой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2.Возникновение народнического движения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3. Недовольство крестьян реформой 1863 (условиями отмены крепостного права)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8" name="Google Shape;148;p1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7169705" y="1367692"/>
            <a:ext cx="4612963" cy="5982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pPr>
            <a:endParaRPr/>
          </a:p>
        </p:txBody>
      </p:sp>
      <p:sp>
        <p:nvSpPr>
          <p:cNvPr id="154" name="Google Shape;154;p12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pPr>
            <a:endParaRPr/>
          </a:p>
        </p:txBody>
      </p:sp>
      <p:pic>
        <p:nvPicPr>
          <p:cNvPr id="155" name="Google Shape;155;p12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 flipH="0" flipV="0">
            <a:off x="838199" y="103449"/>
            <a:ext cx="10287576" cy="670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 bwMode="auto">
          <a:xfrm>
            <a:off x="838198" y="365124"/>
            <a:ext cx="10515600" cy="90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Ход восстания 1863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1" name="Google Shape;161;p13"/>
          <p:cNvSpPr txBox="1"/>
          <p:nvPr>
            <p:ph type="body" idx="1"/>
          </p:nvPr>
        </p:nvSpPr>
        <p:spPr bwMode="auto">
          <a:xfrm>
            <a:off x="838198" y="1147884"/>
            <a:ext cx="10515600" cy="502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u="none">
                <a:latin typeface="Times New Roman"/>
                <a:ea typeface="Times New Roman"/>
                <a:cs typeface="Times New Roman"/>
              </a:rPr>
              <a:t>1862 в Варшаве для подготовки создан Центральный национальный комитет ЦНК, а в Литве и Беларуси Литовский провинциальный комитет ЛПК. Во главе ЛПК </a:t>
            </a:r>
            <a:r>
              <a:rPr lang="ru-RU" b="1" u="none">
                <a:latin typeface="Times New Roman"/>
                <a:ea typeface="Times New Roman"/>
                <a:cs typeface="Times New Roman"/>
              </a:rPr>
              <a:t>Калиновский</a:t>
            </a:r>
            <a:r>
              <a:rPr lang="ru-RU" u="none">
                <a:latin typeface="Times New Roman"/>
                <a:ea typeface="Times New Roman"/>
                <a:cs typeface="Times New Roman"/>
              </a:rPr>
              <a:t>. Он организовывает выпуск газеты </a:t>
            </a:r>
            <a:r>
              <a:rPr lang="ru-RU" b="1" u="none">
                <a:latin typeface="Times New Roman"/>
                <a:ea typeface="Times New Roman"/>
                <a:cs typeface="Times New Roman"/>
              </a:rPr>
              <a:t>«Мужыцкая правда»</a:t>
            </a:r>
            <a:r>
              <a:rPr lang="ru-RU" u="none">
                <a:latin typeface="Times New Roman"/>
                <a:ea typeface="Times New Roman"/>
                <a:cs typeface="Times New Roman"/>
              </a:rPr>
              <a:t>.</a:t>
            </a:r>
            <a:endParaRPr u="none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u="none">
                <a:latin typeface="Times New Roman"/>
                <a:ea typeface="Times New Roman"/>
                <a:cs typeface="Times New Roman"/>
              </a:rPr>
              <a:t>январь 1863 г.  – начало восстания в Польше без согласования с ЛПК в Вильне.</a:t>
            </a:r>
            <a:endParaRPr u="none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u="none">
                <a:latin typeface="Times New Roman"/>
                <a:ea typeface="Times New Roman"/>
                <a:cs typeface="Times New Roman"/>
              </a:rPr>
              <a:t>К.Калиновский был вынужден сотрудничать с польскими шляхетскими революционерами из-за слабости революционно-демократических сил Беларуси.</a:t>
            </a:r>
            <a:endParaRPr u="none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pPr>
            <a:r>
              <a:rPr lang="ru-RU" u="none">
                <a:latin typeface="Times New Roman"/>
                <a:ea typeface="Times New Roman"/>
                <a:cs typeface="Times New Roman"/>
              </a:rPr>
              <a:t>февраль 1863 г. – восстание под</a:t>
            </a:r>
            <a:r>
              <a:rPr lang="ru-RU">
                <a:latin typeface="Times New Roman"/>
                <a:ea typeface="Times New Roman"/>
                <a:cs typeface="Times New Roman"/>
              </a:rPr>
              <a:t>держали Литва и Беларусь, созданы студенческие отряды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type="title"/>
          </p:nvPr>
        </p:nvSpPr>
        <p:spPr bwMode="auto">
          <a:xfrm>
            <a:off x="838198" y="365124"/>
            <a:ext cx="10515600" cy="96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"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/>
            </a:pPr>
            <a:r>
              <a:rPr lang="ru-RU" sz="4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Общая программа:</a:t>
            </a:r>
            <a:endParaRPr sz="4400" u="sng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/>
          </a:p>
        </p:txBody>
      </p:sp>
      <p:sp>
        <p:nvSpPr>
          <p:cNvPr id="167" name="Google Shape;167;p14"/>
          <p:cNvSpPr txBox="1"/>
          <p:nvPr>
            <p:ph type="body" idx="1"/>
          </p:nvPr>
        </p:nvSpPr>
        <p:spPr bwMode="auto">
          <a:xfrm>
            <a:off x="838198" y="1282211"/>
            <a:ext cx="10515600" cy="489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равноправие (независимо от сословной, религиозной, национальной принадлежности)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оплата за счёт государства крестьянских наделов земли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трёхлетняя всеобщая воинская повинность вместо рекрутства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восстановление униатской церкви.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 bwMode="auto">
          <a:xfrm flipH="0" flipV="0">
            <a:off x="838199" y="365124"/>
            <a:ext cx="5552819" cy="90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sz="44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Причины поражения</a:t>
            </a:r>
            <a: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: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" name="Google Shape;173;p15"/>
          <p:cNvSpPr txBox="1"/>
          <p:nvPr>
            <p:ph type="body" idx="1"/>
          </p:nvPr>
        </p:nvSpPr>
        <p:spPr bwMode="auto">
          <a:xfrm flipH="0" flipV="0">
            <a:off x="838197" y="1072718"/>
            <a:ext cx="5497335" cy="5948914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/>
          </a:bodyPr>
          <a:lstStyle/>
          <a:p>
            <a:pPr marL="228600" lvl="0" indent="-508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pPr>
            <a:endParaRPr/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Разногласия участников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отсутствие единого плана 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недостаток сил и вооружения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большинство крестьян не поддержали восстание, часто выступали против шляхты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объявление в белорусско-литовских губерниях военного положения и проведение карательных операций  под руководством генерал-губернатора Михаила Муравьёва.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28600" lvl="0" indent="-63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pP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4" name="Google Shape;174;p15"/>
          <p:cNvSpPr txBox="1"/>
          <p:nvPr>
            <p:ph type="body" idx="2"/>
          </p:nvPr>
        </p:nvSpPr>
        <p:spPr bwMode="auto">
          <a:xfrm flipH="0" flipV="0">
            <a:off x="6908883" y="314417"/>
            <a:ext cx="4688519" cy="6260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128 человек – смертная казнь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850 человек – каторга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12 000 – выселение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до 1870 г. – военное положение: следственные комиссии, аресты …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увольнение со службы чиновников -католиков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конфискация поместий участников восстания, раздача земель русским чиновникам.</a:t>
            </a:r>
            <a:endParaRPr b="1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Проведение русификации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>
            <p:ph type="title"/>
          </p:nvPr>
        </p:nvSpPr>
        <p:spPr bwMode="auto">
          <a:xfrm>
            <a:off x="838198" y="365124"/>
            <a:ext cx="10515600" cy="160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2.Общественно – политическая жизнь </a:t>
            </a:r>
            <a:br>
              <a:rPr lang="ru-RU" b="1">
                <a:latin typeface="Times New Roman"/>
                <a:ea typeface="Times New Roman"/>
                <a:cs typeface="Times New Roman"/>
              </a:rPr>
            </a:br>
            <a:r>
              <a:rPr lang="ru-RU" b="1">
                <a:latin typeface="Times New Roman"/>
                <a:ea typeface="Times New Roman"/>
                <a:cs typeface="Times New Roman"/>
              </a:rPr>
              <a:t>II пол. XIX века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0" name="Google Shape;180;p16"/>
          <p:cNvSpPr txBox="1"/>
          <p:nvPr>
            <p:ph type="body" idx="1"/>
          </p:nvPr>
        </p:nvSpPr>
        <p:spPr bwMode="auto">
          <a:xfrm>
            <a:off x="838198" y="1734038"/>
            <a:ext cx="5181599" cy="444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2 пол.19 века -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народничество</a:t>
            </a:r>
            <a:endParaRPr sz="3600" b="1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-это политическое движение разночинной интеллигенции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Акция по просвещению деревни и пропаганде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«Хождения в народ»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1" name="Google Shape;181;p16"/>
          <p:cNvSpPr txBox="1"/>
          <p:nvPr>
            <p:ph type="body" idx="2"/>
          </p:nvPr>
        </p:nvSpPr>
        <p:spPr bwMode="auto">
          <a:xfrm>
            <a:off x="6172200" y="1734038"/>
            <a:ext cx="5906260" cy="486019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0000" lnSpcReduction="4000"/>
          </a:bodyPr>
          <a:lstStyle/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Организации в России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«Земля и воля» 1876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«Черный передел» 1879 (передел земли в пользу крестьян)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«Народная воля» 1879 (уничтожение самодержавия, убийство царя и чиновников)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943954" name="Google Shape;24;p27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3600" b="1">
                <a:latin typeface="Times New Roman"/>
                <a:cs typeface="Times New Roman"/>
              </a:rPr>
              <a:t>Начало </a:t>
            </a:r>
            <a:r>
              <a:rPr lang="en-US" sz="3600" b="1">
                <a:latin typeface="Times New Roman"/>
                <a:cs typeface="Times New Roman"/>
              </a:rPr>
              <a:t>XX</a:t>
            </a:r>
            <a:r>
              <a:rPr lang="be-BY" sz="3600" b="1">
                <a:latin typeface="Times New Roman"/>
                <a:cs typeface="Times New Roman"/>
              </a:rPr>
              <a:t> </a:t>
            </a:r>
            <a:r>
              <a:rPr lang="ru-RU" sz="3600" b="1">
                <a:latin typeface="Times New Roman"/>
                <a:cs typeface="Times New Roman"/>
              </a:rPr>
              <a:t>века: особенности политической борьбы</a:t>
            </a:r>
            <a:endParaRPr sz="3600" b="1">
              <a:latin typeface="Times New Roman"/>
              <a:cs typeface="Times New Roman"/>
            </a:endParaRPr>
          </a:p>
        </p:txBody>
      </p:sp>
      <p:sp>
        <p:nvSpPr>
          <p:cNvPr id="753429000" name="Google Shape;25;p27"/>
          <p:cNvSpPr txBox="1"/>
          <p:nvPr>
            <p:ph type="body" idx="1"/>
          </p:nvPr>
        </p:nvSpPr>
        <p:spPr bwMode="auto">
          <a:xfrm>
            <a:off x="838199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Основная тенденция: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Переход от тайных кружков к массовым политическим партиям, вовлечение широких слоев населения в политику через революцию 1905-1907 гг., зарождение организованного белорусского национального движения.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Возникновение политических партий (рубеж XIX–XX вв.)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Общая причина: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Распространение социалистической идеологии, рост социальных и национальных противоречий.</a:t>
            </a:r>
            <a:endParaRPr/>
          </a:p>
        </p:txBody>
      </p:sp>
      <p:sp>
        <p:nvSpPr>
          <p:cNvPr id="1966724517" name="Google Shape;26;p27"/>
          <p:cNvSpPr txBox="1"/>
          <p:nvPr>
            <p:ph type="body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7140931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19799" y="1690687"/>
            <a:ext cx="5610316" cy="448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>
            <p:ph type="body" idx="1"/>
          </p:nvPr>
        </p:nvSpPr>
        <p:spPr bwMode="auto">
          <a:xfrm flipH="0" flipV="0">
            <a:off x="257690" y="317498"/>
            <a:ext cx="4561240" cy="5859461"/>
          </a:xfrm>
          <a:prstGeom prst="rect">
            <a:avLst/>
          </a:prstGeom>
          <a:solidFill>
            <a:srgbClr val="F5CECE"/>
          </a:solidFill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r>
              <a:rPr lang="ru-RU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Народники в Беларуси</a:t>
            </a:r>
            <a:endParaRPr sz="3600" b="1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-RU" sz="4000">
                <a:latin typeface="Times New Roman"/>
                <a:ea typeface="Times New Roman"/>
                <a:cs typeface="Times New Roman"/>
              </a:rPr>
              <a:t>Игнат Гриневицкий 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-RU" sz="4000">
                <a:latin typeface="Times New Roman"/>
                <a:ea typeface="Times New Roman"/>
                <a:cs typeface="Times New Roman"/>
              </a:rPr>
              <a:t>Н.Судзиловский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-RU" sz="4000">
                <a:latin typeface="Times New Roman"/>
                <a:ea typeface="Times New Roman"/>
                <a:cs typeface="Times New Roman"/>
              </a:rPr>
              <a:t>1881- убийство Александра II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pPr>
            <a:r>
              <a:rPr lang="ru-RU" sz="4000">
                <a:latin typeface="Times New Roman"/>
                <a:ea typeface="Times New Roman"/>
                <a:cs typeface="Times New Roman"/>
              </a:rPr>
              <a:t>Реакция, репрессии</a:t>
            </a:r>
            <a:endParaRPr sz="4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7" name="Google Shape;187;p17"/>
          <p:cNvSpPr txBox="1"/>
          <p:nvPr>
            <p:ph type="body" idx="2"/>
          </p:nvPr>
        </p:nvSpPr>
        <p:spPr bwMode="auto">
          <a:xfrm flipH="0" flipV="0">
            <a:off x="5252209" y="183174"/>
            <a:ext cx="6808764" cy="6606599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90000" lnSpcReduction="20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1880-е – распространение марксизма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социал-демократы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/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u="sng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–революция, 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u="sng">
                <a:latin typeface="Times New Roman"/>
                <a:ea typeface="Times New Roman"/>
                <a:cs typeface="Times New Roman"/>
              </a:rPr>
              <a:t>основная сила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– пролетариат, 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u="sng">
                <a:latin typeface="Times New Roman"/>
                <a:ea typeface="Times New Roman"/>
                <a:cs typeface="Times New Roman"/>
              </a:rPr>
              <a:t>главное зло 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– частная собственность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u="sng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Партии</a:t>
            </a:r>
            <a:r>
              <a:rPr lang="ru-RU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36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Бунд 1897</a:t>
            </a:r>
            <a:r>
              <a:rPr lang="ru-RU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, «Союз борьбы за освобождение рабочего класса» 1895, </a:t>
            </a:r>
            <a:endParaRPr sz="3600">
              <a:highlight>
                <a:srgbClr val="FFFFFF"/>
              </a:highlight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РСДРП 1898</a:t>
            </a:r>
            <a:endParaRPr sz="3600">
              <a:highlight>
                <a:srgbClr val="FFFFFF"/>
              </a:highlight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1903 раскол: большевики, меньшевики</a:t>
            </a:r>
            <a:endParaRPr sz="3600">
              <a:highlight>
                <a:srgbClr val="FFFFFF"/>
              </a:highlight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36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1901-02 – партия эсеров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8" name="Google Shape;188;p17"/>
          <p:cNvSpPr/>
          <p:nvPr/>
        </p:nvSpPr>
        <p:spPr bwMode="auto">
          <a:xfrm rot="-5400031">
            <a:off x="1999164" y="4036204"/>
            <a:ext cx="768154" cy="48463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89" name="Google Shape;189;p17"/>
          <p:cNvSpPr/>
          <p:nvPr/>
        </p:nvSpPr>
        <p:spPr bwMode="auto">
          <a:xfrm rot="5400000">
            <a:off x="8712277" y="1345640"/>
            <a:ext cx="6093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0" name="Google Shape;190;p17"/>
          <p:cNvSpPr/>
          <p:nvPr/>
        </p:nvSpPr>
        <p:spPr bwMode="auto">
          <a:xfrm rot="-5400031">
            <a:off x="1999164" y="4036203"/>
            <a:ext cx="768153" cy="48463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4305788" name="Google Shape;24;p27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3070716" name="Google Shape;25;p27"/>
          <p:cNvSpPr txBox="1"/>
          <p:nvPr>
            <p:ph type="body" idx="1"/>
          </p:nvPr>
        </p:nvSpPr>
        <p:spPr bwMode="auto">
          <a:xfrm>
            <a:off x="838199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25515837" name="Google Shape;26;p27"/>
          <p:cNvSpPr txBox="1"/>
          <p:nvPr>
            <p:ph type="body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421018981" name=""/>
          <p:cNvGraphicFramePr>
            <a:graphicFrameLocks xmlns:a="http://schemas.openxmlformats.org/drawingml/2006/main"/>
          </p:cNvGraphicFramePr>
          <p:nvPr/>
        </p:nvGraphicFramePr>
        <p:xfrm>
          <a:off x="213640" y="110970"/>
          <a:ext cx="8408275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2171416"/>
                <a:gridCol w="1497835"/>
                <a:gridCol w="2385013"/>
                <a:gridCol w="3760982"/>
                <a:gridCol w="1944212"/>
              </a:tblGrid>
              <a:tr h="2683922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Бунд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(Всеобщий еврейский рабочий союз)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1897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Социал-демократическое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0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(революционно-демократическое)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Защита экономических и политических интересов 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еврейских рабочих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Крупнейшая социал-демократическая организация в империи. Действовал во многих городах и местечках Беларуси.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Еврейские рабочие, ремесленники, интеллигенция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</a:tr>
              <a:tr h="3453013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РСДРП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0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(Российская социал-демократическая рабочая партия)</a:t>
                      </a:r>
                      <a:endParaRPr sz="20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1898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0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(I съезд в 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Минске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Социал-демократическое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0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(революционно-демократическое). В 1903 г. раскол на большевиков и меньшевиков.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Ближайшая цель: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Свержение самодержавия, демократическая республика. 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Конечная цель: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Социалистическая революция. 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Значение: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Минск — место I съезда (дом Румянцева). После арестов активность восстановилась к 1903-1904 гг. (Минск, Гомель, Витебск).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Промышленные рабочие многонационального состава.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solidFill>
                      <a:srgbClr val="F7D4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000124" name="Google Shape;24;p27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42020785" name="Google Shape;25;p27"/>
          <p:cNvSpPr txBox="1"/>
          <p:nvPr>
            <p:ph type="body" idx="1"/>
          </p:nvPr>
        </p:nvSpPr>
        <p:spPr bwMode="auto">
          <a:xfrm>
            <a:off x="838199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148626" name="Google Shape;26;p27"/>
          <p:cNvSpPr txBox="1"/>
          <p:nvPr>
            <p:ph type="body" idx="2"/>
          </p:nvPr>
        </p:nvSpPr>
        <p:spPr bwMode="auto">
          <a:xfrm>
            <a:off x="6172200" y="1825624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8576292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22148" y="221941"/>
            <a:ext cx="9595301" cy="6269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 bwMode="auto">
          <a:xfrm>
            <a:off x="838198" y="365124"/>
            <a:ext cx="10515600" cy="95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pPr>
            <a:r>
              <a:rPr lang="ru-RU" b="1" u="sng">
                <a:latin typeface="Times New Roman"/>
                <a:ea typeface="Times New Roman"/>
                <a:cs typeface="Times New Roman"/>
              </a:rPr>
              <a:t>Мероприятия</a:t>
            </a:r>
            <a:endParaRPr b="1" u="sng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7" name="Google Shape;97;p3"/>
          <p:cNvSpPr txBox="1"/>
          <p:nvPr>
            <p:ph type="body" idx="1"/>
          </p:nvPr>
        </p:nvSpPr>
        <p:spPr bwMode="auto">
          <a:xfrm flipH="0" flipV="0">
            <a:off x="454077" y="1233364"/>
            <a:ext cx="11513228" cy="556846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t" anchorCtr="0" forceAA="0" upright="0" compatLnSpc="0">
            <a:normAutofit fontScale="90000" lnSpcReduction="2000"/>
          </a:bodyPr>
          <a:lstStyle/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1802-новое административное деление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: генерал –губернаторства, губернии (Виленская, Минская, Могилевская, Витебская, Смоленская, Виленская, Гродненская) и уезды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1794 –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черта еврейской оседлости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(тер-рии на которых разрешалось селиться евреям, в городах и местечках)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До 1831 (в Минс, Грод, Виленской губерниях до 1840) действовал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Статут 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1588; затем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отменили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Все население принимало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присягу 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российской императрице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Шляхта утрачивала свои политические права (сеймы, вето и прочее)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309178" name="Google Shape;46;p30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912371150" name=""/>
          <p:cNvGraphicFramePr>
            <a:graphicFrameLocks xmlns:a="http://schemas.openxmlformats.org/drawingml/2006/main"/>
          </p:cNvGraphicFramePr>
          <p:nvPr/>
        </p:nvGraphicFramePr>
        <p:xfrm>
          <a:off x="380097" y="365124"/>
          <a:ext cx="8408275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2120188"/>
                <a:gridCol w="939810"/>
                <a:gridCol w="2706741"/>
                <a:gridCol w="3646553"/>
                <a:gridCol w="2068738"/>
              </a:tblGrid>
              <a:tr h="3002160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ППС</a:t>
                      </a:r>
                      <a:endParaRPr sz="2200" b="1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(Польская социалистическая партия)</a:t>
                      </a:r>
                      <a:endParaRPr sz="2200" b="1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1892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Социалистическое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с сильным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польским национальным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уклоном.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Восстановление независимой Польши. На территории Беларуси рассматривала её как часть будущего польского государства. Использовала индивидуальный террор.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Польская интеллигенция, часть полонизированной шляхты и рабочих.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021676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ПСР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sz="2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(Партия социалистов-революционеров, эсеры)</a:t>
                      </a:r>
                      <a:endParaRPr sz="22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1901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Неонародническое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(революционно-демократическое)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Свержение самодержавия,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социализация земли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(передача её органам самоуправления, уравнительное пользование). Упор на крестьянство. Индивидуальный террор.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Крестьянство, сельская интеллигенция.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7689214" name="Google Shape;46;p30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622823919" name=""/>
          <p:cNvGraphicFramePr>
            <a:graphicFrameLocks xmlns:a="http://schemas.openxmlformats.org/drawingml/2006/main"/>
          </p:cNvGraphicFramePr>
          <p:nvPr/>
        </p:nvGraphicFramePr>
        <p:xfrm>
          <a:off x="213640" y="166456"/>
          <a:ext cx="11716674" cy="661118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2161170"/>
                <a:gridCol w="1239012"/>
                <a:gridCol w="2478025"/>
                <a:gridCol w="3717038"/>
                <a:gridCol w="2108725"/>
              </a:tblGrid>
              <a:tr h="4471766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БСГ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(Белорусская социалистическая громада)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1902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(оформление), 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 съезд – 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декабрь 1903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Социалистическое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с 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белорусским национальным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уклоном (революционно-демократическое).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Первая белорусская политическая партия.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Свержение самодержавия, демократическая республика, 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право на автономию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для народов России. Аграрная программа близка к эсерам. 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Лидеры:</a:t>
                      </a: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братья Иван и Антон Луцкевичи, Алоиза Пашкевич (Тётка).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Белорусская трудовая интеллигенция, учащаяся молодёжь, крестьяне.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868615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Конституционно-демократическая партия (кадеты)</a:t>
                      </a:r>
                      <a:endParaRPr lang="en-US" sz="220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1905</a:t>
                      </a:r>
                      <a:endParaRPr sz="22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Буржуазно-либеральное</a:t>
                      </a:r>
                      <a:endParaRPr sz="22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Конституционная монархия, демократические свободы, умеренные реформы. Поддержали Манифест 17 октября.</a:t>
                      </a:r>
                      <a:endParaRPr sz="22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Либеральные помещики, буржуазия, интеллигенция.</a:t>
                      </a:r>
                      <a:endParaRPr sz="2200" b="1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1717730" name="Google Shape;46;p30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081253183" name=""/>
          <p:cNvGraphicFramePr>
            <a:graphicFrameLocks xmlns:a="http://schemas.openxmlformats.org/drawingml/2006/main"/>
          </p:cNvGraphicFramePr>
          <p:nvPr/>
        </p:nvGraphicFramePr>
        <p:xfrm>
          <a:off x="213640" y="434635"/>
          <a:ext cx="8408275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2150925"/>
                <a:gridCol w="1233138"/>
                <a:gridCol w="2466278"/>
                <a:gridCol w="3699417"/>
                <a:gridCol w="2098728"/>
              </a:tblGrid>
              <a:tr h="3015170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«Союз 17 октября» (октябристы)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Праволиберальное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консервативно-либеральное.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Сильная монархическая власть в союзе с народным представительством (Дума). Поддержка Манифеста 17 октября.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Крупная буржуазия, чиновничество, консервативные помещики.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3040879"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Черносотенцы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(«Союз русского народа» и др.)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Монархическое, консервативно-реакционное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Защита неограниченного самодержавия, православия, </a:t>
                      </a: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великодержавный шовинизм, антисемитизм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Пользовались поддержкой властей.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Маргинальные слои городов, часть духовенства, мелкие лавочники.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 bwMode="auto">
          <a:xfrm>
            <a:off x="838198" y="365124"/>
            <a:ext cx="10515600" cy="7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"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/>
          </a:p>
        </p:txBody>
      </p:sp>
      <p:sp>
        <p:nvSpPr>
          <p:cNvPr id="196" name="Google Shape;196;p18"/>
          <p:cNvSpPr txBox="1"/>
          <p:nvPr>
            <p:ph type="body" idx="1"/>
          </p:nvPr>
        </p:nvSpPr>
        <p:spPr bwMode="auto">
          <a:xfrm>
            <a:off x="838198" y="122115"/>
            <a:ext cx="10515600" cy="60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 lnSpcReduction="1000"/>
          </a:bodyPr>
          <a:lstStyle/>
          <a:p>
            <a:pPr marL="228600" lvl="0" indent="-241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4000" b="1">
                <a:latin typeface="Times New Roman"/>
                <a:ea typeface="Times New Roman"/>
                <a:cs typeface="Times New Roman"/>
              </a:rPr>
              <a:t>1903 – первая белорусская национальная партия БСГ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4000" i="1">
                <a:latin typeface="Times New Roman"/>
                <a:ea typeface="Times New Roman"/>
                <a:cs typeface="Times New Roman"/>
              </a:rPr>
              <a:t>Антон и Иван Луцкевичи, А.Пашкевич, В.Ивановский</a:t>
            </a:r>
            <a:endParaRPr sz="4000" i="1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4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Идея: 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общественная собственность на землю, 8 ч.р/д, социальная защита трудящихся, демократические свободы, автономия Беларуси.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ru-RU" sz="4000" u="sng">
                <a:latin typeface="Times New Roman"/>
                <a:ea typeface="Times New Roman"/>
                <a:cs typeface="Times New Roman"/>
              </a:rPr>
              <a:t>Накануне Первой русской революции </a:t>
            </a:r>
            <a:r>
              <a:rPr lang="ru-RU" sz="4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политические лагеря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:  монархический, либеральный, революционно-демократический</a:t>
            </a:r>
            <a:endParaRPr sz="4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216564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3890040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79040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6873" y="83228"/>
            <a:ext cx="11218252" cy="668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type="title"/>
          </p:nvPr>
        </p:nvSpPr>
        <p:spPr bwMode="auto">
          <a:xfrm>
            <a:off x="221057" y="365124"/>
            <a:ext cx="2845288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  <a:defRPr/>
            </a:pPr>
            <a:r>
              <a:rPr lang="ru-RU" sz="7200" b="1">
                <a:latin typeface="Times New Roman"/>
                <a:ea typeface="Times New Roman"/>
                <a:cs typeface="Times New Roman"/>
              </a:rPr>
              <a:t>1905</a:t>
            </a:r>
            <a:endParaRPr/>
          </a:p>
        </p:txBody>
      </p:sp>
      <p:sp>
        <p:nvSpPr>
          <p:cNvPr id="202" name="Google Shape;202;p19"/>
          <p:cNvSpPr txBox="1"/>
          <p:nvPr>
            <p:ph type="body" idx="1"/>
          </p:nvPr>
        </p:nvSpPr>
        <p:spPr bwMode="auto">
          <a:xfrm>
            <a:off x="282115" y="1825624"/>
            <a:ext cx="3150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r>
              <a:rPr lang="ru-RU"/>
              <a:t>Выступления и стачки по всей стране. Стачки</a:t>
            </a:r>
            <a:r>
              <a:rPr lang="ru-RU">
                <a:highlight>
                  <a:srgbClr val="FFFF00"/>
                </a:highlight>
              </a:rPr>
              <a:t> 1 мая </a:t>
            </a:r>
            <a:r>
              <a:rPr lang="ru-RU"/>
              <a:t>в 56 городах Беларуси (100тыс ч)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r>
              <a:rPr lang="ru-RU"/>
              <a:t>Всероссийская </a:t>
            </a:r>
            <a:r>
              <a:rPr lang="ru-RU">
                <a:highlight>
                  <a:srgbClr val="FFFFFF"/>
                </a:highlight>
              </a:rPr>
              <a:t>октябрьская </a:t>
            </a:r>
            <a:r>
              <a:rPr lang="ru-RU"/>
              <a:t>стачка</a:t>
            </a:r>
            <a:endParaRPr/>
          </a:p>
        </p:txBody>
      </p:sp>
      <p:pic>
        <p:nvPicPr>
          <p:cNvPr id="203" name="Google Shape;203;p1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558980" y="317499"/>
            <a:ext cx="8406128" cy="631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pPr>
            <a:endParaRPr/>
          </a:p>
        </p:txBody>
      </p:sp>
      <p:sp>
        <p:nvSpPr>
          <p:cNvPr id="209" name="Google Shape;209;p20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pPr>
            <a:endParaRPr/>
          </a:p>
        </p:txBody>
      </p:sp>
      <p:pic>
        <p:nvPicPr>
          <p:cNvPr id="210" name="Google Shape;210;p2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32018" y="0"/>
            <a:ext cx="118586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type="title"/>
          </p:nvPr>
        </p:nvSpPr>
        <p:spPr bwMode="auto">
          <a:xfrm>
            <a:off x="5997115" y="365124"/>
            <a:ext cx="5356684" cy="188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Times New Roman"/>
              <a:buNone/>
              <a:defRPr/>
            </a:pPr>
            <a:r>
              <a:rPr lang="ru-RU" b="1">
                <a:solidFill>
                  <a:srgbClr val="1F3864"/>
                </a:solidFill>
                <a:latin typeface="Times New Roman"/>
                <a:ea typeface="Times New Roman"/>
                <a:cs typeface="Times New Roman"/>
              </a:rPr>
              <a:t>18 октября 1905 «Курловский расстрел в Минске»</a:t>
            </a:r>
            <a:endParaRPr/>
          </a:p>
        </p:txBody>
      </p:sp>
      <p:sp>
        <p:nvSpPr>
          <p:cNvPr id="216" name="Google Shape;216;p21"/>
          <p:cNvSpPr txBox="1"/>
          <p:nvPr>
            <p:ph type="body" idx="1"/>
          </p:nvPr>
        </p:nvSpPr>
        <p:spPr bwMode="auto">
          <a:xfrm>
            <a:off x="4995768" y="2454518"/>
            <a:ext cx="6789615" cy="372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"/>
          </a:bodyPr>
          <a:lstStyle/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Депутаты от Беларуси «автономисты». Главная тема в Государственной Думе: Земельный вопрос, национальный вопрос, реформы.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За радикальные настроения I и II Госдумы были распущены. Дума преобразована в совещательную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17" name="Google Shape;217;p2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80865" y="487457"/>
            <a:ext cx="4837068" cy="3737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213004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58543426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262335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9349" y="166456"/>
            <a:ext cx="11033300" cy="645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" name="Google Shape;222;g345aa20cd31_1_0"/>
          <p:cNvSpPr txBox="1"/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В составе </a:t>
            </a:r>
            <a:r>
              <a:rPr lang="ru-RU" b="1">
                <a:latin typeface="Times New Roman"/>
                <a:ea typeface="Times New Roman"/>
                <a:cs typeface="Times New Roman"/>
              </a:rPr>
              <a:t>Государственной думы -36 чел. от Беларуси</a:t>
            </a:r>
            <a:r>
              <a:rPr lang="ru-RU">
                <a:latin typeface="Times New Roman"/>
                <a:ea typeface="Times New Roman"/>
                <a:cs typeface="Times New Roman"/>
              </a:rPr>
              <a:t>. Они во фракции автономистов (сторонники самоуправления)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3" name="Google Shape;223;g345aa20cd31_1_0"/>
          <p:cNvSpPr txBox="1"/>
          <p:nvPr>
            <p:ph type="body" idx="1"/>
          </p:nvPr>
        </p:nvSpPr>
        <p:spPr bwMode="auto">
          <a:xfrm>
            <a:off x="838200" y="2492875"/>
            <a:ext cx="10515600" cy="368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-RU" sz="3400">
                <a:latin typeface="Times New Roman"/>
                <a:ea typeface="Times New Roman"/>
                <a:cs typeface="Times New Roman"/>
              </a:rPr>
              <a:t>Основная тема обсуждений -</a:t>
            </a:r>
            <a:r>
              <a:rPr lang="ru-RU" sz="3400" b="1">
                <a:latin typeface="Times New Roman"/>
                <a:ea typeface="Times New Roman"/>
                <a:cs typeface="Times New Roman"/>
              </a:rPr>
              <a:t>аграрная проблема.</a:t>
            </a:r>
            <a:r>
              <a:rPr lang="ru-RU" sz="3400">
                <a:latin typeface="Times New Roman"/>
                <a:ea typeface="Times New Roman"/>
                <a:cs typeface="Times New Roman"/>
              </a:rPr>
              <a:t> Первая и вторая Государственные думы распущены царем. В 1907 -указ о совещательном статусе Думы</a:t>
            </a:r>
            <a:endParaRPr sz="3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body" idx="1"/>
          </p:nvPr>
        </p:nvSpPr>
        <p:spPr bwMode="auto">
          <a:xfrm>
            <a:off x="838198" y="561730"/>
            <a:ext cx="10515600" cy="61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Русские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дворяне и чиновники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получали земли 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с деревнями и крестьянским населением в собственность (крепостничество усилилось)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Вводился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подушный налог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вместо подворного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Вводилась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рекрутская повинность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Отменялось магдебургское право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, управление города передавалось русским чиновникам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Проводился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«разбор шляхты»,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из дворянского сословияя исключалось значительное число мелкой шляхты, которая не могла документально подтвердить дворянское происхождение</a:t>
            </a:r>
            <a:endParaRPr sz="3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860603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50443939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853217197" name=""/>
          <p:cNvGraphicFramePr>
            <a:graphicFrameLocks xmlns:a="http://schemas.openxmlformats.org/drawingml/2006/main"/>
          </p:cNvGraphicFramePr>
          <p:nvPr/>
        </p:nvGraphicFramePr>
        <p:xfrm>
          <a:off x="343106" y="882846"/>
          <a:ext cx="8408275" cy="161530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5608546"/>
                <a:gridCol w="5781009"/>
              </a:tblGrid>
              <a:tr h="400850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Позитивные / Достижения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Негативные / Поражения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930228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 Появление элементов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конституционной монархии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(Государственная дума).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Подавление революции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 июня 1907 г.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государственный переворот, ужесточение режима.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670222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Политические свободы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(де-юре): слова, печати, собраний, союзов.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 Резкий спад рабочего и крестьянского движения после 1906 г.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923560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 Легализация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политических партий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опыт массовой борьбы.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 Разгром или ослабление местных организаций революционных партий (РСДРП, БСГ, Бунд).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462303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4. 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Мощный толчок для белорусского национального движения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(легальные газеты, издательства, объединения).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4. На выборах в Думу от Беларуси побеждали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октябристы и черносотенцы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Революционные и национальные силы потерпели поражение.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92931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5. Улучшение экономического положения части рабочих (сокращение дня до 9-10 часов, рост зарплат).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5. 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Национальный вопрос не решён</a:t>
                      </a:r>
                      <a:r>
                        <a:rPr sz="20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Политика русификации продолжилась.</a:t>
                      </a:r>
                      <a:endParaRPr sz="20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  <p:sp>
        <p:nvSpPr>
          <p:cNvPr id="1295625314" name=""/>
          <p:cNvSpPr txBox="1"/>
          <p:nvPr/>
        </p:nvSpPr>
        <p:spPr bwMode="auto">
          <a:xfrm flipH="0" flipV="0">
            <a:off x="838199" y="456090"/>
            <a:ext cx="10139687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Итоги и последствия революции 1905-1907 гг. для Беларуси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0201762" name="Google Shape;18;p26"/>
          <p:cNvSpPr txBox="1"/>
          <p:nvPr>
            <p:ph type="title"/>
          </p:nvPr>
        </p:nvSpPr>
        <p:spPr bwMode="auto">
          <a:xfrm flipH="0" flipV="0">
            <a:off x="528058" y="314417"/>
            <a:ext cx="10825741" cy="1376270"/>
          </a:xfrm>
          <a:prstGeom prst="rect">
            <a:avLst/>
          </a:prstGeom>
          <a:solidFill>
            <a:srgbClr val="F5CECE"/>
          </a:solidFill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Белорусское национально-культурное движение 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(подъём в годы революции)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Центральная роль: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Белорусская социалистическая громада (БСГ)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 её печатный орган – газета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«Наша ніва»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(с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ноября 1906 г.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).</a:t>
            </a:r>
            <a:endParaRPr sz="11000" b="0"/>
          </a:p>
        </p:txBody>
      </p:sp>
      <p:sp>
        <p:nvSpPr>
          <p:cNvPr id="1639920833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537248128" name=""/>
          <p:cNvGraphicFramePr>
            <a:graphicFrameLocks xmlns:a="http://schemas.openxmlformats.org/drawingml/2006/main"/>
          </p:cNvGraphicFramePr>
          <p:nvPr/>
        </p:nvGraphicFramePr>
        <p:xfrm>
          <a:off x="481820" y="1622178"/>
          <a:ext cx="11568713" cy="5043964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{CE6610F3-E9EE-E2EE-35CB-D7B974455221}</a:tableStyleId>
              </a:tblPr>
              <a:tblGrid>
                <a:gridCol w="4050000"/>
                <a:gridCol w="7480613"/>
              </a:tblGrid>
              <a:tr h="1607134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Редакция «Нашай нівы»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Объединила деятелей разных взглядов (Я. Купала, Я. Колас, М. Богданович и др.). Публиковала первые произведения классиков, отстаивала идеи 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национального равноправия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, развития культуры и языка.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878488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Белорусское издательское товарищество «Наша хата»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(1906, Вильно)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Издание популярной литературы на белорусском языке.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876509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Издательство «Загляне сонца   і ў наша ваконца»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(1906, Петербург)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Издание книг, в т.ч. первого сборника Я. Купалы «Жалейка» (1908).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632968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Белорусский учительский союз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(1907, Вильно)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Требование демократизации школы и преподавания на родном языке.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  <a:tr h="632968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Якуб Колас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Участие в нелегальном съезде учителей Минской губернии (1906).</a:t>
                      </a:r>
                      <a:endParaRPr sz="2000" b="1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38099" algn="ctr">
                      <a:solidFill>
                        <a:srgbClr val="000000"/>
                      </a:solidFill>
                    </a:lnL>
                    <a:lnR w="38099" algn="ctr">
                      <a:solidFill>
                        <a:srgbClr val="000000"/>
                      </a:solidFill>
                    </a:lnR>
                    <a:lnT w="38099" algn="ctr">
                      <a:solidFill>
                        <a:srgbClr val="000000"/>
                      </a:solidFill>
                    </a:lnT>
                    <a:lnB w="380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565471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0981642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3197081" name="Google Shape;18;p26"/>
          <p:cNvSpPr txBox="1"/>
          <p:nvPr>
            <p:ph type="title"/>
          </p:nvPr>
        </p:nvSpPr>
        <p:spPr bwMode="auto">
          <a:xfrm flipH="0" flipV="0">
            <a:off x="481820" y="365124"/>
            <a:ext cx="1087197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4000" b="1">
                <a:latin typeface="Times New Roman"/>
                <a:cs typeface="Times New Roman"/>
              </a:rPr>
              <a:t>Проекты общественно-политического и культурного развития Беларуси</a:t>
            </a:r>
            <a:endParaRPr sz="4000" b="1"/>
          </a:p>
        </p:txBody>
      </p:sp>
      <p:sp>
        <p:nvSpPr>
          <p:cNvPr id="553809292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9894601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28313" y="2084556"/>
            <a:ext cx="10735372" cy="401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437647" name="Google Shape;18;p26"/>
          <p:cNvSpPr txBox="1"/>
          <p:nvPr>
            <p:ph type="title"/>
          </p:nvPr>
        </p:nvSpPr>
        <p:spPr bwMode="auto">
          <a:xfrm flipH="0" flipV="0">
            <a:off x="6742427" y="365124"/>
            <a:ext cx="4611372" cy="132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Overflow="overflow" horzOverflow="overflow" vert="horz" wrap="square" lIns="91424" tIns="45699" rIns="91424" bIns="45699" numCol="1" spcCol="0" rtlCol="0" fromWordArt="0" anchor="ctr" anchorCtr="0" forceAA="0" upright="0" compatLnSpc="0">
            <a:normAutofit fontScale="90000" lnSpcReduction="2000"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Автономия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право внутреннего самоуправления территории в составе государства.</a:t>
            </a:r>
            <a:endParaRPr/>
          </a:p>
        </p:txBody>
      </p:sp>
      <p:sp>
        <p:nvSpPr>
          <p:cNvPr id="1803924471" name="Google Shape;19;p26"/>
          <p:cNvSpPr txBox="1"/>
          <p:nvPr>
            <p:ph type="body" idx="1"/>
          </p:nvPr>
        </p:nvSpPr>
        <p:spPr bwMode="auto">
          <a:xfrm flipH="0" flipV="0">
            <a:off x="6936626" y="1498106"/>
            <a:ext cx="4836480" cy="467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1129869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3664" y="272391"/>
            <a:ext cx="6095999" cy="4443870"/>
          </a:xfrm>
          <a:prstGeom prst="rect">
            <a:avLst/>
          </a:prstGeom>
        </p:spPr>
      </p:pic>
      <p:pic>
        <p:nvPicPr>
          <p:cNvPr id="13448867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444784" y="2284150"/>
            <a:ext cx="5508777" cy="4438419"/>
          </a:xfrm>
          <a:prstGeom prst="rect">
            <a:avLst/>
          </a:prstGeom>
        </p:spPr>
      </p:pic>
      <p:sp>
        <p:nvSpPr>
          <p:cNvPr id="1344728708" name=""/>
          <p:cNvSpPr txBox="1"/>
          <p:nvPr/>
        </p:nvSpPr>
        <p:spPr bwMode="auto">
          <a:xfrm flipH="0" flipV="0">
            <a:off x="435582" y="4984441"/>
            <a:ext cx="5457003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Не был реализован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0462365" name="Google Shape;18;p26"/>
          <p:cNvSpPr txBox="1"/>
          <p:nvPr>
            <p:ph type="title"/>
          </p:nvPr>
        </p:nvSpPr>
        <p:spPr bwMode="auto">
          <a:xfrm flipH="0" flipV="0">
            <a:off x="838199" y="365124"/>
            <a:ext cx="10028644" cy="104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352431" name="Google Shape;19;p26"/>
          <p:cNvSpPr txBox="1"/>
          <p:nvPr>
            <p:ph type="body" idx="1"/>
          </p:nvPr>
        </p:nvSpPr>
        <p:spPr bwMode="auto">
          <a:xfrm flipH="0" flipV="0">
            <a:off x="213640" y="1017232"/>
            <a:ext cx="2909819" cy="515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Во время войны с Наполеоном</a:t>
            </a:r>
            <a:endParaRPr b="1">
              <a:latin typeface="Times New Roman"/>
              <a:cs typeface="Times New Roman"/>
            </a:endParaRPr>
          </a:p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Появилась идея восстановления ВКЛ</a:t>
            </a:r>
            <a:endParaRPr lang="ru-RU" b="1">
              <a:latin typeface="Times New Roman"/>
              <a:cs typeface="Times New Roman"/>
            </a:endParaRPr>
          </a:p>
          <a:p>
            <a:pPr marL="114299" indent="0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Создано «Временное правительство ВКЛ»</a:t>
            </a: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8404554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23460" y="157208"/>
            <a:ext cx="8529427" cy="6639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6816618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62458254" name="Google Shape;19;p26"/>
          <p:cNvSpPr txBox="1"/>
          <p:nvPr>
            <p:ph type="body" idx="1"/>
          </p:nvPr>
        </p:nvSpPr>
        <p:spPr bwMode="auto">
          <a:xfrm flipH="0" flipV="0">
            <a:off x="9905096" y="365124"/>
            <a:ext cx="1858762" cy="5811837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vert" wrap="square" lIns="91424" tIns="45699" rIns="91424" bIns="45699" numCol="1" spcCol="0" rtlCol="0" fromWordArt="0" anchor="t" anchorCtr="0" forceAA="0" upright="0" compatLnSpc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marL="114299" indent="0" algn="ctr">
              <a:buClr>
                <a:schemeClr val="dk1"/>
              </a:buClr>
              <a:buSzPts val="1800"/>
              <a:buFont typeface="Arial"/>
              <a:buNone/>
              <a:defRPr/>
            </a:pPr>
            <a:r>
              <a:rPr lang="ru-RU" sz="3600" b="1">
                <a:latin typeface="Times New Roman"/>
                <a:cs typeface="Times New Roman"/>
              </a:rPr>
              <a:t>СТУДЕНЧЕСКИЕ КРУЖКИ</a:t>
            </a:r>
            <a:endParaRPr sz="3600" b="1">
              <a:latin typeface="Times New Roman"/>
              <a:cs typeface="Times New Roman"/>
            </a:endParaRPr>
          </a:p>
        </p:txBody>
      </p:sp>
      <p:pic>
        <p:nvPicPr>
          <p:cNvPr id="11497560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0970" y="55485"/>
            <a:ext cx="9585213" cy="6735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0996873" name="Google Shape;18;p26"/>
          <p:cNvSpPr txBox="1"/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2974946" name="Google Shape;19;p26"/>
          <p:cNvSpPr txBox="1"/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492710154" name=""/>
          <p:cNvGraphicFramePr>
            <a:graphicFrameLocks xmlns:a="http://schemas.openxmlformats.org/drawingml/2006/main"/>
          </p:cNvGraphicFramePr>
          <p:nvPr/>
        </p:nvGraphicFramePr>
        <p:xfrm>
          <a:off x="389344" y="647330"/>
          <a:ext cx="8408275" cy="26921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{E54CB9F9-2B9E-BF2F-8F3C-76CEE27F7B03}</a:tableStyleId>
              </a:tblPr>
              <a:tblGrid>
                <a:gridCol w="1670763"/>
                <a:gridCol w="1223931"/>
                <a:gridCol w="2447862"/>
                <a:gridCol w="3518533"/>
                <a:gridCol w="2435990"/>
              </a:tblGrid>
              <a:tr h="5516932"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Тайные студ-ские общества (Вилен. универ.)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1817-1820-е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Студенческая молодежь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Филареты</a:t>
                      </a: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и </a:t>
                      </a: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Филоматы</a:t>
                      </a: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: изучение культуры, идеи свободы, равенства, социальных преобразований. Многие — за возрождение Речи Посполитой.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6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1822 г.</a:t>
                      </a:r>
                      <a:r>
                        <a:rPr sz="26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указ Александра I о запрете тайных обществ. Деятельность прекращена.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42</Slides>
  <Notes>42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created xsi:type="dcterms:W3CDTF">2012-12-03T06:56:55Z</dcterms:created>
  <dcterms:modified xsi:type="dcterms:W3CDTF">2026-02-09T18:03:07Z</dcterms:modified>
  <cp:category/>
  <cp:contentStatus/>
  <cp:version/>
</cp:coreProperties>
</file>