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s/slide22.xml" ContentType="application/vnd.openxmlformats-officedocument.presentationml.slide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slides/slide21.xml" ContentType="application/vnd.openxmlformats-officedocument.presentationml.slide+xml"/>
  <Override PartName="/ppt/viewProps.xml" ContentType="application/vnd.openxmlformats-officedocument.presentationml.viewProps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slides/slide11.xml" ContentType="application/vnd.openxmlformats-officedocument.presentationml.slide+xml"/>
  <Override PartName="/ppt/slides/slide25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08000" cy="6840000" type="screen4x3"/>
  <p:notesSz cx="9108000" cy="6840000"/>
  <p:defaultTextStyle>
    <a:lvl1pPr marL="0" indent="0" algn="l" defTabSz="914400">
      <a:lnSpc>
        <a:spcPct val="100000"/>
      </a:lnSpc>
      <a:buNone/>
      <a:defRPr lang="ru-RU" sz="1800">
        <a:solidFill>
          <a:schemeClr val="dk1"/>
        </a:solidFill>
        <a:latin typeface="+mj-lt"/>
      </a:defRPr>
    </a:lvl1pPr>
    <a:lvl2pPr marL="457200" indent="457200" algn="l" defTabSz="914400">
      <a:lnSpc>
        <a:spcPct val="100000"/>
      </a:lnSpc>
      <a:buNone/>
      <a:defRPr lang="ru-RU" sz="1800">
        <a:solidFill>
          <a:schemeClr val="dk1"/>
        </a:solidFill>
        <a:latin typeface="+mj-lt"/>
      </a:defRPr>
    </a:lvl2pPr>
    <a:lvl3pPr marL="914400" indent="914400" algn="l" defTabSz="914400">
      <a:lnSpc>
        <a:spcPct val="100000"/>
      </a:lnSpc>
      <a:buNone/>
      <a:defRPr lang="ru-RU" sz="1800">
        <a:solidFill>
          <a:schemeClr val="dk1"/>
        </a:solidFill>
        <a:latin typeface="+mj-lt"/>
      </a:defRPr>
    </a:lvl3pPr>
    <a:lvl4pPr marL="1371600" indent="1371600" algn="l" defTabSz="914400">
      <a:lnSpc>
        <a:spcPct val="100000"/>
      </a:lnSpc>
      <a:buNone/>
      <a:defRPr lang="ru-RU" sz="1800">
        <a:solidFill>
          <a:schemeClr val="dk1"/>
        </a:solidFill>
        <a:latin typeface="+mj-lt"/>
      </a:defRPr>
    </a:lvl4pPr>
    <a:lvl5pPr marL="1828800" indent="1828800" algn="l" defTabSz="914400">
      <a:lnSpc>
        <a:spcPct val="100000"/>
      </a:lnSpc>
      <a:buNone/>
      <a:defRPr lang="ru-RU" sz="1800">
        <a:solidFill>
          <a:schemeClr val="dk1"/>
        </a:solidFill>
        <a:latin typeface="+mj-lt"/>
      </a:defRPr>
    </a:lvl5pPr>
    <a:lvl6pPr>
      <a:defRPr lang="ru-RU" sz="1800">
        <a:latin typeface="Arial"/>
      </a:defRPr>
    </a:lvl6pPr>
    <a:lvl7pPr>
      <a:defRPr lang="ru-RU" sz="1800">
        <a:latin typeface="Arial"/>
      </a:defRPr>
    </a:lvl7pPr>
    <a:lvl8pPr>
      <a:defRPr lang="ru-RU" sz="1800">
        <a:latin typeface="Arial"/>
      </a:defRPr>
    </a:lvl8pPr>
    <a:lvl9pPr>
      <a:defRPr lang="ru-RU" sz="1800">
        <a:latin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presProps" Target="presProps.xml" /><Relationship Id="rId34" Type="http://schemas.openxmlformats.org/officeDocument/2006/relationships/tableStyles" Target="tableStyles.xml" /><Relationship Id="rId35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028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xfrm>
            <a:off x="455399" y="6228833"/>
            <a:ext cx="2125199" cy="475000"/>
          </a:xfrm>
          <a:prstGeom prst="rect">
            <a:avLst/>
          </a:prstGeom>
          <a:noFill/>
        </p:spPr>
        <p:txBody>
          <a:bodyPr lIns="91439" tIns="45720" rIns="91440" bIns="45719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p:hf dt="1" ftr="1" hdr="1" sldNum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 hidden="0"/>
          <p:cNvSpPr>
            <a:spLocks noChangeArrowheads="1" noGrp="1"/>
          </p:cNvSpPr>
          <p:nvPr isPhoto="0" userDrawn="0">
            <p:ph type="title" idx="0" hasCustomPrompt="0"/>
          </p:nvPr>
        </p:nvSpPr>
        <p:spPr bwMode="auto">
          <a:xfrm>
            <a:off x="455399" y="273916"/>
            <a:ext cx="8197200" cy="1140000"/>
          </a:xfrm>
          <a:prstGeom prst="rect">
            <a:avLst/>
          </a:prstGeom>
          <a:noFill/>
        </p:spPr>
        <p:txBody>
          <a:bodyPr lIns="91439" tIns="45720" rIns="91440" bIns="45719" anchor="ctr" anchorCtr="0"/>
          <a:lstStyle/>
          <a:p>
            <a:pPr marL="0" lvl="0" indent="0">
              <a:buNone/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5" name="Rectangle 3" hidden="0"/>
          <p:cNvSpPr>
            <a:spLocks noChangeArrowheads="1" noGrp="1"/>
          </p:cNvSpPr>
          <p:nvPr isPhoto="0" userDrawn="0">
            <p:ph type="body" idx="1" hasCustomPrompt="0"/>
          </p:nvPr>
        </p:nvSpPr>
        <p:spPr bwMode="auto">
          <a:xfrm>
            <a:off x="455399" y="1596000"/>
            <a:ext cx="8197200" cy="4514083"/>
          </a:xfrm>
          <a:prstGeom prst="rect">
            <a:avLst/>
          </a:prstGeom>
          <a:noFill/>
        </p:spPr>
        <p:txBody>
          <a:bodyPr lIns="91439" tIns="45720" rIns="91440" bIns="45720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buChar char="•"/>
              <a:defRPr sz="3200">
                <a:solidFill>
                  <a:schemeClr val="dk1"/>
                </a:solidFill>
                <a:latin typeface="+mn-lt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buChar char="–"/>
              <a:defRPr sz="2800">
                <a:solidFill>
                  <a:schemeClr val="dk1"/>
                </a:solidFill>
                <a:latin typeface="+mn-lt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buChar char="•"/>
              <a:defRPr sz="2400">
                <a:solidFill>
                  <a:schemeClr val="dk1"/>
                </a:solidFill>
                <a:latin typeface="+mn-lt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buChar char="–"/>
              <a:defRPr sz="2000">
                <a:solidFill>
                  <a:schemeClr val="dk1"/>
                </a:solidFill>
                <a:latin typeface="+mn-lt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buChar char="»"/>
              <a:defRPr sz="2000">
                <a:solidFill>
                  <a:schemeClr val="dk1"/>
                </a:solidFill>
                <a:latin typeface="+mn-lt"/>
              </a:defRPr>
            </a:lvl5pPr>
          </a:lstStyle>
          <a:p>
            <a:pPr marL="342900" lvl="0" indent="-342900">
              <a:spcBef>
                <a:spcPts val="0"/>
              </a:spcBef>
              <a:buFontTx/>
              <a:buChar char="•"/>
              <a:defRPr/>
            </a:pPr>
            <a:r>
              <a:rPr/>
              <a:t>Образец текста</a:t>
            </a:r>
            <a:endParaRPr/>
          </a:p>
          <a:p>
            <a:pPr marL="742950" lvl="1" indent="-285750">
              <a:spcBef>
                <a:spcPts val="0"/>
              </a:spcBef>
              <a:buFontTx/>
              <a:buChar char="–"/>
              <a:defRPr/>
            </a:pPr>
            <a:r>
              <a:rPr/>
              <a:t>Второй уровень</a:t>
            </a:r>
            <a:endParaRPr/>
          </a:p>
          <a:p>
            <a:pPr marL="1143000" lvl="2" indent="-228600">
              <a:spcBef>
                <a:spcPts val="0"/>
              </a:spcBef>
              <a:buFontTx/>
              <a:buChar char="•"/>
              <a:defRPr/>
            </a:pPr>
            <a:r>
              <a:rPr/>
              <a:t>Третий уровень</a:t>
            </a:r>
            <a:endParaRPr/>
          </a:p>
          <a:p>
            <a:pPr marL="1600200" lvl="3" indent="-228600">
              <a:spcBef>
                <a:spcPts val="0"/>
              </a:spcBef>
              <a:buFontTx/>
              <a:buChar char="–"/>
              <a:defRPr/>
            </a:pPr>
            <a:r>
              <a:rPr/>
              <a:t>Четвертый уровень</a:t>
            </a:r>
            <a:endParaRPr/>
          </a:p>
          <a:p>
            <a:pPr marL="2057400" lvl="4" indent="-228600">
              <a:spcBef>
                <a:spcPts val="0"/>
              </a:spcBef>
              <a:buFontTx/>
              <a:buChar char="»"/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6" name="Rectangle 4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xfrm>
            <a:off x="455399" y="6228833"/>
            <a:ext cx="2125199" cy="47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>
            <a:lvl1pPr>
              <a:defRPr sz="1400">
                <a:cs typeface="+mn-cs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ru-RU" sz="1400" b="0" i="0" u="none" strike="noStrike" cap="none" spc="0">
              <a:ln>
                <a:noFill/>
              </a:ln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5" hidden="0"/>
          <p:cNvSpPr>
            <a:spLocks noChangeArrowheads="1" noGrp="1"/>
          </p:cNvSpPr>
          <p:nvPr isPhoto="0" userDrawn="0">
            <p:ph type="ftr" idx="3" hasCustomPrompt="0"/>
          </p:nvPr>
        </p:nvSpPr>
        <p:spPr bwMode="auto">
          <a:xfrm>
            <a:off x="3111900" y="6228833"/>
            <a:ext cx="2884199" cy="47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>
            <a:lvl1pPr algn="ctr">
              <a:defRPr sz="1400">
                <a:cs typeface="+mn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ru-RU" sz="1400" b="0" i="0" u="none" strike="noStrike" cap="none" spc="0">
              <a:ln>
                <a:noFill/>
              </a:ln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6" hidden="0"/>
          <p:cNvSpPr>
            <a:spLocks noChangeArrowheads="1" noGrp="1"/>
          </p:cNvSpPr>
          <p:nvPr isPhoto="0" userDrawn="0">
            <p:ph type="sldNum" idx="4" hasCustomPrompt="0"/>
          </p:nvPr>
        </p:nvSpPr>
        <p:spPr bwMode="auto">
          <a:xfrm>
            <a:off x="6527400" y="6228833"/>
            <a:ext cx="2125200" cy="47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>
            <a:lvl1pPr algn="r">
              <a:defRPr sz="1400">
                <a:cs typeface="+mn-cs"/>
              </a:defRPr>
            </a:lvl1pPr>
          </a:lstStyle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fld id="{2B0D6B18-36EF-4708-A2FF-C11B32242073}" type="slidenum">
              <a:rPr/>
              <a:t/>
            </a:fld>
            <a:endParaRPr lang="ru-RU" sz="1400" b="0" i="0" u="none" strike="noStrike" cap="none" spc="0">
              <a:ln>
                <a:noFill/>
              </a:ln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dt="1" ftr="0" hdr="0" sldNum="0"/>
  <p:txStyles>
    <p:titleStyle>
      <a:lvl1pPr marL="0" indent="0" algn="ctr" defTabSz="914400">
        <a:lnSpc>
          <a:spcPct val="100000"/>
        </a:lnSpc>
        <a:buNone/>
        <a:defRPr lang="ru-RU" sz="4400">
          <a:solidFill>
            <a:schemeClr val="dk2"/>
          </a:solidFill>
          <a:latin typeface="+mj-lt"/>
        </a:defRPr>
      </a:lvl1pPr>
      <a:lvl2pPr marL="0" indent="0" algn="ctr" defTabSz="914400">
        <a:lnSpc>
          <a:spcPct val="100000"/>
        </a:lnSpc>
        <a:buNone/>
        <a:defRPr lang="ru-RU" sz="4400">
          <a:solidFill>
            <a:schemeClr val="dk2"/>
          </a:solidFill>
          <a:latin typeface="+mj-lt"/>
        </a:defRPr>
      </a:lvl2pPr>
      <a:lvl3pPr marL="0" indent="0" algn="ctr" defTabSz="914400">
        <a:lnSpc>
          <a:spcPct val="100000"/>
        </a:lnSpc>
        <a:buNone/>
        <a:defRPr lang="ru-RU" sz="4400">
          <a:solidFill>
            <a:schemeClr val="dk2"/>
          </a:solidFill>
          <a:latin typeface="+mj-lt"/>
        </a:defRPr>
      </a:lvl3pPr>
      <a:lvl4pPr marL="0" indent="0" algn="ctr" defTabSz="914400">
        <a:lnSpc>
          <a:spcPct val="100000"/>
        </a:lnSpc>
        <a:buNone/>
        <a:defRPr lang="ru-RU" sz="4400">
          <a:solidFill>
            <a:schemeClr val="dk2"/>
          </a:solidFill>
          <a:latin typeface="+mj-lt"/>
        </a:defRPr>
      </a:lvl4pPr>
      <a:lvl5pPr marL="0" indent="0" algn="ctr" defTabSz="914400">
        <a:lnSpc>
          <a:spcPct val="100000"/>
        </a:lnSpc>
        <a:buNone/>
        <a:defRPr lang="ru-RU" sz="4400">
          <a:solidFill>
            <a:schemeClr val="dk2"/>
          </a:solidFill>
          <a:latin typeface="+mj-lt"/>
        </a:defRPr>
      </a:lvl5pPr>
      <a:lvl6pPr>
        <a:defRPr lang="ru-RU" sz="1800">
          <a:latin typeface="Arial"/>
        </a:defRPr>
      </a:lvl6pPr>
      <a:lvl7pPr>
        <a:defRPr lang="ru-RU" sz="1800">
          <a:latin typeface="Arial"/>
        </a:defRPr>
      </a:lvl7pPr>
      <a:lvl8pPr>
        <a:defRPr lang="ru-RU" sz="1800">
          <a:latin typeface="Arial"/>
        </a:defRPr>
      </a:lvl8pPr>
      <a:lvl9pPr>
        <a:defRPr lang="ru-RU" sz="1800">
          <a:latin typeface="Arial"/>
        </a:defRPr>
      </a:lvl9pPr>
    </p:titleStyle>
    <p:bodyStyle>
      <a:lvl1pPr marL="342900" indent="0" algn="l" defTabSz="914400">
        <a:lnSpc>
          <a:spcPct val="100000"/>
        </a:lnSpc>
        <a:spcBef>
          <a:spcPts val="0"/>
        </a:spcBef>
        <a:buChar char="•"/>
        <a:defRPr lang="ru-RU" sz="3200">
          <a:solidFill>
            <a:schemeClr val="dk1"/>
          </a:solidFill>
          <a:latin typeface="+mn-lt"/>
        </a:defRPr>
      </a:lvl1pPr>
      <a:lvl2pPr marL="742950" indent="457200" algn="l" defTabSz="914400">
        <a:lnSpc>
          <a:spcPct val="100000"/>
        </a:lnSpc>
        <a:spcBef>
          <a:spcPts val="0"/>
        </a:spcBef>
        <a:buChar char="–"/>
        <a:defRPr lang="ru-RU" sz="2800">
          <a:solidFill>
            <a:schemeClr val="dk1"/>
          </a:solidFill>
          <a:latin typeface="+mn-lt"/>
        </a:defRPr>
      </a:lvl2pPr>
      <a:lvl3pPr marL="1143000" indent="914400" algn="l" defTabSz="914400">
        <a:lnSpc>
          <a:spcPct val="100000"/>
        </a:lnSpc>
        <a:spcBef>
          <a:spcPts val="0"/>
        </a:spcBef>
        <a:buChar char="•"/>
        <a:defRPr lang="ru-RU" sz="2400">
          <a:solidFill>
            <a:schemeClr val="dk1"/>
          </a:solidFill>
          <a:latin typeface="+mn-lt"/>
        </a:defRPr>
      </a:lvl3pPr>
      <a:lvl4pPr marL="1600200" indent="1371600" algn="l" defTabSz="914400">
        <a:lnSpc>
          <a:spcPct val="100000"/>
        </a:lnSpc>
        <a:spcBef>
          <a:spcPts val="0"/>
        </a:spcBef>
        <a:buChar char="–"/>
        <a:defRPr lang="ru-RU" sz="2000">
          <a:solidFill>
            <a:schemeClr val="dk1"/>
          </a:solidFill>
          <a:latin typeface="+mn-lt"/>
        </a:defRPr>
      </a:lvl4pPr>
      <a:lvl5pPr marL="2057400" indent="1828800" algn="l" defTabSz="914400">
        <a:lnSpc>
          <a:spcPct val="100000"/>
        </a:lnSpc>
        <a:spcBef>
          <a:spcPts val="0"/>
        </a:spcBef>
        <a:buChar char="»"/>
        <a:defRPr lang="ru-RU" sz="2000">
          <a:solidFill>
            <a:schemeClr val="dk1"/>
          </a:solidFill>
          <a:latin typeface="+mn-lt"/>
        </a:defRPr>
      </a:lvl5pPr>
      <a:lvl6pPr>
        <a:defRPr lang="ru-RU" sz="1800">
          <a:latin typeface="Arial"/>
        </a:defRPr>
      </a:lvl6pPr>
      <a:lvl7pPr>
        <a:defRPr lang="ru-RU" sz="1800">
          <a:latin typeface="Arial"/>
        </a:defRPr>
      </a:lvl7pPr>
      <a:lvl8pPr>
        <a:defRPr lang="ru-RU" sz="1800">
          <a:latin typeface="Arial"/>
        </a:defRPr>
      </a:lvl8pPr>
      <a:lvl9pPr>
        <a:defRPr lang="ru-RU" sz="1800">
          <a:latin typeface="Arial"/>
        </a:defRPr>
      </a:lvl9pPr>
    </p:bodyStyle>
    <p:otherStyle>
      <a:lvl1pPr marL="0" indent="0" algn="l" defTabSz="914400">
        <a:lnSpc>
          <a:spcPct val="100000"/>
        </a:lnSpc>
        <a:buNone/>
        <a:defRPr lang="ru-RU" sz="1800">
          <a:solidFill>
            <a:schemeClr val="dk1"/>
          </a:solidFill>
          <a:latin typeface="+mj-lt"/>
        </a:defRPr>
      </a:lvl1pPr>
      <a:lvl2pPr marL="457200" indent="457200" algn="l" defTabSz="914400">
        <a:lnSpc>
          <a:spcPct val="100000"/>
        </a:lnSpc>
        <a:buNone/>
        <a:defRPr lang="ru-RU" sz="1800">
          <a:solidFill>
            <a:schemeClr val="dk1"/>
          </a:solidFill>
          <a:latin typeface="+mj-lt"/>
        </a:defRPr>
      </a:lvl2pPr>
      <a:lvl3pPr marL="914400" indent="914400" algn="l" defTabSz="914400">
        <a:lnSpc>
          <a:spcPct val="100000"/>
        </a:lnSpc>
        <a:buNone/>
        <a:defRPr lang="ru-RU" sz="1800">
          <a:solidFill>
            <a:schemeClr val="dk1"/>
          </a:solidFill>
          <a:latin typeface="+mj-lt"/>
        </a:defRPr>
      </a:lvl3pPr>
      <a:lvl4pPr marL="1371600" indent="1371600" algn="l" defTabSz="914400">
        <a:lnSpc>
          <a:spcPct val="100000"/>
        </a:lnSpc>
        <a:buNone/>
        <a:defRPr lang="ru-RU" sz="1800">
          <a:solidFill>
            <a:schemeClr val="dk1"/>
          </a:solidFill>
          <a:latin typeface="+mj-lt"/>
        </a:defRPr>
      </a:lvl4pPr>
      <a:lvl5pPr marL="1828800" indent="1828800" algn="l" defTabSz="914400">
        <a:lnSpc>
          <a:spcPct val="100000"/>
        </a:lnSpc>
        <a:buNone/>
        <a:defRPr lang="ru-RU" sz="1800">
          <a:solidFill>
            <a:schemeClr val="dk1"/>
          </a:solidFill>
          <a:latin typeface="+mj-lt"/>
        </a:defRPr>
      </a:lvl5pPr>
      <a:lvl6pPr>
        <a:defRPr lang="ru-RU" sz="1800">
          <a:latin typeface="Arial"/>
        </a:defRPr>
      </a:lvl6pPr>
      <a:lvl7pPr>
        <a:defRPr lang="ru-RU" sz="1800">
          <a:latin typeface="Arial"/>
        </a:defRPr>
      </a:lvl7pPr>
      <a:lvl8pPr>
        <a:defRPr lang="ru-RU" sz="1800">
          <a:latin typeface="Arial"/>
        </a:defRPr>
      </a:lvl8pPr>
      <a:lvl9pPr>
        <a:defRPr lang="ru-RU" sz="1800">
          <a:latin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24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ru.wikipedia.org/wiki/&#1041;&#1086;&#1082;,_&#1060;&#1105;&#1076;&#1086;&#1088;_&#1092;&#1086;&#1085;" TargetMode="Externa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3" Type="http://schemas.openxmlformats.org/officeDocument/2006/relationships/image" Target="../media/image30.jp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Relationship Id="rId3" Type="http://schemas.openxmlformats.org/officeDocument/2006/relationships/image" Target="../media/image36.jp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12.jpg"/><Relationship Id="rId6" Type="http://schemas.openxmlformats.org/officeDocument/2006/relationships/image" Target="../media/image13.png"/><Relationship Id="rId7" Type="http://schemas.openxmlformats.org/officeDocument/2006/relationships/image" Target="../media/image14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5">
            <a:lumMod val="2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6" hidden="0"/>
          <p:cNvSpPr>
            <a:spLocks noChangeArrowheads="1" noGrp="1"/>
          </p:cNvSpPr>
          <p:nvPr isPhoto="0" userDrawn="0">
            <p:ph type="title" hasCustomPrompt="0"/>
          </p:nvPr>
        </p:nvSpPr>
        <p:spPr bwMode="auto">
          <a:xfrm flipH="0" flipV="0">
            <a:off x="323848" y="981073"/>
            <a:ext cx="8435973" cy="3665477"/>
          </a:xfrm>
          <a:prstGeom prst="rect">
            <a:avLst/>
          </a:prstGeom>
          <a:noFill/>
        </p:spPr>
        <p:txBody>
          <a:bodyPr lIns="91440" tIns="45718" rIns="91440" bIns="45718" anchor="ctr" anchorCtr="0"/>
          <a:lstStyle>
            <a:lvl1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+mj-lt"/>
              </a:defRPr>
            </a:lvl1pPr>
            <a:lvl2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+mj-lt"/>
              </a:defRPr>
            </a:lvl2pPr>
            <a:lvl3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+mj-lt"/>
              </a:defRPr>
            </a:lvl3pPr>
            <a:lvl4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+mj-lt"/>
              </a:defRPr>
            </a:lvl4pPr>
            <a:lvl5pPr marL="0" indent="0" algn="ctr" defTabSz="914400">
              <a:lnSpc>
                <a:spcPct val="100000"/>
              </a:lnSpc>
              <a:buNone/>
              <a:defRPr sz="4400">
                <a:solidFill>
                  <a:schemeClr val="dk2"/>
                </a:solidFill>
                <a:latin typeface="+mj-lt"/>
              </a:defRPr>
            </a:lvl5pPr>
          </a:lstStyle>
          <a:p>
            <a:pPr marL="0" lvl="0" indent="0">
              <a:buNone/>
              <a:defRPr/>
            </a:pPr>
            <a:r>
              <a:rPr lang="be-BY" sz="5000">
                <a:solidFill>
                  <a:schemeClr val="lt1"/>
                </a:solidFill>
                <a:latin typeface="Monotype Corsiva"/>
              </a:rPr>
              <a:t>Начало</a:t>
            </a:r>
            <a:br>
              <a:rPr lang="be-BY" sz="5000">
                <a:solidFill>
                  <a:schemeClr val="lt1"/>
                </a:solidFill>
                <a:latin typeface="Monotype Corsiva"/>
              </a:rPr>
            </a:br>
            <a:r>
              <a:rPr lang="be-BY" sz="5000">
                <a:solidFill>
                  <a:schemeClr val="lt1"/>
                </a:solidFill>
                <a:latin typeface="Monotype Corsiva"/>
              </a:rPr>
              <a:t>Великой Отечественной войны</a:t>
            </a:r>
            <a:br>
              <a:rPr lang="be-BY" sz="5000">
                <a:solidFill>
                  <a:schemeClr val="lt1"/>
                </a:solidFill>
                <a:latin typeface="Monotype Corsiva"/>
              </a:rPr>
            </a:br>
            <a:r>
              <a:rPr lang="be-BY" sz="5000">
                <a:solidFill>
                  <a:schemeClr val="lt1"/>
                </a:solidFill>
                <a:latin typeface="Monotype Corsiva"/>
              </a:rPr>
              <a:t>Оборонительные бои</a:t>
            </a:r>
            <a:br>
              <a:rPr lang="be-BY" sz="5000">
                <a:solidFill>
                  <a:schemeClr val="lt1"/>
                </a:solidFill>
                <a:latin typeface="Monotype Corsiva"/>
              </a:rPr>
            </a:br>
            <a:r>
              <a:rPr lang="be-BY" sz="5000">
                <a:solidFill>
                  <a:schemeClr val="lt1"/>
                </a:solidFill>
                <a:latin typeface="Monotype Corsiva"/>
              </a:rPr>
              <a:t>на территории Беларуси</a:t>
            </a:r>
            <a:endParaRPr/>
          </a:p>
        </p:txBody>
      </p:sp>
      <p:sp>
        <p:nvSpPr>
          <p:cNvPr id="5" name="Shape 1028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prstGeom prst="rect">
            <a:avLst/>
          </a:prstGeom>
          <a:noFill/>
        </p:spPr>
        <p:txBody>
          <a:bodyPr lIns="91439" tIns="45720" rIns="91440" bIns="45719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250" advClick="1">
        <p:split orient="horz" dir="in"/>
      </p:transition>
    </mc:Choice>
    <mc:Fallback>
      <p:transition spd="med" advClick="1">
        <p:split orient="horz" dir="in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Как происходила оборона Брестской крепости - Газета.Ru" hidden="0"/>
          <p:cNvPicPr>
            <a:picLocks noChangeAspect="1" noChangeArrowheads="1" noGrp="1"/>
          </p:cNvPicPr>
          <p:nvPr isPhoto="0" userDrawn="0">
            <p:ph idx="1" hasCustomPrompt="0"/>
          </p:nvPr>
        </p:nvPicPr>
        <p:blipFill>
          <a:blip r:embed="rId2"/>
          <a:srcRect l="0" t="5079" r="0" b="10980"/>
          <a:stretch/>
        </p:blipFill>
        <p:spPr bwMode="auto">
          <a:xfrm flipH="0" flipV="0">
            <a:off x="70030" y="114188"/>
            <a:ext cx="8828385" cy="665659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2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>
            <a:off x="5873749" y="2571750"/>
            <a:ext cx="2879725" cy="2646362"/>
          </a:xfrm>
          <a:prstGeom prst="rect">
            <a:avLst/>
          </a:prstGeom>
          <a:noFill/>
        </p:spPr>
      </p:pic>
      <p:sp>
        <p:nvSpPr>
          <p:cNvPr id="5" name="Text Box 7" hidden="0"/>
          <p:cNvSpPr>
            <a:spLocks noAdjustHandles="0" noChangeArrowheads="0"/>
          </p:cNvSpPr>
          <p:nvPr isPhoto="0" userDrawn="0"/>
        </p:nvSpPr>
        <p:spPr bwMode="auto">
          <a:xfrm>
            <a:off x="4411662" y="1938337"/>
            <a:ext cx="4537074" cy="522287"/>
          </a:xfrm>
          <a:prstGeom prst="rect">
            <a:avLst/>
          </a:prstGeom>
          <a:noFill/>
        </p:spPr>
        <p:txBody>
          <a:bodyPr lIns="91440" tIns="45720" rIns="91439" bIns="45719">
            <a:spAutoFit/>
          </a:bodyPr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1pPr>
            <a:lvl2pPr marL="457200" indent="4572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2pPr>
            <a:lvl3pPr marL="914400" indent="9144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3pPr>
            <a:lvl4pPr marL="1371600" indent="13716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4pPr>
            <a:lvl5pPr marL="1828800" indent="18288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marL="0" lvl="0" indent="0">
              <a:buNone/>
              <a:defRPr/>
            </a:pPr>
            <a:r>
              <a:rPr lang="be-BY" sz="2800">
                <a:latin typeface="+mn-lt"/>
              </a:rPr>
              <a:t>1965 г. – “Крепость-герой”.</a:t>
            </a:r>
            <a:endParaRPr/>
          </a:p>
        </p:txBody>
      </p:sp>
      <p:sp>
        <p:nvSpPr>
          <p:cNvPr id="6" name="Прямоугольник 1" hidden="0"/>
          <p:cNvSpPr>
            <a:spLocks noChangeArrowheads="1" noGrp="1"/>
          </p:cNvSpPr>
          <p:nvPr isPhoto="0" userDrawn="0"/>
        </p:nvSpPr>
        <p:spPr bwMode="auto">
          <a:xfrm>
            <a:off x="250825" y="188912"/>
            <a:ext cx="8553450" cy="1384300"/>
          </a:xfrm>
          <a:prstGeom prst="rect">
            <a:avLst/>
          </a:prstGeom>
          <a:noFill/>
        </p:spPr>
        <p:txBody>
          <a:bodyPr lIns="91440" tIns="45719" rIns="91439" bIns="45719">
            <a:spAutoFit/>
          </a:bodyPr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1pPr>
            <a:lvl2pPr marL="457200" indent="4572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2pPr>
            <a:lvl3pPr marL="914400" indent="9144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3pPr>
            <a:lvl4pPr marL="1371600" indent="13716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4pPr>
            <a:lvl5pPr marL="1828800" indent="18288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marL="0" lvl="0" indent="0">
              <a:buNone/>
              <a:defRPr/>
            </a:pPr>
            <a:r>
              <a:rPr lang="be-BY" sz="2800">
                <a:latin typeface="+mn-lt"/>
              </a:rPr>
              <a:t>На стенах крепости защитники оставили надписи: “Умрём, но из крепости не уйдём!”, “Я умираю, но не сдаюсь! Прощай, Родина!”. </a:t>
            </a:r>
            <a:endParaRPr/>
          </a:p>
        </p:txBody>
      </p:sp>
      <p:pic>
        <p:nvPicPr>
          <p:cNvPr id="7" name="Picture 7" hidden="0"/>
          <p:cNvPicPr>
            <a:picLocks noChangeAspect="1" noGrp="1"/>
          </p:cNvPicPr>
          <p:nvPr isPhoto="0" userDrawn="0"/>
        </p:nvPicPr>
        <p:blipFill>
          <a:blip r:embed="rId3"/>
          <a:stretch/>
        </p:blipFill>
        <p:spPr bwMode="auto">
          <a:xfrm>
            <a:off x="250825" y="1717674"/>
            <a:ext cx="3960812" cy="2393950"/>
          </a:xfrm>
          <a:prstGeom prst="rect">
            <a:avLst/>
          </a:prstGeom>
          <a:noFill/>
        </p:spPr>
      </p:pic>
      <p:pic>
        <p:nvPicPr>
          <p:cNvPr id="8" name="Picture 9" hidden="0"/>
          <p:cNvPicPr>
            <a:picLocks noChangeAspect="1" noGrp="1"/>
          </p:cNvPicPr>
          <p:nvPr isPhoto="0" userDrawn="0"/>
        </p:nvPicPr>
        <p:blipFill>
          <a:blip r:embed="rId4"/>
          <a:stretch/>
        </p:blipFill>
        <p:spPr bwMode="auto">
          <a:xfrm>
            <a:off x="1697037" y="3949699"/>
            <a:ext cx="4176712" cy="2538412"/>
          </a:xfrm>
          <a:prstGeom prst="rect">
            <a:avLst/>
          </a:prstGeom>
          <a:noFill/>
        </p:spPr>
      </p:pic>
      <p:sp>
        <p:nvSpPr>
          <p:cNvPr id="9" name="Shape 1028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prstGeom prst="rect">
            <a:avLst/>
          </a:prstGeom>
          <a:noFill/>
        </p:spPr>
        <p:txBody>
          <a:bodyPr lIns="91439" tIns="45720" rIns="91440" bIns="45719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250" advClick="1">
        <p:split orient="horz" dir="in"/>
      </p:transition>
    </mc:Choice>
    <mc:Fallback>
      <p:transition spd="med" advClick="1">
        <p:split orient="horz" dir="in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Брестская крепость: не только героическая оборона, но и героическое  освобождение" hidden="0"/>
          <p:cNvPicPr>
            <a:picLocks noChangeAspect="1" noChangeArrowheads="1" noGrp="1"/>
          </p:cNvPicPr>
          <p:nvPr isPhoto="0" userDrawn="0">
            <p:ph idx="1" hasCustomPrompt="0"/>
          </p:nvPr>
        </p:nvPicPr>
        <p:blipFill>
          <a:blip r:embed="rId2"/>
          <a:srcRect l="0" t="15746" r="0" b="0"/>
          <a:stretch/>
        </p:blipFill>
        <p:spPr bwMode="auto">
          <a:xfrm flipH="0" flipV="0">
            <a:off x="-102108" y="34427"/>
            <a:ext cx="9174261" cy="65642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В Гродно почтили память пограничников" hidden="0"/>
          <p:cNvPicPr>
            <a:picLocks noChangeAspect="1" noChangeArrowheads="1" noGrp="1"/>
          </p:cNvPicPr>
          <p:nvPr isPhoto="0" userDrawn="0">
            <p:ph idx="1" hasCustomPrompt="0"/>
          </p:nvPr>
        </p:nvPicPr>
        <p:blipFill>
          <a:blip r:embed="rId2"/>
          <a:srcRect l="0" t="8351" r="0" b="7063"/>
          <a:stretch/>
        </p:blipFill>
        <p:spPr bwMode="auto">
          <a:xfrm flipH="0" flipV="0">
            <a:off x="58554" y="288274"/>
            <a:ext cx="8782481" cy="5220158"/>
          </a:xfrm>
          <a:prstGeom prst="rect">
            <a:avLst/>
          </a:prstGeom>
          <a:noFill/>
        </p:spPr>
      </p:pic>
      <p:sp>
        <p:nvSpPr>
          <p:cNvPr id="5" name="" hidden="0"/>
          <p:cNvSpPr/>
          <p:nvPr isPhoto="0" userDrawn="0"/>
        </p:nvSpPr>
        <p:spPr bwMode="auto">
          <a:xfrm flipH="0" flipV="0">
            <a:off x="345451" y="5634668"/>
            <a:ext cx="8388885" cy="744500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 sz="2400">
                <a:latin typeface="Arial Black"/>
                <a:ea typeface="Arial Black"/>
                <a:cs typeface="Arial Black"/>
              </a:rPr>
              <a:t>МЕМОРИАЛ ПОГРАНИЧНИКАМ В ГРОДНО</a:t>
            </a:r>
            <a:endParaRPr sz="2400">
              <a:latin typeface="Arial Black"/>
              <a:ea typeface="Arial Black"/>
              <a:cs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 hidden="0"/>
          <p:cNvSpPr>
            <a:spLocks noChangeArrowheads="1" noGrp="1"/>
          </p:cNvSpPr>
          <p:nvPr isPhoto="0" userDrawn="0"/>
        </p:nvSpPr>
        <p:spPr bwMode="auto">
          <a:xfrm>
            <a:off x="250825" y="249237"/>
            <a:ext cx="5329237" cy="3108324"/>
          </a:xfrm>
          <a:prstGeom prst="rect">
            <a:avLst/>
          </a:prstGeom>
          <a:noFill/>
        </p:spPr>
        <p:txBody>
          <a:bodyPr lIns="91440" tIns="45719" rIns="91439" bIns="45719">
            <a:spAutoFit/>
          </a:bodyPr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1pPr>
            <a:lvl2pPr marL="457200" indent="4572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2pPr>
            <a:lvl3pPr marL="914400" indent="9144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3pPr>
            <a:lvl4pPr marL="1371600" indent="13716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4pPr>
            <a:lvl5pPr marL="1828800" indent="18288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marL="0" lvl="0" indent="0">
              <a:buNone/>
              <a:defRPr/>
            </a:pPr>
            <a:r>
              <a:rPr lang="be-BY" sz="2800">
                <a:latin typeface="+mn-lt"/>
              </a:rPr>
              <a:t>Командир эскадрильи капитан </a:t>
            </a:r>
            <a:r>
              <a:rPr lang="be-BY" sz="2800" u="sng">
                <a:latin typeface="+mn-lt"/>
              </a:rPr>
              <a:t>Николай Гастелло</a:t>
            </a:r>
            <a:r>
              <a:rPr lang="be-BY" sz="2800">
                <a:latin typeface="+mn-lt"/>
              </a:rPr>
              <a:t> и члены его экипажа направили горящий самолёт на группу немецких таков и автомашин около Радошкович. Посмертно – </a:t>
            </a:r>
            <a:endParaRPr/>
          </a:p>
          <a:p>
            <a:pPr marL="0" lvl="0" indent="0">
              <a:buNone/>
              <a:defRPr/>
            </a:pPr>
            <a:r>
              <a:rPr lang="be-BY" sz="2800">
                <a:latin typeface="+mn-lt"/>
              </a:rPr>
              <a:t>Герой Советского Союза. </a:t>
            </a:r>
            <a:endParaRPr/>
          </a:p>
        </p:txBody>
      </p:sp>
      <p:pic>
        <p:nvPicPr>
          <p:cNvPr id="5" name="Picture 7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>
            <a:off x="6659562" y="163512"/>
            <a:ext cx="2212974" cy="3390900"/>
          </a:xfrm>
          <a:prstGeom prst="rect">
            <a:avLst/>
          </a:prstGeom>
          <a:noFill/>
        </p:spPr>
      </p:pic>
      <p:pic>
        <p:nvPicPr>
          <p:cNvPr id="6" name="Picture 10" hidden="0"/>
          <p:cNvPicPr>
            <a:picLocks noChangeAspect="1" noGrp="1"/>
          </p:cNvPicPr>
          <p:nvPr isPhoto="0" userDrawn="0"/>
        </p:nvPicPr>
        <p:blipFill>
          <a:blip r:embed="rId3"/>
          <a:stretch/>
        </p:blipFill>
        <p:spPr bwMode="auto">
          <a:xfrm>
            <a:off x="539749" y="3500437"/>
            <a:ext cx="2198687" cy="2995612"/>
          </a:xfrm>
          <a:prstGeom prst="rect">
            <a:avLst/>
          </a:prstGeom>
          <a:noFill/>
        </p:spPr>
      </p:pic>
      <p:sp>
        <p:nvSpPr>
          <p:cNvPr id="7" name="Прямоугольник 5" hidden="0"/>
          <p:cNvSpPr>
            <a:spLocks noChangeArrowheads="1" noGrp="1"/>
          </p:cNvSpPr>
          <p:nvPr isPhoto="0" userDrawn="0"/>
        </p:nvSpPr>
        <p:spPr bwMode="auto">
          <a:xfrm>
            <a:off x="2708275" y="5027612"/>
            <a:ext cx="6119812" cy="1385887"/>
          </a:xfrm>
          <a:prstGeom prst="rect">
            <a:avLst/>
          </a:prstGeom>
          <a:noFill/>
        </p:spPr>
        <p:txBody>
          <a:bodyPr lIns="91440" tIns="45720" rIns="91440" bIns="45719">
            <a:spAutoFit/>
          </a:bodyPr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1pPr>
            <a:lvl2pPr marL="457200" indent="4572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2pPr>
            <a:lvl3pPr marL="914400" indent="9144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3pPr>
            <a:lvl4pPr marL="1371600" indent="13716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4pPr>
            <a:lvl5pPr marL="1828800" indent="18288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marL="0" lvl="0" indent="0">
              <a:buNone/>
              <a:defRPr/>
            </a:pPr>
            <a:r>
              <a:rPr lang="be-BY" sz="2800">
                <a:latin typeface="+mn-lt"/>
              </a:rPr>
              <a:t>Наземный таран осуществил Герой Российской Федерации, командир эскадрильи </a:t>
            </a:r>
            <a:r>
              <a:rPr lang="be-BY" sz="2800" u="sng">
                <a:latin typeface="+mn-lt"/>
              </a:rPr>
              <a:t>Александр Маслов</a:t>
            </a:r>
            <a:r>
              <a:rPr lang="be-BY" sz="2800">
                <a:latin typeface="+mn-lt"/>
              </a:rPr>
              <a:t>.</a:t>
            </a:r>
            <a:endParaRPr/>
          </a:p>
        </p:txBody>
      </p:sp>
      <p:pic>
        <p:nvPicPr>
          <p:cNvPr id="8" name="Picture 6" hidden="0"/>
          <p:cNvPicPr>
            <a:picLocks noChangeAspect="1" noGrp="1"/>
          </p:cNvPicPr>
          <p:nvPr isPhoto="0" userDrawn="0"/>
        </p:nvPicPr>
        <p:blipFill>
          <a:blip r:embed="rId4"/>
          <a:stretch/>
        </p:blipFill>
        <p:spPr bwMode="auto">
          <a:xfrm>
            <a:off x="4571999" y="2049462"/>
            <a:ext cx="2589212" cy="2903537"/>
          </a:xfrm>
          <a:prstGeom prst="rect">
            <a:avLst/>
          </a:prstGeom>
          <a:noFill/>
        </p:spPr>
      </p:pic>
      <p:sp>
        <p:nvSpPr>
          <p:cNvPr id="9" name="Text Box 8" hidden="0"/>
          <p:cNvSpPr>
            <a:spLocks noAdjustHandles="0" noChangeArrowheads="0"/>
          </p:cNvSpPr>
          <p:nvPr isPhoto="0" userDrawn="0"/>
        </p:nvSpPr>
        <p:spPr bwMode="auto">
          <a:xfrm>
            <a:off x="7027862" y="3500437"/>
            <a:ext cx="1852612" cy="1323974"/>
          </a:xfrm>
          <a:prstGeom prst="rect">
            <a:avLst/>
          </a:prstGeom>
          <a:noFill/>
        </p:spPr>
        <p:txBody>
          <a:bodyPr lIns="91439" tIns="45719" rIns="91439" bIns="45720">
            <a:spAutoFit/>
          </a:bodyPr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1pPr>
            <a:lvl2pPr marL="457200" indent="4572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2pPr>
            <a:lvl3pPr marL="914400" indent="9144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3pPr>
            <a:lvl4pPr marL="1371600" indent="13716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4pPr>
            <a:lvl5pPr marL="1828800" indent="18288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marL="0" lvl="0" indent="0" algn="ctr">
              <a:buNone/>
              <a:defRPr/>
            </a:pPr>
            <a:r>
              <a:rPr lang="be-BY" sz="2000" i="1">
                <a:latin typeface="+mn-lt"/>
              </a:rPr>
              <a:t>Памятник Гастелло около Радошкович</a:t>
            </a:r>
            <a:endParaRPr/>
          </a:p>
        </p:txBody>
      </p:sp>
      <p:sp>
        <p:nvSpPr>
          <p:cNvPr id="10" name="Shape 1028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prstGeom prst="rect">
            <a:avLst/>
          </a:prstGeom>
          <a:noFill/>
        </p:spPr>
        <p:txBody>
          <a:bodyPr lIns="91439" tIns="45720" rIns="91440" bIns="45719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250" advClick="1">
        <p:split orient="horz" dir="in"/>
      </p:transition>
    </mc:Choice>
    <mc:Fallback>
      <p:transition spd="med" advClick="1">
        <p:split orient="horz" dir="in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 hidden="0"/>
          <p:cNvSpPr>
            <a:spLocks noChangeArrowheads="1" noGrp="1"/>
          </p:cNvSpPr>
          <p:nvPr isPhoto="0" userDrawn="0"/>
        </p:nvSpPr>
        <p:spPr bwMode="auto">
          <a:xfrm>
            <a:off x="323849" y="260349"/>
            <a:ext cx="8569325" cy="2678112"/>
          </a:xfrm>
          <a:prstGeom prst="rect">
            <a:avLst/>
          </a:prstGeom>
          <a:noFill/>
        </p:spPr>
        <p:txBody>
          <a:bodyPr lIns="91440" tIns="45720" rIns="91440" bIns="45719">
            <a:spAutoFit/>
          </a:bodyPr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1pPr>
            <a:lvl2pPr marL="457200" indent="4572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2pPr>
            <a:lvl3pPr marL="914400" indent="9144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3pPr>
            <a:lvl4pPr marL="1371600" indent="13716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4pPr>
            <a:lvl5pPr marL="1828800" indent="18288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marL="0" lvl="0" indent="0">
              <a:buNone/>
              <a:defRPr/>
            </a:pPr>
            <a:r>
              <a:rPr lang="be-BY" sz="2800">
                <a:latin typeface="+mn-lt"/>
              </a:rPr>
              <a:t>Оборона Минска: 100-я стрелковая дивизия генерал-майора </a:t>
            </a:r>
            <a:r>
              <a:rPr lang="be-BY" sz="2800" u="sng">
                <a:latin typeface="+mn-lt"/>
              </a:rPr>
              <a:t>Ивана Руссиянова</a:t>
            </a:r>
            <a:r>
              <a:rPr lang="be-BY" sz="2800">
                <a:latin typeface="+mn-lt"/>
              </a:rPr>
              <a:t> (через два месяца - первая гвардейская во всей Красной Армии) – использовали </a:t>
            </a:r>
            <a:r>
              <a:rPr lang="be-BY" sz="2800" u="sng">
                <a:latin typeface="+mn-lt"/>
              </a:rPr>
              <a:t>стеклянную артиллерию</a:t>
            </a:r>
            <a:r>
              <a:rPr lang="be-BY" sz="2800">
                <a:latin typeface="+mn-lt"/>
              </a:rPr>
              <a:t> -  “</a:t>
            </a:r>
            <a:r>
              <a:rPr lang="be-BY" sz="2800" u="sng">
                <a:latin typeface="+mn-lt"/>
              </a:rPr>
              <a:t>коктейль Молотова</a:t>
            </a:r>
            <a:r>
              <a:rPr lang="be-BY" sz="2800">
                <a:latin typeface="+mn-lt"/>
              </a:rPr>
              <a:t>”. Несмотря на упорное сопротивление, Минск захвачен на шестой день войны.</a:t>
            </a:r>
            <a:endParaRPr/>
          </a:p>
        </p:txBody>
      </p:sp>
      <p:pic>
        <p:nvPicPr>
          <p:cNvPr id="5" name="Picture 7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>
            <a:off x="5867399" y="2565400"/>
            <a:ext cx="2738437" cy="3751262"/>
          </a:xfrm>
          <a:prstGeom prst="rect">
            <a:avLst/>
          </a:prstGeom>
          <a:noFill/>
        </p:spPr>
      </p:pic>
      <p:pic>
        <p:nvPicPr>
          <p:cNvPr id="6" name="Picture 3" hidden="0"/>
          <p:cNvPicPr>
            <a:picLocks noChangeAspect="1" noGrp="1"/>
          </p:cNvPicPr>
          <p:nvPr isPhoto="0" userDrawn="0"/>
        </p:nvPicPr>
        <p:blipFill>
          <a:blip r:embed="rId3"/>
          <a:srcRect l="0" t="0" r="2560" b="0"/>
          <a:stretch/>
        </p:blipFill>
        <p:spPr bwMode="auto">
          <a:xfrm>
            <a:off x="971549" y="3124200"/>
            <a:ext cx="3856037" cy="3192462"/>
          </a:xfrm>
          <a:prstGeom prst="rect">
            <a:avLst/>
          </a:prstGeom>
          <a:noFill/>
        </p:spPr>
      </p:pic>
      <p:sp>
        <p:nvSpPr>
          <p:cNvPr id="7" name="Shape 1028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prstGeom prst="rect">
            <a:avLst/>
          </a:prstGeom>
          <a:noFill/>
        </p:spPr>
        <p:txBody>
          <a:bodyPr lIns="91439" tIns="45720" rIns="91440" bIns="45719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250" advClick="1">
        <p:split orient="horz" dir="in"/>
      </p:transition>
    </mc:Choice>
    <mc:Fallback>
      <p:transition spd="med" advClick="1">
        <p:split orient="horz" dir="in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0" y="0"/>
            <a:ext cx="8860572" cy="68031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103282" y="-80331"/>
            <a:ext cx="8814668" cy="6803149"/>
          </a:xfrm>
          <a:prstGeom prst="rect">
            <a:avLst/>
          </a:prstGeom>
        </p:spPr>
      </p:pic>
      <p:sp>
        <p:nvSpPr>
          <p:cNvPr id="5" name="" hidden="0"/>
          <p:cNvSpPr/>
          <p:nvPr isPhoto="0" userDrawn="0"/>
        </p:nvSpPr>
        <p:spPr bwMode="auto">
          <a:xfrm flipH="0" flipV="0">
            <a:off x="4086596" y="5554337"/>
            <a:ext cx="4050993" cy="996970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/>
              <a:t>к</a:t>
            </a:r>
            <a:endParaRPr/>
          </a:p>
        </p:txBody>
      </p:sp>
      <p:sp>
        <p:nvSpPr>
          <p:cNvPr id="6" name="" hidden="0"/>
          <p:cNvSpPr/>
          <p:nvPr isPhoto="0" userDrawn="0"/>
        </p:nvSpPr>
        <p:spPr bwMode="auto">
          <a:xfrm flipH="0" flipV="0">
            <a:off x="4143975" y="5014969"/>
            <a:ext cx="4429698" cy="1102802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 sz="2000" b="0" i="0" u="none">
                <a:solidFill>
                  <a:srgbClr val="202122"/>
                </a:solidFill>
                <a:latin typeface="Arial Black"/>
                <a:ea typeface="Arial Black"/>
                <a:cs typeface="Arial Black"/>
              </a:rPr>
              <a:t>Колонна советских военнопленных и разбитый ГАЗ-4 на улицах Минска. 2 июля 1941 года</a:t>
            </a:r>
            <a:endParaRPr sz="2000">
              <a:latin typeface="Arial Black"/>
              <a:ea typeface="Arial Black"/>
              <a:cs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" hidden="0"/>
          <p:cNvSpPr/>
          <p:nvPr isPhoto="0" userDrawn="0"/>
        </p:nvSpPr>
        <p:spPr bwMode="auto">
          <a:xfrm flipH="0" flipV="0">
            <a:off x="540542" y="791837"/>
            <a:ext cx="7034728" cy="3890331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 sz="3600" b="0" i="0" u="none">
                <a:solidFill>
                  <a:srgbClr val="202122"/>
                </a:solidFill>
                <a:latin typeface="Arial"/>
                <a:ea typeface="Arial"/>
                <a:cs typeface="Arial"/>
              </a:rPr>
              <a:t>Немецкий историк В. Хаупт пишет о 287 704 пленных, захвате 2585 танков, 245 неповреждённых самолётов и 1449 орудий, но это данные из приказа</a:t>
            </a:r>
            <a:r>
              <a:rPr sz="36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3600" b="0" i="0" u="sng">
                <a:solidFill>
                  <a:schemeClr val="tx1"/>
                </a:solidFill>
                <a:latin typeface="Arial"/>
                <a:ea typeface="Arial"/>
                <a:cs typeface="Arial"/>
                <a:hlinkClick r:id="rId2" tooltip="Бок, Фёдор фон"/>
              </a:rPr>
              <a:t>Ф. фон Бока</a:t>
            </a:r>
            <a:r>
              <a:rPr sz="36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3600" b="0" i="0" u="none">
                <a:solidFill>
                  <a:srgbClr val="202122"/>
                </a:solidFill>
                <a:latin typeface="Arial"/>
                <a:ea typeface="Arial"/>
                <a:cs typeface="Arial"/>
              </a:rPr>
              <a:t>от 8 июля 1941 года</a:t>
            </a:r>
            <a:endParaRPr sz="36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" hidden="0"/>
          <p:cNvSpPr/>
          <p:nvPr isPhoto="0" userDrawn="0"/>
        </p:nvSpPr>
        <p:spPr bwMode="auto">
          <a:xfrm flipH="0" flipV="0">
            <a:off x="333975" y="240993"/>
            <a:ext cx="8354457" cy="611665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just">
              <a:defRPr/>
            </a:pPr>
            <a:r>
              <a:rPr sz="1050" b="0" i="0" u="none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2600" b="0" i="0" u="none">
                <a:solidFill>
                  <a:srgbClr val="333333"/>
                </a:solidFill>
                <a:latin typeface="Arial"/>
                <a:ea typeface="Arial"/>
                <a:cs typeface="Arial"/>
              </a:rPr>
              <a:t>В результате внезапного удара противника многие стрелковые дивизии первого эшелона армий с первых же часов были расчленены, некоторые оказались в окружении. Связь с ними прервалась.</a:t>
            </a:r>
            <a:endParaRPr sz="2600" b="0" i="0" u="none">
              <a:solidFill>
                <a:srgbClr val="333333"/>
              </a:solidFill>
              <a:latin typeface="Arial"/>
              <a:ea typeface="Arial"/>
              <a:cs typeface="Arial"/>
            </a:endParaRPr>
          </a:p>
          <a:p>
            <a:pPr algn="just">
              <a:defRPr/>
            </a:pPr>
            <a:r>
              <a:rPr sz="2600" b="0" i="0" u="none">
                <a:solidFill>
                  <a:srgbClr val="333333"/>
                </a:solidFill>
                <a:latin typeface="Arial"/>
                <a:ea typeface="Arial"/>
                <a:cs typeface="Arial"/>
              </a:rPr>
              <a:t> К 7 ч штаб Западного фронта не имел проводной связи даже с армиями и за весь первый день войны не получил ни одного донесения. Командование Западного фронта беспокоило положение под Гродно.</a:t>
            </a:r>
            <a:endParaRPr sz="2600" b="0" i="0" u="none">
              <a:solidFill>
                <a:srgbClr val="333333"/>
              </a:solidFill>
              <a:latin typeface="Arial"/>
              <a:ea typeface="Arial"/>
              <a:cs typeface="Arial"/>
            </a:endParaRPr>
          </a:p>
          <a:p>
            <a:pPr algn="just">
              <a:defRPr/>
            </a:pPr>
            <a:r>
              <a:rPr sz="2200" b="0" i="0" u="none">
                <a:solidFill>
                  <a:srgbClr val="333333"/>
                </a:solidFill>
                <a:latin typeface="Arial"/>
                <a:ea typeface="Arial"/>
                <a:cs typeface="Arial"/>
              </a:rPr>
              <a:t>С утра 23 июня генерал Д. Павлов решил нанести контрудар в направлении Гродно. В ответ фельдмаршал Ф. фон Бок направил основные силы 2 го воздушного флота. Немецкие самолеты непрерывно «висели» над полем боя, лишая части 3 -й армии возможности любого маневра. Ожесточенные бои под Гродно продолжались и на следующий день, но силы советских войск быстро иссякли.</a:t>
            </a:r>
            <a:endParaRPr sz="2600" b="0" i="0" u="none">
              <a:solidFill>
                <a:srgbClr val="333333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 hidden="0"/>
          <p:cNvSpPr>
            <a:spLocks noChangeArrowheads="1" noGrp="1"/>
          </p:cNvSpPr>
          <p:nvPr isPhoto="0" userDrawn="0"/>
        </p:nvSpPr>
        <p:spPr bwMode="auto">
          <a:xfrm>
            <a:off x="395287" y="477837"/>
            <a:ext cx="4248150" cy="6124574"/>
          </a:xfrm>
          <a:prstGeom prst="rect">
            <a:avLst/>
          </a:prstGeom>
          <a:noFill/>
        </p:spPr>
        <p:txBody>
          <a:bodyPr lIns="91440" tIns="45719" rIns="91440" bIns="45719">
            <a:spAutoFit/>
          </a:bodyPr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1pPr>
            <a:lvl2pPr marL="457200" indent="4572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2pPr>
            <a:lvl3pPr marL="914400" indent="9144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3pPr>
            <a:lvl4pPr marL="1371600" indent="13716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4pPr>
            <a:lvl5pPr marL="1828800" indent="18288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marL="0" lvl="0" indent="0">
              <a:buNone/>
              <a:defRPr/>
            </a:pPr>
            <a:r>
              <a:rPr lang="be-BY" sz="2800" u="sng">
                <a:latin typeface="+mn-lt"/>
              </a:rPr>
              <a:t>22 июня1941 г.</a:t>
            </a:r>
            <a:r>
              <a:rPr sz="2800">
                <a:latin typeface="+mn-lt"/>
              </a:rPr>
              <a:t> фашистская Германия, нарушив пакт Молотова-Риббентропа, ворвалась в пределы СССР, началась Великая Отечественная война – составная часть Второй мировой войны.</a:t>
            </a:r>
            <a:endParaRPr/>
          </a:p>
          <a:p>
            <a:pPr marL="0" lvl="0" indent="0">
              <a:buNone/>
              <a:defRPr/>
            </a:pPr>
            <a:endParaRPr lang="en-US" sz="2800"/>
          </a:p>
          <a:p>
            <a:pPr marL="0" lvl="0" indent="0">
              <a:buNone/>
              <a:defRPr/>
            </a:pPr>
            <a:r>
              <a:rPr sz="2800">
                <a:latin typeface="+mn-lt"/>
              </a:rPr>
              <a:t>Немецкий план “</a:t>
            </a:r>
            <a:r>
              <a:rPr lang="be-BY" sz="2800" u="sng">
                <a:latin typeface="+mn-lt"/>
              </a:rPr>
              <a:t>Барбаросса</a:t>
            </a:r>
            <a:r>
              <a:rPr lang="be-BY" sz="2800">
                <a:latin typeface="+mn-lt"/>
              </a:rPr>
              <a:t>” – разгромить СССР в “</a:t>
            </a:r>
            <a:r>
              <a:rPr lang="be-BY" sz="2800" u="sng">
                <a:latin typeface="+mn-lt"/>
              </a:rPr>
              <a:t>молниеносной войне</a:t>
            </a:r>
            <a:r>
              <a:rPr lang="be-BY" sz="2800">
                <a:latin typeface="+mn-lt"/>
              </a:rPr>
              <a:t>” (блицкриг). </a:t>
            </a:r>
            <a:endParaRPr/>
          </a:p>
        </p:txBody>
      </p:sp>
      <p:pic>
        <p:nvPicPr>
          <p:cNvPr id="5" name="Picture 3" hidden="0"/>
          <p:cNvPicPr>
            <a:picLocks noChangeAspect="1" noGrp="1"/>
          </p:cNvPicPr>
          <p:nvPr isPhoto="0" userDrawn="0"/>
        </p:nvPicPr>
        <p:blipFill>
          <a:blip r:embed="rId2"/>
          <a:srcRect l="46569" t="6706" r="14653" b="24174"/>
          <a:stretch/>
        </p:blipFill>
        <p:spPr bwMode="auto">
          <a:xfrm>
            <a:off x="4500562" y="549275"/>
            <a:ext cx="4318000" cy="5551487"/>
          </a:xfrm>
          <a:prstGeom prst="rect">
            <a:avLst/>
          </a:prstGeom>
          <a:noFill/>
        </p:spPr>
      </p:pic>
      <p:sp>
        <p:nvSpPr>
          <p:cNvPr id="6" name="Shape 1028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prstGeom prst="rect">
            <a:avLst/>
          </a:prstGeom>
          <a:noFill/>
        </p:spPr>
        <p:txBody>
          <a:bodyPr lIns="91439" tIns="45720" rIns="91440" bIns="45719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250" advClick="1">
        <p:split orient="horz" dir="in"/>
      </p:transition>
    </mc:Choice>
    <mc:Fallback>
      <p:transition spd="med" advClick="1">
        <p:split orient="horz" dir="in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" hidden="0"/>
          <p:cNvSpPr/>
          <p:nvPr isPhoto="0" userDrawn="0"/>
        </p:nvSpPr>
        <p:spPr bwMode="auto">
          <a:xfrm flipH="0" flipV="0">
            <a:off x="414307" y="803313"/>
            <a:ext cx="8159367" cy="5290391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just">
              <a:defRPr/>
            </a:pPr>
            <a:r>
              <a:rPr sz="2400" b="0" i="0" u="none">
                <a:solidFill>
                  <a:srgbClr val="333333"/>
                </a:solidFill>
                <a:latin typeface="Arial"/>
                <a:ea typeface="Arial"/>
                <a:cs typeface="Arial"/>
              </a:rPr>
              <a:t>До сих пор ходит легенда о танке Т-28, который неожиданно появился в занятом немцами городе. В районе завода имени К. Ворошилова он уничтожил большую группу немцев, на Ульяновской улице огнем и гусеницами рассеял колонну мотоциклистов, а в парке имени М. Горького — скопление техники и живой силы врага. Среди немцев поднялся переполох. Артиллерийские орудия, выставленные на пути смельчака, в упор расстреляли танк. Полагали, что экипаж погиб целиком, но, как оказалось впоследствии, Д. Малько сумел выбраться из горящего танка. Д. Малько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 hidden="0"/>
          <p:cNvSpPr>
            <a:spLocks noChangeArrowheads="1" noGrp="1"/>
          </p:cNvSpPr>
          <p:nvPr isPhoto="0" userDrawn="0"/>
        </p:nvSpPr>
        <p:spPr bwMode="auto">
          <a:xfrm>
            <a:off x="2484437" y="325437"/>
            <a:ext cx="6307137" cy="954087"/>
          </a:xfrm>
          <a:prstGeom prst="rect">
            <a:avLst/>
          </a:prstGeom>
          <a:noFill/>
        </p:spPr>
        <p:txBody>
          <a:bodyPr lIns="91440" tIns="45719" rIns="91439" bIns="45720">
            <a:spAutoFit/>
          </a:bodyPr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1pPr>
            <a:lvl2pPr marL="457200" indent="4572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2pPr>
            <a:lvl3pPr marL="914400" indent="9144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3pPr>
            <a:lvl4pPr marL="1371600" indent="13716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4pPr>
            <a:lvl5pPr marL="1828800" indent="18288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marL="0" lvl="0" indent="0">
              <a:buNone/>
              <a:defRPr/>
            </a:pPr>
            <a:r>
              <a:rPr lang="be-BY" sz="2800">
                <a:latin typeface="+mn-lt"/>
              </a:rPr>
              <a:t>Оборона Могилёва - 23 дня, руководил генрал-майор </a:t>
            </a:r>
            <a:r>
              <a:rPr lang="be-BY" sz="2800" u="sng">
                <a:latin typeface="+mn-lt"/>
              </a:rPr>
              <a:t>Михаил Романов</a:t>
            </a:r>
            <a:r>
              <a:rPr lang="be-BY" sz="2800">
                <a:latin typeface="+mn-lt"/>
              </a:rPr>
              <a:t>.  </a:t>
            </a:r>
            <a:endParaRPr/>
          </a:p>
        </p:txBody>
      </p:sp>
      <p:sp>
        <p:nvSpPr>
          <p:cNvPr id="5" name="Прямоугольник 2" hidden="0"/>
          <p:cNvSpPr>
            <a:spLocks noChangeArrowheads="1" noGrp="1"/>
          </p:cNvSpPr>
          <p:nvPr isPhoto="0" userDrawn="0"/>
        </p:nvSpPr>
        <p:spPr bwMode="auto">
          <a:xfrm>
            <a:off x="323849" y="2852737"/>
            <a:ext cx="8712200" cy="3970337"/>
          </a:xfrm>
          <a:prstGeom prst="rect">
            <a:avLst/>
          </a:prstGeom>
          <a:noFill/>
        </p:spPr>
        <p:txBody>
          <a:bodyPr lIns="91440" tIns="45719" rIns="91440" bIns="45720">
            <a:spAutoFit/>
          </a:bodyPr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1pPr>
            <a:lvl2pPr marL="457200" indent="4572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2pPr>
            <a:lvl3pPr marL="914400" indent="9144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3pPr>
            <a:lvl4pPr marL="1371600" indent="13716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4pPr>
            <a:lvl5pPr marL="1828800" indent="18288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marL="0" lvl="0" indent="0">
              <a:buNone/>
              <a:defRPr/>
            </a:pPr>
            <a:r>
              <a:rPr lang="be-BY" sz="2800">
                <a:latin typeface="+mn-lt"/>
              </a:rPr>
              <a:t>Отличился стрелковый полк </a:t>
            </a:r>
            <a:endParaRPr/>
          </a:p>
          <a:p>
            <a:pPr marL="0" lvl="0" indent="0">
              <a:buNone/>
              <a:defRPr/>
            </a:pPr>
            <a:r>
              <a:rPr lang="be-BY" sz="2800">
                <a:latin typeface="+mn-lt"/>
              </a:rPr>
              <a:t>полковника </a:t>
            </a:r>
            <a:r>
              <a:rPr lang="be-BY" sz="2800" u="sng">
                <a:latin typeface="+mn-lt"/>
              </a:rPr>
              <a:t>Семёна Кутепова </a:t>
            </a:r>
            <a:endParaRPr/>
          </a:p>
          <a:p>
            <a:pPr marL="0" lvl="0" indent="0">
              <a:buNone/>
              <a:defRPr/>
            </a:pPr>
            <a:r>
              <a:rPr sz="2800">
                <a:latin typeface="+mn-lt"/>
              </a:rPr>
              <a:t>(за 1 день боёв уничтожили </a:t>
            </a:r>
            <a:endParaRPr/>
          </a:p>
          <a:p>
            <a:pPr marL="0" lvl="0" indent="0">
              <a:buNone/>
              <a:defRPr/>
            </a:pPr>
            <a:r>
              <a:rPr sz="2800">
                <a:latin typeface="+mn-lt"/>
              </a:rPr>
              <a:t>39 танков). </a:t>
            </a:r>
            <a:endParaRPr/>
          </a:p>
          <a:p>
            <a:pPr marL="0" lvl="0" indent="0">
              <a:buNone/>
              <a:defRPr/>
            </a:pPr>
            <a:r>
              <a:rPr sz="2800">
                <a:latin typeface="+mn-lt"/>
              </a:rPr>
              <a:t>Семён Кутепов стал прототипом </a:t>
            </a:r>
            <a:endParaRPr/>
          </a:p>
          <a:p>
            <a:pPr marL="0" lvl="0" indent="0">
              <a:buNone/>
              <a:defRPr/>
            </a:pPr>
            <a:r>
              <a:rPr sz="2800">
                <a:latin typeface="+mn-lt"/>
              </a:rPr>
              <a:t>героя романа К.Симонова </a:t>
            </a:r>
            <a:endParaRPr/>
          </a:p>
          <a:p>
            <a:pPr marL="0" lvl="0" indent="0">
              <a:buNone/>
              <a:defRPr/>
            </a:pPr>
            <a:r>
              <a:rPr sz="2800">
                <a:latin typeface="+mn-lt"/>
              </a:rPr>
              <a:t>“Живые и мёртвые”. По завещанию писателя на Буйничском поле развеян после смерти его прах.</a:t>
            </a:r>
            <a:endParaRPr/>
          </a:p>
          <a:p>
            <a:pPr marL="0" lvl="0" indent="0">
              <a:buNone/>
              <a:defRPr/>
            </a:pPr>
            <a:r>
              <a:rPr sz="2800">
                <a:latin typeface="+mn-lt"/>
              </a:rPr>
              <a:t> </a:t>
            </a:r>
            <a:endParaRPr/>
          </a:p>
        </p:txBody>
      </p:sp>
      <p:pic>
        <p:nvPicPr>
          <p:cNvPr id="6" name="Picture 2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>
            <a:off x="539749" y="258762"/>
            <a:ext cx="1800225" cy="2547937"/>
          </a:xfrm>
          <a:prstGeom prst="rect">
            <a:avLst/>
          </a:prstGeom>
          <a:noFill/>
        </p:spPr>
      </p:pic>
      <p:sp>
        <p:nvSpPr>
          <p:cNvPr id="7" name="Text Box 5" hidden="0"/>
          <p:cNvSpPr>
            <a:spLocks noAdjustHandles="0" noChangeArrowheads="0"/>
          </p:cNvSpPr>
          <p:nvPr isPhoto="0" userDrawn="0"/>
        </p:nvSpPr>
        <p:spPr bwMode="auto">
          <a:xfrm>
            <a:off x="5940425" y="4221162"/>
            <a:ext cx="2851150" cy="1016000"/>
          </a:xfrm>
          <a:prstGeom prst="rect">
            <a:avLst/>
          </a:prstGeom>
          <a:noFill/>
        </p:spPr>
        <p:txBody>
          <a:bodyPr lIns="91439" tIns="45719" rIns="91439" bIns="45720">
            <a:spAutoFit/>
          </a:bodyPr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1pPr>
            <a:lvl2pPr marL="457200" indent="4572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2pPr>
            <a:lvl3pPr marL="914400" indent="9144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3pPr>
            <a:lvl4pPr marL="1371600" indent="13716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4pPr>
            <a:lvl5pPr marL="1828800" indent="18288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marL="0" lvl="0" indent="0" algn="ctr">
              <a:buNone/>
              <a:defRPr/>
            </a:pPr>
            <a:r>
              <a:rPr lang="be-BY" sz="2000" i="1">
                <a:latin typeface="+mn-lt"/>
              </a:rPr>
              <a:t>Мемориальный комплекс </a:t>
            </a:r>
            <a:endParaRPr/>
          </a:p>
          <a:p>
            <a:pPr marL="0" lvl="0" indent="0" algn="ctr">
              <a:buNone/>
              <a:defRPr/>
            </a:pPr>
            <a:r>
              <a:rPr lang="be-BY" sz="2000" i="1">
                <a:latin typeface="+mn-lt"/>
              </a:rPr>
              <a:t>«Буйничское поле» </a:t>
            </a:r>
            <a:endParaRPr/>
          </a:p>
          <a:p>
            <a:pPr marL="0" lvl="0" indent="0" algn="ctr">
              <a:buNone/>
              <a:defRPr/>
            </a:pPr>
            <a:r>
              <a:rPr lang="be-BY" sz="2000" i="1">
                <a:latin typeface="+mn-lt"/>
              </a:rPr>
              <a:t>под Могилёвом</a:t>
            </a:r>
            <a:endParaRPr/>
          </a:p>
        </p:txBody>
      </p:sp>
      <p:pic>
        <p:nvPicPr>
          <p:cNvPr id="8" name="Picture 6" hidden="0"/>
          <p:cNvPicPr>
            <a:picLocks noChangeAspect="1" noGrp="1"/>
          </p:cNvPicPr>
          <p:nvPr isPhoto="0" userDrawn="0"/>
        </p:nvPicPr>
        <p:blipFill>
          <a:blip r:embed="rId3"/>
          <a:stretch/>
        </p:blipFill>
        <p:spPr bwMode="auto">
          <a:xfrm>
            <a:off x="5292725" y="1497012"/>
            <a:ext cx="3498850" cy="2617787"/>
          </a:xfrm>
          <a:prstGeom prst="rect">
            <a:avLst/>
          </a:prstGeom>
          <a:noFill/>
        </p:spPr>
      </p:pic>
      <p:sp>
        <p:nvSpPr>
          <p:cNvPr id="9" name="Shape 1028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prstGeom prst="rect">
            <a:avLst/>
          </a:prstGeom>
          <a:noFill/>
        </p:spPr>
        <p:txBody>
          <a:bodyPr lIns="91439" tIns="45720" rIns="91440" bIns="45719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250" advClick="1">
        <p:split orient="horz" dir="in"/>
      </p:transition>
    </mc:Choice>
    <mc:Fallback>
      <p:transition spd="med" advClick="1">
        <p:split orient="horz" dir="in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Мемориальный комплекс Буйничское поле | Гостиница в Могилеве «Губернская»" hidden="0"/>
          <p:cNvPicPr>
            <a:picLocks noChangeAspect="1" noChangeArrowheads="1" noGrp="1"/>
          </p:cNvPicPr>
          <p:nvPr isPhoto="0" userDrawn="0">
            <p:ph idx="1" hasCustomPrompt="0"/>
          </p:nvPr>
        </p:nvPicPr>
        <p:blipFill>
          <a:blip r:embed="rId2"/>
          <a:srcRect l="0" t="4199" r="0" b="6299"/>
          <a:stretch/>
        </p:blipFill>
        <p:spPr bwMode="auto">
          <a:xfrm flipH="0" flipV="0">
            <a:off x="92981" y="298373"/>
            <a:ext cx="8767590" cy="642650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Оборона Могилева: поправляя энциклопедии » MASHEKA - информационный портал  Могилёва" hidden="0"/>
          <p:cNvPicPr>
            <a:picLocks noChangeAspect="1" noChangeArrowheads="1" noGrp="1"/>
          </p:cNvPicPr>
          <p:nvPr isPhoto="0" userDrawn="0">
            <p:ph idx="1" hasCustomPrompt="0"/>
          </p:nvPr>
        </p:nvPicPr>
        <p:blipFill>
          <a:blip r:embed="rId2"/>
          <a:srcRect l="932" t="0" r="-1" b="-1"/>
          <a:stretch/>
        </p:blipFill>
        <p:spPr bwMode="auto">
          <a:xfrm>
            <a:off x="962892" y="942537"/>
            <a:ext cx="7163221" cy="4808331"/>
          </a:xfrm>
          <a:prstGeom prst="rect">
            <a:avLst/>
          </a:prstGeom>
          <a:noFill/>
        </p:spPr>
      </p:pic>
      <p:sp>
        <p:nvSpPr>
          <p:cNvPr id="5" name="" hidden="0"/>
          <p:cNvSpPr/>
          <p:nvPr isPhoto="0" userDrawn="0"/>
        </p:nvSpPr>
        <p:spPr bwMode="auto">
          <a:xfrm flipH="0" flipV="0">
            <a:off x="1779938" y="516415"/>
            <a:ext cx="6346174" cy="5164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 sz="2200"/>
              <a:t>ОБОРОНА МОГИЛЁВА</a:t>
            </a:r>
            <a:endParaRPr sz="2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Box 8" hidden="0"/>
          <p:cNvSpPr>
            <a:spLocks noAdjustHandles="0" noChangeArrowheads="0"/>
          </p:cNvSpPr>
          <p:nvPr isPhoto="0" userDrawn="0"/>
        </p:nvSpPr>
        <p:spPr bwMode="auto">
          <a:xfrm>
            <a:off x="231775" y="476250"/>
            <a:ext cx="5995987" cy="2247899"/>
          </a:xfrm>
          <a:prstGeom prst="rect">
            <a:avLst/>
          </a:prstGeom>
          <a:noFill/>
        </p:spPr>
        <p:txBody>
          <a:bodyPr lIns="91440" tIns="45719" rIns="91439" bIns="45719">
            <a:spAutoFit/>
          </a:bodyPr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1pPr>
            <a:lvl2pPr marL="457200" indent="4572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2pPr>
            <a:lvl3pPr marL="914400" indent="9144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3pPr>
            <a:lvl4pPr marL="1371600" indent="13716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4pPr>
            <a:lvl5pPr marL="1828800" indent="18288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marL="0" lvl="0" indent="0">
              <a:buNone/>
              <a:defRPr/>
            </a:pPr>
            <a:r>
              <a:rPr lang="be-BY" sz="2800">
                <a:latin typeface="+mn-lt"/>
              </a:rPr>
              <a:t>Июль 1941 г. - </a:t>
            </a:r>
            <a:r>
              <a:rPr lang="be-BY" sz="2800" u="sng">
                <a:latin typeface="+mn-lt"/>
              </a:rPr>
              <a:t>Лепельский контрудар  </a:t>
            </a:r>
            <a:r>
              <a:rPr lang="be-BY" sz="2800">
                <a:latin typeface="+mn-lt"/>
              </a:rPr>
              <a:t>(</a:t>
            </a:r>
            <a:r>
              <a:rPr lang="be-BY" sz="2800" u="sng">
                <a:latin typeface="+mn-lt"/>
              </a:rPr>
              <a:t>Сенно-Лепель</a:t>
            </a:r>
            <a:r>
              <a:rPr lang="be-BY" sz="2800">
                <a:latin typeface="+mn-lt"/>
              </a:rPr>
              <a:t>) – 20-я армия генерал-лейтенанта </a:t>
            </a:r>
            <a:r>
              <a:rPr lang="be-BY" sz="2800" u="sng">
                <a:latin typeface="+mn-lt"/>
              </a:rPr>
              <a:t>Павла Курочкина</a:t>
            </a:r>
            <a:r>
              <a:rPr lang="be-BY" sz="2800">
                <a:latin typeface="+mn-lt"/>
              </a:rPr>
              <a:t>. </a:t>
            </a:r>
            <a:endParaRPr/>
          </a:p>
          <a:p>
            <a:pPr marL="0" lvl="0" indent="0">
              <a:buNone/>
              <a:defRPr/>
            </a:pPr>
            <a:r>
              <a:rPr lang="be-BY" sz="2800">
                <a:latin typeface="+mn-lt"/>
              </a:rPr>
              <a:t>Крупнейшее танковое сражение начала войны (более 1500 машин).</a:t>
            </a:r>
            <a:endParaRPr/>
          </a:p>
        </p:txBody>
      </p:sp>
      <p:pic>
        <p:nvPicPr>
          <p:cNvPr id="5" name="Picture 6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>
            <a:off x="6227762" y="307975"/>
            <a:ext cx="2554287" cy="3192462"/>
          </a:xfrm>
          <a:prstGeom prst="rect">
            <a:avLst/>
          </a:prstGeom>
          <a:noFill/>
        </p:spPr>
      </p:pic>
      <p:pic>
        <p:nvPicPr>
          <p:cNvPr id="6" name="Picture 6" hidden="0"/>
          <p:cNvPicPr>
            <a:picLocks noChangeAspect="1" noGrp="1"/>
          </p:cNvPicPr>
          <p:nvPr isPhoto="0" userDrawn="0"/>
        </p:nvPicPr>
        <p:blipFill>
          <a:blip r:embed="rId3"/>
          <a:stretch/>
        </p:blipFill>
        <p:spPr bwMode="auto">
          <a:xfrm>
            <a:off x="438149" y="3068637"/>
            <a:ext cx="5400675" cy="3348037"/>
          </a:xfrm>
          <a:prstGeom prst="rect">
            <a:avLst/>
          </a:prstGeom>
          <a:noFill/>
        </p:spPr>
      </p:pic>
      <p:sp>
        <p:nvSpPr>
          <p:cNvPr id="7" name="Shape 1028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prstGeom prst="rect">
            <a:avLst/>
          </a:prstGeom>
          <a:noFill/>
        </p:spPr>
        <p:txBody>
          <a:bodyPr lIns="91439" tIns="45720" rIns="91440" bIns="45719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250" advClick="1">
        <p:split orient="horz" dir="in"/>
      </p:transition>
    </mc:Choice>
    <mc:Fallback>
      <p:transition spd="med" advClick="1">
        <p:split orient="horz" dir="in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8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>
            <a:off x="708024" y="3079749"/>
            <a:ext cx="2279649" cy="3301999"/>
          </a:xfrm>
          <a:prstGeom prst="rect">
            <a:avLst/>
          </a:prstGeom>
          <a:noFill/>
        </p:spPr>
      </p:pic>
      <p:pic>
        <p:nvPicPr>
          <p:cNvPr id="5" name="Picture 9" hidden="0"/>
          <p:cNvPicPr>
            <a:picLocks noChangeAspect="1" noGrp="1"/>
          </p:cNvPicPr>
          <p:nvPr isPhoto="0" userDrawn="0"/>
        </p:nvPicPr>
        <p:blipFill>
          <a:blip r:embed="rId3"/>
          <a:stretch/>
        </p:blipFill>
        <p:spPr bwMode="auto">
          <a:xfrm>
            <a:off x="3657600" y="3079749"/>
            <a:ext cx="4805362" cy="2954337"/>
          </a:xfrm>
          <a:prstGeom prst="rect">
            <a:avLst/>
          </a:prstGeom>
          <a:noFill/>
        </p:spPr>
      </p:pic>
      <p:sp>
        <p:nvSpPr>
          <p:cNvPr id="6" name="Прямоугольник 1" hidden="0"/>
          <p:cNvSpPr>
            <a:spLocks noChangeArrowheads="1" noGrp="1"/>
          </p:cNvSpPr>
          <p:nvPr isPhoto="0" userDrawn="0"/>
        </p:nvSpPr>
        <p:spPr bwMode="auto">
          <a:xfrm>
            <a:off x="323849" y="288924"/>
            <a:ext cx="8569325" cy="2678112"/>
          </a:xfrm>
          <a:prstGeom prst="rect">
            <a:avLst/>
          </a:prstGeom>
          <a:noFill/>
        </p:spPr>
        <p:txBody>
          <a:bodyPr lIns="91440" tIns="45719" rIns="91440" bIns="45719">
            <a:spAutoFit/>
          </a:bodyPr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1pPr>
            <a:lvl2pPr marL="457200" indent="4572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2pPr>
            <a:lvl3pPr marL="914400" indent="9144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3pPr>
            <a:lvl4pPr marL="1371600" indent="13716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4pPr>
            <a:lvl5pPr marL="1828800" indent="18288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marL="0" lvl="0" indent="0">
              <a:buNone/>
              <a:defRPr/>
            </a:pPr>
            <a:r>
              <a:rPr lang="be-BY" sz="2400">
                <a:latin typeface="+mn-lt"/>
              </a:rPr>
              <a:t>Под Оршей впервые использована  реактивная артиллерия – “</a:t>
            </a:r>
            <a:r>
              <a:rPr lang="be-BY" sz="2400" u="sng">
                <a:latin typeface="+mn-lt"/>
              </a:rPr>
              <a:t>катюши</a:t>
            </a:r>
            <a:r>
              <a:rPr lang="be-BY" sz="2400">
                <a:latin typeface="+mn-lt"/>
              </a:rPr>
              <a:t>” - батарея миномётов под  командованием капитана </a:t>
            </a:r>
            <a:r>
              <a:rPr lang="be-BY" sz="2400" u="sng">
                <a:latin typeface="+mn-lt"/>
              </a:rPr>
              <a:t>Ивана Флёрова</a:t>
            </a:r>
            <a:r>
              <a:rPr lang="be-BY" sz="2400">
                <a:latin typeface="+mn-lt"/>
              </a:rPr>
              <a:t>. Оказавшись в окружении, батарея совершила более чем 100-километровый марш по вражескому тылу, затем артиллеристы взорвали секретную технику, чтобы она не досталась врагу. Посмертно присовено звание Героя Российской Федерации.</a:t>
            </a:r>
            <a:endParaRPr/>
          </a:p>
        </p:txBody>
      </p:sp>
      <p:sp>
        <p:nvSpPr>
          <p:cNvPr id="7" name="Shape 1028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prstGeom prst="rect">
            <a:avLst/>
          </a:prstGeom>
          <a:noFill/>
        </p:spPr>
        <p:txBody>
          <a:bodyPr lIns="91439" tIns="45720" rIns="91440" bIns="45719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250" advClick="1">
        <p:split orient="horz" dir="in"/>
      </p:transition>
    </mc:Choice>
    <mc:Fallback>
      <p:transition spd="med" advClick="1">
        <p:split orient="horz" dir="in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Катюша Орша" hidden="0"/>
          <p:cNvPicPr>
            <a:picLocks noChangeAspect="1" noChangeArrowheads="1" noGrp="1"/>
          </p:cNvPicPr>
          <p:nvPr isPhoto="0" userDrawn="0">
            <p:ph idx="1" hasCustomPrompt="0"/>
          </p:nvPr>
        </p:nvPicPr>
        <p:blipFill>
          <a:blip r:embed="rId2"/>
          <a:srcRect l="1939" t="0" r="6441" b="0"/>
          <a:stretch/>
        </p:blipFill>
        <p:spPr bwMode="auto">
          <a:xfrm flipH="0" flipV="0">
            <a:off x="310648" y="367228"/>
            <a:ext cx="8225444" cy="55213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oborona-gomelya-v-obektive1" hidden="0"/>
          <p:cNvPicPr>
            <a:picLocks noChangeAspect="1" noChangeArrowheads="1" noGrp="1"/>
          </p:cNvPicPr>
          <p:nvPr isPhoto="0" userDrawn="0">
            <p:ph idx="1" hasCustomPrompt="0"/>
          </p:nvPr>
        </p:nvPicPr>
        <p:blipFill>
          <a:blip r:embed="rId2"/>
          <a:srcRect l="559" t="0" r="1" b="1"/>
          <a:stretch/>
        </p:blipFill>
        <p:spPr bwMode="auto">
          <a:xfrm>
            <a:off x="344193" y="222056"/>
            <a:ext cx="7163221" cy="4808331"/>
          </a:xfrm>
          <a:prstGeom prst="rect">
            <a:avLst/>
          </a:prstGeom>
          <a:noFill/>
        </p:spPr>
      </p:pic>
      <p:sp>
        <p:nvSpPr>
          <p:cNvPr id="5" name="" hidden="0"/>
          <p:cNvSpPr/>
          <p:nvPr isPhoto="0" userDrawn="0"/>
        </p:nvSpPr>
        <p:spPr bwMode="auto">
          <a:xfrm flipH="0" flipV="0">
            <a:off x="1883222" y="5749427"/>
            <a:ext cx="4624788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/>
              <a:t>Оборона Гомеля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" hidden="0"/>
          <p:cNvSpPr/>
          <p:nvPr isPhoto="0" userDrawn="0"/>
        </p:nvSpPr>
        <p:spPr bwMode="auto">
          <a:xfrm flipH="0" flipV="0">
            <a:off x="1286475" y="929548"/>
            <a:ext cx="6667499" cy="1377108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endParaRPr/>
          </a:p>
        </p:txBody>
      </p:sp>
      <p:sp>
        <p:nvSpPr>
          <p:cNvPr id="5" name="" hidden="0"/>
          <p:cNvSpPr/>
          <p:nvPr isPhoto="0" userDrawn="0"/>
        </p:nvSpPr>
        <p:spPr bwMode="auto">
          <a:xfrm flipH="0" flipV="0">
            <a:off x="620873" y="436084"/>
            <a:ext cx="8365933" cy="597894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r>
              <a:rPr sz="2400" b="0" i="0" u="none">
                <a:solidFill>
                  <a:srgbClr val="333333"/>
                </a:solidFill>
                <a:latin typeface="Arial"/>
                <a:ea typeface="Arial"/>
                <a:cs typeface="Arial"/>
              </a:rPr>
              <a:t>Поражение Западного фронта — это беда, а не вина сорокачетырехлетнего Павлова, в командовании войсками ему помогали посланные Сталиным в первые же дни войны три маршала Советского Союза — Шапошников,  Кулик и  Ворошилов. После окружения под Минском Сталин послал на Западный фронт еще двух маршалов — С. Тимошенко и С. Буденного.  16 августа 1941 г. в период отступления советских войск Сталин издал приказ № 270, по которому следовало «расстреливать на месте дезертиров из начсостава, а попавшим в окружение — в плен не сдаваться, драться до последнего патрона» . Обвинения Сталиным в дезертирстве военачальников были необоснованные, но с июля 1941 г. по март 1942 г. было расстреляно 30 генералов (все также реабилитированы).</a:t>
            </a:r>
            <a:r>
              <a:rPr sz="2400" b="0" i="0" u="none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endParaRPr sz="2400" b="0" i="0" u="none">
              <a:solidFill>
                <a:srgbClr val="333333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" hidden="0"/>
          <p:cNvSpPr/>
          <p:nvPr isPhoto="0" userDrawn="0"/>
        </p:nvSpPr>
        <p:spPr bwMode="auto">
          <a:xfrm flipH="0" flipV="0">
            <a:off x="414307" y="516415"/>
            <a:ext cx="8365933" cy="6070752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 sz="2400" b="0" i="0" u="none">
                <a:solidFill>
                  <a:srgbClr val="333333"/>
                </a:solidFill>
                <a:latin typeface="Arial"/>
                <a:ea typeface="Arial"/>
                <a:cs typeface="Arial"/>
              </a:rPr>
              <a:t>1. Руководство СССР преувеличивало значение германско-советского договора и игнорировало донесения о вероятности нападения Германии на СССР. </a:t>
            </a:r>
            <a:endParaRPr sz="2400" b="0" i="0" u="none">
              <a:solidFill>
                <a:srgbClr val="333333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2400" b="0" i="0" u="none">
                <a:solidFill>
                  <a:srgbClr val="333333"/>
                </a:solidFill>
                <a:latin typeface="Arial"/>
                <a:ea typeface="Arial"/>
                <a:cs typeface="Arial"/>
              </a:rPr>
              <a:t>2. Количественный и качественный перевес противника в живой силе, технике, разведывательной информации.  </a:t>
            </a:r>
            <a:endParaRPr sz="2400" b="0" i="0" u="none">
              <a:solidFill>
                <a:srgbClr val="333333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2400" b="0" i="0" u="none">
                <a:solidFill>
                  <a:srgbClr val="333333"/>
                </a:solidFill>
                <a:latin typeface="Arial"/>
                <a:ea typeface="Arial"/>
                <a:cs typeface="Arial"/>
              </a:rPr>
              <a:t>3. Германия имела отмобилизованную армию и опыт ведения современной войны. СССР такого опыта не имел.</a:t>
            </a:r>
            <a:endParaRPr sz="2400" b="0" i="0" u="none">
              <a:solidFill>
                <a:srgbClr val="333333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2400" b="0" i="0" u="none">
                <a:solidFill>
                  <a:srgbClr val="333333"/>
                </a:solidFill>
                <a:latin typeface="Arial"/>
                <a:ea typeface="Arial"/>
                <a:cs typeface="Arial"/>
              </a:rPr>
              <a:t> 4. Ошибочная военная доктрина, исключающая возможность прорыва противника на большую глубину. Красная Армия готовилась к боевым действиям на сопредельной территории. </a:t>
            </a:r>
            <a:r>
              <a:rPr sz="2400" b="0" i="0" u="none">
                <a:solidFill>
                  <a:srgbClr val="333333"/>
                </a:solidFill>
                <a:latin typeface="Arial"/>
                <a:ea typeface="Arial"/>
                <a:cs typeface="Arial"/>
              </a:rPr>
              <a:t>5. Красная Армия была ослаблена массовыми репрессиями, а результате на начало войны 75% командиров полков и дивизий занимали должности около года.</a:t>
            </a:r>
            <a:endParaRPr sz="2400" b="0" i="0" u="none">
              <a:solidFill>
                <a:srgbClr val="333333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 hidden="0"/>
          <p:cNvSpPr>
            <a:spLocks noChangeArrowheads="1" noGrp="1"/>
          </p:cNvSpPr>
          <p:nvPr isPhoto="0" userDrawn="0"/>
        </p:nvSpPr>
        <p:spPr bwMode="auto">
          <a:xfrm>
            <a:off x="323849" y="260349"/>
            <a:ext cx="8712200" cy="1385887"/>
          </a:xfrm>
          <a:prstGeom prst="rect">
            <a:avLst/>
          </a:prstGeom>
          <a:noFill/>
        </p:spPr>
        <p:txBody>
          <a:bodyPr lIns="91440" tIns="45720" rIns="91440" bIns="45719">
            <a:spAutoFit/>
          </a:bodyPr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1pPr>
            <a:lvl2pPr marL="457200" indent="4572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2pPr>
            <a:lvl3pPr marL="914400" indent="9144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3pPr>
            <a:lvl4pPr marL="1371600" indent="13716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4pPr>
            <a:lvl5pPr marL="1828800" indent="18288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marL="0" lvl="0" indent="0">
              <a:buNone/>
              <a:defRPr/>
            </a:pPr>
            <a:r>
              <a:rPr lang="be-BY" sz="2800" u="sng">
                <a:latin typeface="+mn-lt"/>
              </a:rPr>
              <a:t>Цель группы армий “Центр”</a:t>
            </a:r>
            <a:r>
              <a:rPr lang="be-BY" sz="2800">
                <a:latin typeface="+mn-lt"/>
              </a:rPr>
              <a:t>: уничтожение  в приграничных боях войск Западного особого военного округа – </a:t>
            </a:r>
            <a:r>
              <a:rPr lang="be-BY" sz="2800" u="sng">
                <a:latin typeface="+mn-lt"/>
              </a:rPr>
              <a:t>ЗапОВО (командующий Дмитрий Павлов).</a:t>
            </a:r>
            <a:endParaRPr/>
          </a:p>
        </p:txBody>
      </p:sp>
      <p:pic>
        <p:nvPicPr>
          <p:cNvPr id="5" name="Picture 2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>
            <a:off x="684212" y="1887537"/>
            <a:ext cx="3651250" cy="4494212"/>
          </a:xfrm>
          <a:prstGeom prst="rect">
            <a:avLst/>
          </a:prstGeom>
          <a:noFill/>
        </p:spPr>
      </p:pic>
      <p:pic>
        <p:nvPicPr>
          <p:cNvPr id="6" name="Picture 5" hidden="0"/>
          <p:cNvPicPr>
            <a:picLocks noChangeAspect="1" noGrp="1"/>
          </p:cNvPicPr>
          <p:nvPr isPhoto="0" userDrawn="0"/>
        </p:nvPicPr>
        <p:blipFill>
          <a:blip r:embed="rId3"/>
          <a:stretch/>
        </p:blipFill>
        <p:spPr bwMode="auto">
          <a:xfrm>
            <a:off x="5078412" y="1889125"/>
            <a:ext cx="3022600" cy="4419600"/>
          </a:xfrm>
          <a:prstGeom prst="rect">
            <a:avLst/>
          </a:prstGeom>
          <a:noFill/>
        </p:spPr>
      </p:pic>
      <p:sp>
        <p:nvSpPr>
          <p:cNvPr id="7" name="Shape 1028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prstGeom prst="rect">
            <a:avLst/>
          </a:prstGeom>
          <a:noFill/>
        </p:spPr>
        <p:txBody>
          <a:bodyPr lIns="91439" tIns="45720" rIns="91440" bIns="45719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250" advClick="1">
        <p:split orient="horz" dir="in"/>
      </p:transition>
    </mc:Choice>
    <mc:Fallback>
      <p:transition spd="med" advClick="1">
        <p:split orient="horz" dir="in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 hidden="0"/>
          <p:cNvSpPr>
            <a:spLocks noChangeArrowheads="1" noGrp="1"/>
          </p:cNvSpPr>
          <p:nvPr isPhoto="0" userDrawn="0"/>
        </p:nvSpPr>
        <p:spPr bwMode="auto">
          <a:xfrm>
            <a:off x="376237" y="1412874"/>
            <a:ext cx="8424862" cy="3538537"/>
          </a:xfrm>
          <a:prstGeom prst="rect">
            <a:avLst/>
          </a:prstGeom>
          <a:noFill/>
        </p:spPr>
        <p:txBody>
          <a:bodyPr lIns="91439" tIns="45720" rIns="91440" bIns="45720">
            <a:spAutoFit/>
          </a:bodyPr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1pPr>
            <a:lvl2pPr marL="457200" indent="4572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2pPr>
            <a:lvl3pPr marL="914400" indent="9144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3pPr>
            <a:lvl4pPr marL="1371600" indent="13716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4pPr>
            <a:lvl5pPr marL="1828800" indent="18288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marL="0" lvl="0" indent="0">
              <a:buNone/>
              <a:defRPr/>
            </a:pPr>
            <a:r>
              <a:rPr sz="2800">
                <a:latin typeface="+mn-lt"/>
              </a:rPr>
              <a:t>Несмотря на героизм и мужество защитников, к началу сентября вся территория Беларуси была оккупирована фашистами.</a:t>
            </a:r>
            <a:endParaRPr/>
          </a:p>
          <a:p>
            <a:pPr marL="0" lvl="0" indent="0">
              <a:buNone/>
              <a:defRPr/>
            </a:pPr>
            <a:r>
              <a:rPr sz="2800">
                <a:latin typeface="+mn-lt"/>
              </a:rPr>
              <a:t> </a:t>
            </a:r>
            <a:endParaRPr/>
          </a:p>
          <a:p>
            <a:pPr marL="0" lvl="0" indent="0">
              <a:buNone/>
              <a:defRPr/>
            </a:pPr>
            <a:r>
              <a:rPr lang="be-BY" sz="2800" u="sng">
                <a:latin typeface="+mn-lt"/>
              </a:rPr>
              <a:t>Значение двухмесячных оборонительных боёв</a:t>
            </a:r>
            <a:r>
              <a:rPr sz="2800">
                <a:latin typeface="+mn-lt"/>
              </a:rPr>
              <a:t>:</a:t>
            </a:r>
            <a:endParaRPr/>
          </a:p>
          <a:p>
            <a:pPr marL="914400" lvl="1" indent="-457200">
              <a:buFontTx/>
              <a:buChar char="•"/>
              <a:defRPr/>
            </a:pPr>
            <a:r>
              <a:rPr lang="be-BY" sz="2800">
                <a:latin typeface="+mn-lt"/>
              </a:rPr>
              <a:t>срыв плана “молниеносной войны” </a:t>
            </a:r>
            <a:endParaRPr/>
          </a:p>
          <a:p>
            <a:pPr marL="914400" lvl="1" indent="-457200">
              <a:buFontTx/>
              <a:buChar char="•"/>
              <a:defRPr/>
            </a:pPr>
            <a:r>
              <a:rPr lang="be-BY" sz="2800">
                <a:latin typeface="+mn-lt"/>
              </a:rPr>
              <a:t>подготовлена оборона на московском направлении.</a:t>
            </a:r>
            <a:endParaRPr/>
          </a:p>
        </p:txBody>
      </p:sp>
      <p:sp>
        <p:nvSpPr>
          <p:cNvPr id="5" name="Shape 1028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prstGeom prst="rect">
            <a:avLst/>
          </a:prstGeom>
          <a:noFill/>
        </p:spPr>
        <p:txBody>
          <a:bodyPr lIns="91439" tIns="45720" rIns="91440" bIns="45719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250" advClick="1">
        <p:split orient="horz" dir="in"/>
      </p:transition>
    </mc:Choice>
    <mc:Fallback>
      <p:transition spd="med" advClick="1">
        <p:split orient="horz" dir="in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Box 5" hidden="0"/>
          <p:cNvSpPr>
            <a:spLocks noAdjustHandles="0" noChangeArrowheads="0"/>
          </p:cNvSpPr>
          <p:nvPr isPhoto="0" userDrawn="0"/>
        </p:nvSpPr>
        <p:spPr bwMode="auto">
          <a:xfrm>
            <a:off x="144462" y="1557337"/>
            <a:ext cx="8842375" cy="347821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1pPr>
            <a:lvl2pPr marL="457200" indent="4572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2pPr>
            <a:lvl3pPr marL="914400" indent="9144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3pPr>
            <a:lvl4pPr marL="1371600" indent="13716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4pPr>
            <a:lvl5pPr marL="1828800" indent="18288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marL="274637" lvl="0" indent="-274637">
              <a:buFont typeface="Wingdings"/>
              <a:buChar char="ü"/>
              <a:defRPr/>
            </a:pPr>
            <a:r>
              <a:rPr sz="2800">
                <a:latin typeface="+mn-lt"/>
                <a:ea typeface="Times New Roman"/>
              </a:rPr>
              <a:t> подготовка к наступательным действиям</a:t>
            </a:r>
            <a:endParaRPr/>
          </a:p>
          <a:p>
            <a:pPr marL="274637" lvl="0" indent="-274637">
              <a:buFont typeface="Wingdings"/>
              <a:buChar char="ü"/>
              <a:defRPr/>
            </a:pPr>
            <a:r>
              <a:rPr sz="2800">
                <a:latin typeface="+mn-lt"/>
                <a:ea typeface="Times New Roman"/>
              </a:rPr>
              <a:t> не успели укрепить новую западную границу</a:t>
            </a:r>
            <a:endParaRPr/>
          </a:p>
          <a:p>
            <a:pPr marL="274637" lvl="0" indent="-274637">
              <a:buFont typeface="Wingdings"/>
              <a:buChar char="ü"/>
              <a:defRPr/>
            </a:pPr>
            <a:r>
              <a:rPr sz="2800">
                <a:latin typeface="+mn-lt"/>
                <a:ea typeface="Times New Roman"/>
              </a:rPr>
              <a:t> вооружённые силы ослаблены репрессиями</a:t>
            </a:r>
            <a:endParaRPr/>
          </a:p>
          <a:p>
            <a:pPr marL="274637" lvl="0" indent="-274637">
              <a:buFont typeface="Wingdings"/>
              <a:buChar char="ü"/>
              <a:defRPr/>
            </a:pPr>
            <a:r>
              <a:rPr sz="2800">
                <a:latin typeface="+mn-lt"/>
                <a:ea typeface="Times New Roman"/>
              </a:rPr>
              <a:t> Сталин доверял договору о ненападении с Германией</a:t>
            </a:r>
            <a:endParaRPr/>
          </a:p>
          <a:p>
            <a:pPr marL="274637" lvl="0" indent="-274637">
              <a:buFont typeface="Wingdings"/>
              <a:buChar char="ü"/>
              <a:defRPr/>
            </a:pPr>
            <a:r>
              <a:rPr sz="2800">
                <a:latin typeface="+mn-lt"/>
                <a:ea typeface="Times New Roman"/>
              </a:rPr>
              <a:t> не перевооружена армия на основе новой техники</a:t>
            </a:r>
            <a:endParaRPr/>
          </a:p>
          <a:p>
            <a:pPr marL="274637" lvl="0" indent="-274637">
              <a:buFont typeface="Wingdings"/>
              <a:buChar char="ü"/>
              <a:defRPr/>
            </a:pPr>
            <a:r>
              <a:rPr sz="2800">
                <a:latin typeface="+mn-lt"/>
                <a:ea typeface="Times New Roman"/>
              </a:rPr>
              <a:t> Германия имела опыт военных кампаний в Европе, на неё работало большинство стран </a:t>
            </a:r>
            <a:r>
              <a:rPr lang="be-BY" sz="2800">
                <a:latin typeface="+mn-lt"/>
                <a:ea typeface="Times New Roman"/>
              </a:rPr>
              <a:t>Западной </a:t>
            </a:r>
            <a:r>
              <a:rPr sz="2800">
                <a:latin typeface="+mn-lt"/>
                <a:ea typeface="Times New Roman"/>
              </a:rPr>
              <a:t>Европы . </a:t>
            </a:r>
            <a:endParaRPr/>
          </a:p>
          <a:p>
            <a:pPr marL="274637" lvl="0" indent="-274637">
              <a:buNone/>
              <a:defRPr/>
            </a:pPr>
            <a:endParaRPr/>
          </a:p>
        </p:txBody>
      </p:sp>
      <p:sp>
        <p:nvSpPr>
          <p:cNvPr id="5" name="Text Box 4" hidden="0"/>
          <p:cNvSpPr>
            <a:spLocks noAdjustHandles="0" noChangeArrowheads="0"/>
          </p:cNvSpPr>
          <p:nvPr isPhoto="0" userDrawn="0"/>
        </p:nvSpPr>
        <p:spPr bwMode="auto">
          <a:xfrm>
            <a:off x="542925" y="260349"/>
            <a:ext cx="8102600" cy="954087"/>
          </a:xfrm>
          <a:prstGeom prst="rect">
            <a:avLst/>
          </a:prstGeom>
          <a:noFill/>
        </p:spPr>
        <p:txBody>
          <a:bodyPr lIns="91440" tIns="45720" rIns="91440" bIns="45719">
            <a:spAutoFit/>
          </a:bodyPr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1pPr>
            <a:lvl2pPr marL="457200" indent="4572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2pPr>
            <a:lvl3pPr marL="914400" indent="9144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3pPr>
            <a:lvl4pPr marL="1371600" indent="13716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4pPr>
            <a:lvl5pPr marL="1828800" indent="18288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marL="342900" lvl="0" indent="-342900" algn="ctr">
              <a:buNone/>
              <a:defRPr/>
            </a:pPr>
            <a:r>
              <a:rPr lang="be-BY" sz="2800" b="1" i="1">
                <a:solidFill>
                  <a:srgbClr val="333333"/>
                </a:solidFill>
                <a:latin typeface="+mn-lt"/>
              </a:rPr>
              <a:t>Причины поражения Красной Армии в начальный период войны</a:t>
            </a:r>
            <a:endParaRPr/>
          </a:p>
        </p:txBody>
      </p:sp>
      <p:sp>
        <p:nvSpPr>
          <p:cNvPr id="6" name="Shape 1028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prstGeom prst="rect">
            <a:avLst/>
          </a:prstGeom>
          <a:noFill/>
        </p:spPr>
        <p:txBody>
          <a:bodyPr lIns="91439" tIns="45720" rIns="91440" bIns="45719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250" advClick="1">
        <p:split orient="horz" dir="in"/>
      </p:transition>
    </mc:Choice>
    <mc:Fallback>
      <p:transition spd="med" advClick="1">
        <p:split orient="horz" dir="in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 hidden="0"/>
          <p:cNvSpPr>
            <a:spLocks noChangeArrowheads="1" noGrp="1"/>
          </p:cNvSpPr>
          <p:nvPr isPhoto="0" userDrawn="0"/>
        </p:nvSpPr>
        <p:spPr bwMode="auto">
          <a:xfrm>
            <a:off x="74612" y="320675"/>
            <a:ext cx="9072562" cy="585787"/>
          </a:xfrm>
          <a:prstGeom prst="rect">
            <a:avLst/>
          </a:prstGeom>
          <a:noFill/>
        </p:spPr>
        <p:txBody>
          <a:bodyPr lIns="91440" tIns="45719" rIns="91440" bIns="45719">
            <a:spAutoFit/>
          </a:bodyPr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1pPr>
            <a:lvl2pPr marL="457200" indent="4572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2pPr>
            <a:lvl3pPr marL="914400" indent="9144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3pPr>
            <a:lvl4pPr marL="1371600" indent="13716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4pPr>
            <a:lvl5pPr marL="1828800" indent="18288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marL="0" lvl="0" indent="0" algn="ctr">
              <a:buNone/>
              <a:defRPr/>
            </a:pPr>
            <a:r>
              <a:rPr sz="3200" b="1" i="1">
                <a:solidFill>
                  <a:srgbClr val="333333"/>
                </a:solidFill>
                <a:latin typeface="+mn-lt"/>
              </a:rPr>
              <a:t>Оборонительные бои на территории Беларуси</a:t>
            </a:r>
            <a:endParaRPr/>
          </a:p>
        </p:txBody>
      </p:sp>
      <p:sp>
        <p:nvSpPr>
          <p:cNvPr id="5" name="Прямоугольник 2" hidden="0"/>
          <p:cNvSpPr>
            <a:spLocks noChangeArrowheads="1" noGrp="1"/>
          </p:cNvSpPr>
          <p:nvPr isPhoto="0" userDrawn="0"/>
        </p:nvSpPr>
        <p:spPr bwMode="auto">
          <a:xfrm>
            <a:off x="323849" y="906462"/>
            <a:ext cx="8569325" cy="2246312"/>
          </a:xfrm>
          <a:prstGeom prst="rect">
            <a:avLst/>
          </a:prstGeom>
          <a:noFill/>
        </p:spPr>
        <p:txBody>
          <a:bodyPr lIns="91440" tIns="45719" rIns="91440" bIns="45720">
            <a:spAutoFit/>
          </a:bodyPr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1pPr>
            <a:lvl2pPr marL="457200" indent="4572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2pPr>
            <a:lvl3pPr marL="914400" indent="9144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3pPr>
            <a:lvl4pPr marL="1371600" indent="13716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4pPr>
            <a:lvl5pPr marL="1828800" indent="18288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marL="0" lvl="0" indent="0">
              <a:buNone/>
              <a:defRPr/>
            </a:pPr>
            <a:r>
              <a:rPr lang="be-BY" sz="2800">
                <a:latin typeface="+mn-lt"/>
              </a:rPr>
              <a:t>За наделю боёв бойцы пограничной заставы лейтенанта </a:t>
            </a:r>
            <a:r>
              <a:rPr lang="be-BY" sz="2800" u="sng">
                <a:latin typeface="+mn-lt"/>
              </a:rPr>
              <a:t>Андрея Кижеватого</a:t>
            </a:r>
            <a:r>
              <a:rPr lang="be-BY" sz="2800">
                <a:latin typeface="+mn-lt"/>
              </a:rPr>
              <a:t> в Западной части Брестской крепости уничтожили около батальона гитлеровцев, посмертно присвоено звание Героя Советского Союза.</a:t>
            </a:r>
            <a:endParaRPr/>
          </a:p>
        </p:txBody>
      </p:sp>
      <p:pic>
        <p:nvPicPr>
          <p:cNvPr id="6" name="Picture 6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>
            <a:off x="5940425" y="2743199"/>
            <a:ext cx="2613024" cy="3716337"/>
          </a:xfrm>
          <a:prstGeom prst="rect">
            <a:avLst/>
          </a:prstGeom>
          <a:noFill/>
        </p:spPr>
      </p:pic>
      <p:pic>
        <p:nvPicPr>
          <p:cNvPr id="7" name="Picture 7" hidden="0"/>
          <p:cNvPicPr>
            <a:picLocks noChangeAspect="1" noGrp="1"/>
          </p:cNvPicPr>
          <p:nvPr isPhoto="0" userDrawn="0"/>
        </p:nvPicPr>
        <p:blipFill>
          <a:blip r:embed="rId3"/>
          <a:stretch/>
        </p:blipFill>
        <p:spPr bwMode="auto">
          <a:xfrm>
            <a:off x="960437" y="3278187"/>
            <a:ext cx="4392612" cy="2936874"/>
          </a:xfrm>
          <a:prstGeom prst="rect">
            <a:avLst/>
          </a:prstGeom>
          <a:noFill/>
        </p:spPr>
      </p:pic>
      <p:sp>
        <p:nvSpPr>
          <p:cNvPr id="8" name="Shape 1028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prstGeom prst="rect">
            <a:avLst/>
          </a:prstGeom>
          <a:noFill/>
        </p:spPr>
        <p:txBody>
          <a:bodyPr lIns="91439" tIns="45720" rIns="91440" bIns="45719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250" advClick="1">
        <p:split orient="horz" dir="in"/>
      </p:transition>
    </mc:Choice>
    <mc:Fallback>
      <p:transition spd="med" advClick="1">
        <p:split orient="horz" dir="in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" hidden="0"/>
          <p:cNvSpPr/>
          <p:nvPr isPhoto="0" userDrawn="0"/>
        </p:nvSpPr>
        <p:spPr bwMode="auto">
          <a:xfrm flipH="0" flipV="0">
            <a:off x="552017" y="367228"/>
            <a:ext cx="7723283" cy="100844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ctr">
              <a:defRPr/>
            </a:pPr>
            <a:r>
              <a:rPr sz="3000" b="1"/>
              <a:t>ОБОРОНА БРЕСТСКОЙ КРЕПОСТИ, ПОДВИГ ПОГРАНИЧНИКОВ</a:t>
            </a:r>
            <a:endParaRPr sz="3000" b="1"/>
          </a:p>
        </p:txBody>
      </p:sp>
      <p:pic>
        <p:nvPicPr>
          <p:cNvPr id="5" name="Picture 2" descr="Оборона Брестской крепости — Википедия" hidden="0"/>
          <p:cNvPicPr>
            <a:picLocks noChangeAspect="1" noChangeArrowheads="1" noGrp="1"/>
          </p:cNvPicPr>
          <p:nvPr isPhoto="0" userDrawn="0">
            <p:ph idx="1" hasCustomPrompt="0"/>
          </p:nvPr>
        </p:nvPicPr>
        <p:blipFill>
          <a:blip r:embed="rId2"/>
          <a:srcRect l="0" t="0" r="4000" b="0"/>
          <a:stretch/>
        </p:blipFill>
        <p:spPr bwMode="auto">
          <a:xfrm flipH="0" flipV="0">
            <a:off x="341192" y="1468915"/>
            <a:ext cx="8581018" cy="510224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0" y="0"/>
            <a:ext cx="8963855" cy="68031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6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>
            <a:off x="300037" y="2205037"/>
            <a:ext cx="1233486" cy="1728787"/>
          </a:xfrm>
          <a:prstGeom prst="rect">
            <a:avLst/>
          </a:prstGeom>
          <a:noFill/>
        </p:spPr>
      </p:pic>
      <p:sp>
        <p:nvSpPr>
          <p:cNvPr id="5" name="Прямоугольник 1" hidden="0"/>
          <p:cNvSpPr>
            <a:spLocks noChangeArrowheads="1" noGrp="1"/>
          </p:cNvSpPr>
          <p:nvPr isPhoto="0" userDrawn="0"/>
        </p:nvSpPr>
        <p:spPr bwMode="auto">
          <a:xfrm>
            <a:off x="250825" y="342899"/>
            <a:ext cx="8642350" cy="1816099"/>
          </a:xfrm>
          <a:prstGeom prst="rect">
            <a:avLst/>
          </a:prstGeom>
          <a:noFill/>
        </p:spPr>
        <p:txBody>
          <a:bodyPr lIns="91440" tIns="45719" rIns="91439" bIns="45719">
            <a:spAutoFit/>
          </a:bodyPr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1pPr>
            <a:lvl2pPr marL="457200" indent="4572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2pPr>
            <a:lvl3pPr marL="914400" indent="9144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3pPr>
            <a:lvl4pPr marL="1371600" indent="13716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4pPr>
            <a:lvl5pPr marL="1828800" indent="18288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marL="0" lvl="0" indent="0">
              <a:buNone/>
              <a:defRPr/>
            </a:pPr>
            <a:r>
              <a:rPr lang="be-BY" sz="2800">
                <a:latin typeface="+mn-lt"/>
              </a:rPr>
              <a:t>Защитники Брестской крепости продержались около месяца, хотя немецкое командование планировало захватить крепость к середине дня 22 июня. Отличились:  </a:t>
            </a:r>
            <a:endParaRPr/>
          </a:p>
        </p:txBody>
      </p:sp>
      <p:pic>
        <p:nvPicPr>
          <p:cNvPr id="6" name="Picture 9" hidden="0"/>
          <p:cNvPicPr>
            <a:picLocks noChangeAspect="1" noGrp="1"/>
          </p:cNvPicPr>
          <p:nvPr isPhoto="0" userDrawn="0"/>
        </p:nvPicPr>
        <p:blipFill>
          <a:blip r:embed="rId3"/>
          <a:stretch/>
        </p:blipFill>
        <p:spPr bwMode="auto">
          <a:xfrm>
            <a:off x="1187449" y="3373437"/>
            <a:ext cx="1677987" cy="2265362"/>
          </a:xfrm>
          <a:prstGeom prst="rect">
            <a:avLst/>
          </a:prstGeom>
          <a:noFill/>
        </p:spPr>
      </p:pic>
      <p:sp>
        <p:nvSpPr>
          <p:cNvPr id="7" name="Прямоугольник 4" hidden="0"/>
          <p:cNvSpPr>
            <a:spLocks noChangeArrowheads="1" noGrp="1"/>
          </p:cNvSpPr>
          <p:nvPr isPhoto="0" userDrawn="0"/>
        </p:nvSpPr>
        <p:spPr bwMode="auto">
          <a:xfrm flipH="0" flipV="0">
            <a:off x="250824" y="5405150"/>
            <a:ext cx="2745560" cy="1114710"/>
          </a:xfrm>
          <a:prstGeom prst="rect">
            <a:avLst/>
          </a:prstGeom>
          <a:noFill/>
        </p:spPr>
        <p:txBody>
          <a:bodyPr lIns="91440" tIns="45720" rIns="91438" bIns="45718">
            <a:noAutofit/>
          </a:bodyPr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1pPr>
            <a:lvl2pPr marL="457200" indent="4572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2pPr>
            <a:lvl3pPr marL="914400" indent="9144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3pPr>
            <a:lvl4pPr marL="1371600" indent="13716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4pPr>
            <a:lvl5pPr marL="1828800" indent="18288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marL="0" lvl="0" indent="0" algn="ctr">
              <a:buNone/>
              <a:defRPr/>
            </a:pPr>
            <a:r>
              <a:rPr lang="be-BY" sz="2800">
                <a:latin typeface="+mn-lt"/>
              </a:rPr>
              <a:t>капитан </a:t>
            </a:r>
            <a:endParaRPr/>
          </a:p>
          <a:p>
            <a:pPr marL="0" lvl="0" indent="0" algn="ctr">
              <a:buNone/>
              <a:defRPr/>
            </a:pPr>
            <a:r>
              <a:rPr lang="be-BY" sz="2800" u="sng">
                <a:latin typeface="+mn-lt"/>
              </a:rPr>
              <a:t>Иван Зубачёв</a:t>
            </a:r>
            <a:endParaRPr/>
          </a:p>
        </p:txBody>
      </p:sp>
      <p:sp>
        <p:nvSpPr>
          <p:cNvPr id="8" name="Прямоугольник 5" hidden="0"/>
          <p:cNvSpPr>
            <a:spLocks noChangeArrowheads="1" noGrp="1"/>
          </p:cNvSpPr>
          <p:nvPr isPhoto="0" userDrawn="0"/>
        </p:nvSpPr>
        <p:spPr bwMode="auto">
          <a:xfrm>
            <a:off x="2865437" y="5087937"/>
            <a:ext cx="3195637" cy="954087"/>
          </a:xfrm>
          <a:prstGeom prst="rect">
            <a:avLst/>
          </a:prstGeom>
          <a:noFill/>
        </p:spPr>
        <p:txBody>
          <a:bodyPr lIns="91440" tIns="45720" rIns="91439" bIns="45719">
            <a:spAutoFit/>
          </a:bodyPr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1pPr>
            <a:lvl2pPr marL="457200" indent="4572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2pPr>
            <a:lvl3pPr marL="914400" indent="9144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3pPr>
            <a:lvl4pPr marL="1371600" indent="13716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4pPr>
            <a:lvl5pPr marL="1828800" indent="18288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marL="0" lvl="0" indent="0" algn="ctr">
              <a:buNone/>
              <a:defRPr/>
            </a:pPr>
            <a:r>
              <a:rPr lang="be-BY" sz="2800">
                <a:latin typeface="+mn-lt"/>
              </a:rPr>
              <a:t>полковой комиссар </a:t>
            </a:r>
            <a:endParaRPr/>
          </a:p>
          <a:p>
            <a:pPr marL="0" lvl="0" indent="0" algn="ctr">
              <a:buNone/>
              <a:defRPr/>
            </a:pPr>
            <a:r>
              <a:rPr lang="be-BY" sz="2800" u="sng">
                <a:latin typeface="+mn-lt"/>
              </a:rPr>
              <a:t>Ефим Фомин</a:t>
            </a:r>
            <a:endParaRPr/>
          </a:p>
        </p:txBody>
      </p:sp>
      <p:pic>
        <p:nvPicPr>
          <p:cNvPr id="9" name="Picture 10" hidden="0"/>
          <p:cNvPicPr>
            <a:picLocks noChangeAspect="1" noGrp="1"/>
          </p:cNvPicPr>
          <p:nvPr isPhoto="0" userDrawn="0"/>
        </p:nvPicPr>
        <p:blipFill>
          <a:blip r:embed="rId4"/>
          <a:stretch/>
        </p:blipFill>
        <p:spPr bwMode="auto">
          <a:xfrm>
            <a:off x="2987673" y="2711449"/>
            <a:ext cx="1839912" cy="2298699"/>
          </a:xfrm>
          <a:prstGeom prst="rect">
            <a:avLst/>
          </a:prstGeom>
          <a:noFill/>
        </p:spPr>
      </p:pic>
      <p:sp>
        <p:nvSpPr>
          <p:cNvPr id="10" name="Прямоугольник 8" hidden="0"/>
          <p:cNvSpPr>
            <a:spLocks noChangeArrowheads="1" noGrp="1"/>
          </p:cNvSpPr>
          <p:nvPr isPhoto="0" userDrawn="0"/>
        </p:nvSpPr>
        <p:spPr bwMode="auto">
          <a:xfrm>
            <a:off x="6313487" y="5557837"/>
            <a:ext cx="2462212" cy="954087"/>
          </a:xfrm>
          <a:prstGeom prst="rect">
            <a:avLst/>
          </a:prstGeom>
          <a:noFill/>
        </p:spPr>
        <p:txBody>
          <a:bodyPr lIns="91439" tIns="45720" rIns="91439" bIns="45719">
            <a:spAutoFit/>
          </a:bodyPr>
          <a:lstStyle>
            <a:lvl1pPr marL="0" indent="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1pPr>
            <a:lvl2pPr marL="457200" indent="4572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2pPr>
            <a:lvl3pPr marL="914400" indent="9144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3pPr>
            <a:lvl4pPr marL="1371600" indent="13716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4pPr>
            <a:lvl5pPr marL="1828800" indent="1828800" algn="l" defTabSz="914400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+mn-lt"/>
              </a:defRPr>
            </a:lvl5pPr>
          </a:lstStyle>
          <a:p>
            <a:pPr marL="0" lvl="0" indent="0" algn="ctr">
              <a:buNone/>
              <a:defRPr/>
            </a:pPr>
            <a:r>
              <a:rPr lang="be-BY" sz="2800">
                <a:latin typeface="+mn-lt"/>
              </a:rPr>
              <a:t>майор </a:t>
            </a:r>
            <a:endParaRPr/>
          </a:p>
          <a:p>
            <a:pPr marL="0" lvl="0" indent="0" algn="ctr">
              <a:buNone/>
              <a:defRPr/>
            </a:pPr>
            <a:r>
              <a:rPr lang="be-BY" sz="2800" u="sng">
                <a:latin typeface="+mn-lt"/>
              </a:rPr>
              <a:t>Пётр Гаврилов</a:t>
            </a:r>
            <a:endParaRPr/>
          </a:p>
        </p:txBody>
      </p:sp>
      <p:pic>
        <p:nvPicPr>
          <p:cNvPr id="11" name="Picture 12" hidden="0"/>
          <p:cNvPicPr>
            <a:picLocks noChangeAspect="1" noGrp="1"/>
          </p:cNvPicPr>
          <p:nvPr isPhoto="0" userDrawn="0"/>
        </p:nvPicPr>
        <p:blipFill>
          <a:blip r:embed="rId5"/>
          <a:srcRect l="13738" t="0" r="21807" b="0"/>
          <a:stretch/>
        </p:blipFill>
        <p:spPr bwMode="auto">
          <a:xfrm>
            <a:off x="4462462" y="1824037"/>
            <a:ext cx="1851025" cy="1527175"/>
          </a:xfrm>
          <a:prstGeom prst="rect">
            <a:avLst/>
          </a:prstGeom>
          <a:noFill/>
        </p:spPr>
      </p:pic>
      <p:pic>
        <p:nvPicPr>
          <p:cNvPr id="12" name="Picture 2" hidden="0"/>
          <p:cNvPicPr>
            <a:picLocks noChangeAspect="1" noGrp="1"/>
          </p:cNvPicPr>
          <p:nvPr isPhoto="0" userDrawn="0"/>
        </p:nvPicPr>
        <p:blipFill>
          <a:blip r:embed="rId6"/>
          <a:stretch/>
        </p:blipFill>
        <p:spPr bwMode="auto">
          <a:xfrm>
            <a:off x="6213475" y="3025774"/>
            <a:ext cx="1982787" cy="2598737"/>
          </a:xfrm>
          <a:prstGeom prst="rect">
            <a:avLst/>
          </a:prstGeom>
          <a:noFill/>
        </p:spPr>
      </p:pic>
      <p:pic>
        <p:nvPicPr>
          <p:cNvPr id="13" name="Picture 10" hidden="0"/>
          <p:cNvPicPr>
            <a:picLocks noChangeAspect="1" noGrp="1"/>
          </p:cNvPicPr>
          <p:nvPr isPhoto="0" userDrawn="0"/>
        </p:nvPicPr>
        <p:blipFill>
          <a:blip r:embed="rId7"/>
          <a:srcRect l="16677" t="0" r="26605" b="0"/>
          <a:stretch/>
        </p:blipFill>
        <p:spPr bwMode="auto">
          <a:xfrm>
            <a:off x="7543798" y="1408112"/>
            <a:ext cx="1393825" cy="1660524"/>
          </a:xfrm>
          <a:prstGeom prst="rect">
            <a:avLst/>
          </a:prstGeom>
          <a:noFill/>
        </p:spPr>
      </p:pic>
      <p:sp>
        <p:nvSpPr>
          <p:cNvPr id="14" name="Shape 1028" hidden="0"/>
          <p:cNvSpPr>
            <a:spLocks noChangeArrowheads="1" noGrp="1"/>
          </p:cNvSpPr>
          <p:nvPr isPhoto="0" userDrawn="0">
            <p:ph type="dt" idx="2" hasCustomPrompt="0"/>
          </p:nvPr>
        </p:nvSpPr>
        <p:spPr bwMode="auto">
          <a:prstGeom prst="rect">
            <a:avLst/>
          </a:prstGeom>
          <a:noFill/>
        </p:spPr>
        <p:txBody>
          <a:bodyPr lIns="91439" tIns="45720" rIns="91440" bIns="45719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250" advClick="1">
        <p:split orient="horz" dir="in"/>
      </p:transition>
    </mc:Choice>
    <mc:Fallback>
      <p:transition spd="med" advClick="1">
        <p:split orient="horz" dir="in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Изображение выглядит как текст, человек, военная форма, черный&#10;&#10;Автоматически созданное описание" hidden="0"/>
          <p:cNvPicPr>
            <a:picLocks noChangeAspect="1" noChangeArrowheads="1" noGrp="1"/>
          </p:cNvPicPr>
          <p:nvPr isPhoto="0" userDrawn="0">
            <p:ph idx="1" hasCustomPrompt="0"/>
          </p:nvPr>
        </p:nvPicPr>
        <p:blipFill>
          <a:blip r:embed="rId2"/>
          <a:srcRect l="0" t="0" r="-1" b="7069"/>
          <a:stretch/>
        </p:blipFill>
        <p:spPr bwMode="auto">
          <a:xfrm>
            <a:off x="19" y="9"/>
            <a:ext cx="4635570" cy="6857989"/>
          </a:xfrm>
          <a:prstGeom prst="rect">
            <a:avLst/>
          </a:prstGeom>
          <a:noFill/>
        </p:spPr>
      </p:pic>
      <p:sp>
        <p:nvSpPr>
          <p:cNvPr id="5" name="" hidden="0"/>
          <p:cNvSpPr/>
          <p:nvPr isPhoto="0" userDrawn="0"/>
        </p:nvSpPr>
        <p:spPr bwMode="auto">
          <a:xfrm flipH="0" flipV="0">
            <a:off x="5084999" y="1308252"/>
            <a:ext cx="3706716" cy="4613313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 sz="2600"/>
              <a:t>Петр Клыпа</a:t>
            </a:r>
            <a:endParaRPr sz="2600"/>
          </a:p>
          <a:p>
            <a:pPr>
              <a:defRPr/>
            </a:pPr>
            <a:r>
              <a:rPr lang="en-US" sz="2600" b="0" i="0" u="none" strike="noStrike" cap="none" spc="0">
                <a:solidFill>
                  <a:schemeClr val="dk1"/>
                </a:solidFill>
                <a:latin typeface="+mj-lt"/>
                <a:ea typeface="+mj-lt"/>
                <a:cs typeface="+mj-lt"/>
              </a:rPr>
              <a:t>Подросток, участник обороны Бресткой крепости. Помогал защитникам Брестской крепости со сбором патронов и пров</a:t>
            </a:r>
            <a:r>
              <a:rPr lang="ru-RU" sz="2600" b="0" i="0" u="none" strike="noStrike" cap="none" spc="0">
                <a:solidFill>
                  <a:schemeClr val="dk1"/>
                </a:solidFill>
                <a:latin typeface="+mj-lt"/>
                <a:ea typeface="+mj-lt"/>
                <a:cs typeface="+mj-lt"/>
              </a:rPr>
              <a:t>ианта</a:t>
            </a:r>
            <a:endParaRPr sz="2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Оформление по умолчанию">
  <a:themeElements>
    <a:clrScheme name="Defaul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333399"/>
      </a:accent4>
      <a:accent5>
        <a:srgbClr val="BBE0E3"/>
      </a:accent5>
      <a:accent6>
        <a:srgbClr val="99CC00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Default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33399"/>
        </a:accent4>
        <a:accent5>
          <a:srgbClr val="BBE0E3"/>
        </a:accent5>
        <a:accent6>
          <a:srgbClr val="99CC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FF9966"/>
        </a:accent4>
        <a:accent5>
          <a:srgbClr val="FBDF53"/>
        </a:accent5>
        <a:accent6>
          <a:srgbClr val="9966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CCCCFF"/>
        </a:accent4>
        <a:accent5>
          <a:srgbClr val="99CCFF"/>
        </a:accent5>
        <a:accent6>
          <a:srgbClr val="AF67F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DEF6F1"/>
        </a:accent3>
        <a:accent4>
          <a:srgbClr val="8DC6FF"/>
        </a:accent4>
        <a:accent5>
          <a:srgbClr val="FFFFFF"/>
        </a:accent5>
        <a:accent6>
          <a:srgbClr val="00A800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D9"/>
        </a:accent3>
        <a:accent4>
          <a:srgbClr val="33CCCC"/>
        </a:accent4>
        <a:accent5>
          <a:srgbClr val="FFFFF7"/>
        </a:accent5>
        <a:accent6>
          <a:srgbClr val="FF9900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008080"/>
        </a:accent3>
        <a:accent4>
          <a:srgbClr val="6D6FC7"/>
        </a:accent4>
        <a:accent5>
          <a:srgbClr val="006462"/>
        </a:accent5>
        <a:accent6>
          <a:srgbClr val="00FF00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800000"/>
        </a:accent3>
        <a:accent4>
          <a:srgbClr val="BE7960"/>
        </a:accent4>
        <a:accent5>
          <a:srgbClr val="CC3300"/>
        </a:accent5>
        <a:accent6>
          <a:srgbClr val="D3A219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000099"/>
        </a:accent3>
        <a:accent4>
          <a:srgbClr val="00B000"/>
        </a:accent4>
        <a:accent5>
          <a:srgbClr val="3366CC"/>
        </a:accent5>
        <a:accent6>
          <a:srgbClr val="FFE701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000000"/>
        </a:accent3>
        <a:accent4>
          <a:srgbClr val="468A4B"/>
        </a:accent4>
        <a:accent5>
          <a:srgbClr val="003399"/>
        </a:accent5>
        <a:accent6>
          <a:srgbClr val="F0E500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686B5D"/>
        </a:accent3>
        <a:accent4>
          <a:srgbClr val="809EA8"/>
        </a:accent4>
        <a:accent5>
          <a:srgbClr val="909082"/>
        </a:accent5>
        <a:accent6>
          <a:srgbClr val="E9DCB9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666699"/>
        </a:accent3>
        <a:accent4>
          <a:srgbClr val="6666FF"/>
        </a:accent4>
        <a:accent5>
          <a:srgbClr val="60597B"/>
        </a:accent5>
        <a:accent6>
          <a:srgbClr val="FFFF99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523E26"/>
        </a:accent3>
        <a:accent4>
          <a:srgbClr val="8F5F2F"/>
        </a:accent4>
        <a:accent5>
          <a:srgbClr val="8C7B70"/>
        </a:accent5>
        <a:accent6>
          <a:srgbClr val="8C9EA0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ONLYOFFICE/7.2.1.36</Application>
  <DocSecurity>0</DocSecurity>
  <PresentationFormat>On-screen Show (4:3)</PresentationFormat>
  <Paragraphs>0</Paragraphs>
  <Slides>30</Slides>
  <Notes>30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1</cp:revision>
  <dcterms:modified xsi:type="dcterms:W3CDTF">2024-12-03T05:34:03Z</dcterms:modified>
  <cp:category/>
  <cp:contentStatus/>
  <cp:version/>
</cp:coreProperties>
</file>