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earningapps.org/1178631" TargetMode="External"/><Relationship Id="rId3" Type="http://schemas.openxmlformats.org/officeDocument/2006/relationships/hyperlink" Target="https://learningapps.org/407078" TargetMode="External"/><Relationship Id="rId4" Type="http://schemas.openxmlformats.org/officeDocument/2006/relationships/hyperlink" Target="https://learningapps.org/watch?v=pjfpfdwin25" TargetMode="External"/><Relationship Id="rId5" Type="http://schemas.openxmlformats.org/officeDocument/2006/relationships/image" Target="../media/image7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ngYAeHJ3rk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EB6B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1523999" y="1122363"/>
            <a:ext cx="9144000" cy="1494699"/>
          </a:xfrm>
        </p:spPr>
        <p:txBody>
          <a:bodyPr/>
          <a:lstStyle/>
          <a:p>
            <a:pPr>
              <a:defRPr/>
            </a:pPr>
            <a:r>
              <a:rPr lang="ru-RU" b="1"/>
              <a:t>ПРАКТИКУМ</a:t>
            </a:r>
            <a:endParaRPr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523999" y="2691043"/>
            <a:ext cx="9144000" cy="2566756"/>
          </a:xfrm>
        </p:spPr>
        <p:txBody>
          <a:bodyPr/>
          <a:lstStyle/>
          <a:p>
            <a:pPr>
              <a:defRPr/>
            </a:pPr>
            <a:r>
              <a:rPr lang="ru-RU" sz="3600"/>
              <a:t>Становление древнейших цивилизаций. Беларусь в догосударственный период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EB6B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866612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Поиграем!</a:t>
            </a:r>
            <a:endParaRPr/>
          </a:p>
        </p:txBody>
      </p:sp>
      <p:sp>
        <p:nvSpPr>
          <p:cNvPr id="179969018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3600" b="1" u="sng">
                <a:hlinkClick r:id="rId2" tooltip="https://learningapps.org/1178631"/>
              </a:rPr>
              <a:t>https://learningapps.org/1178631</a:t>
            </a:r>
            <a:endParaRPr sz="3600" b="1"/>
          </a:p>
          <a:p>
            <a:pPr>
              <a:defRPr/>
            </a:pPr>
            <a:r>
              <a:rPr sz="3600" b="1" u="sng">
                <a:hlinkClick r:id="rId3" tooltip="https://learningapps.org/407078"/>
              </a:rPr>
              <a:t>https://learningapps.org/407078</a:t>
            </a:r>
            <a:endParaRPr sz="3600" b="1"/>
          </a:p>
          <a:p>
            <a:pPr>
              <a:defRPr/>
            </a:pPr>
            <a:r>
              <a:rPr sz="3600" b="1" u="sng">
                <a:hlinkClick r:id="rId4" tooltip="https://learningapps.org/watch?v=pjfpfdwin25"/>
              </a:rPr>
              <a:t>https://learningapps.org/watch?v=pjfpfdwin25</a:t>
            </a:r>
            <a:endParaRPr sz="3600" b="1"/>
          </a:p>
        </p:txBody>
      </p:sp>
      <p:pic>
        <p:nvPicPr>
          <p:cNvPr id="188708707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866641" y="3800752"/>
            <a:ext cx="4448082" cy="2737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282638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3851397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EB6B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7657756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9" y="231189"/>
            <a:ext cx="10515600" cy="145949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 algn="ctr">
              <a:defRPr/>
            </a:pPr>
            <a:r>
              <a:rPr sz="3600"/>
              <a:t>Обсудим: Почему кроманьонцы стали прародителями человечества, а неандертальцы вымерли?</a:t>
            </a:r>
            <a:endParaRPr sz="3600"/>
          </a:p>
        </p:txBody>
      </p:sp>
      <p:sp>
        <p:nvSpPr>
          <p:cNvPr id="137821652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8300902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9247" y="4140007"/>
            <a:ext cx="3672324" cy="2704305"/>
          </a:xfrm>
          <a:prstGeom prst="rect">
            <a:avLst/>
          </a:prstGeom>
        </p:spPr>
      </p:pic>
      <p:sp>
        <p:nvSpPr>
          <p:cNvPr id="1461454447" name=""/>
          <p:cNvSpPr/>
          <p:nvPr/>
        </p:nvSpPr>
        <p:spPr bwMode="auto">
          <a:xfrm flipH="0" flipV="0">
            <a:off x="7075339" y="2524587"/>
            <a:ext cx="45720" cy="45720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9528062" name=""/>
          <p:cNvSpPr/>
          <p:nvPr/>
        </p:nvSpPr>
        <p:spPr bwMode="auto">
          <a:xfrm flipH="0" flipV="0">
            <a:off x="657524" y="1507354"/>
            <a:ext cx="5030679" cy="1710800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629055" name=""/>
          <p:cNvSpPr/>
          <p:nvPr/>
        </p:nvSpPr>
        <p:spPr bwMode="auto">
          <a:xfrm flipH="0" flipV="0">
            <a:off x="5484756" y="2299740"/>
            <a:ext cx="6149635" cy="2185331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026282" name=""/>
          <p:cNvSpPr/>
          <p:nvPr/>
        </p:nvSpPr>
        <p:spPr bwMode="auto">
          <a:xfrm flipH="0" flipV="0">
            <a:off x="3857184" y="4762499"/>
            <a:ext cx="6750728" cy="1710799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5190376" name=""/>
          <p:cNvSpPr/>
          <p:nvPr/>
        </p:nvSpPr>
        <p:spPr bwMode="auto">
          <a:xfrm flipH="0" flipV="0">
            <a:off x="5688203" y="2422863"/>
            <a:ext cx="6113221" cy="158499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Изменение климата во время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последнего оледенения или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«вулканическая катастрофа»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(сильное похолодание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из-за загрязнения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атмосферы пеплом,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массовая гибель животных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20150532" name=""/>
          <p:cNvSpPr txBox="1"/>
          <p:nvPr/>
        </p:nvSpPr>
        <p:spPr bwMode="auto">
          <a:xfrm flipH="0" flipV="0">
            <a:off x="1443567" y="1599829"/>
            <a:ext cx="3930326" cy="7620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/>
              <a:t>Небольшая численность и низкая рождаемость</a:t>
            </a:r>
            <a:endParaRPr sz="2200"/>
          </a:p>
        </p:txBody>
      </p:sp>
      <p:sp>
        <p:nvSpPr>
          <p:cNvPr id="129319361" name=""/>
          <p:cNvSpPr txBox="1"/>
          <p:nvPr/>
        </p:nvSpPr>
        <p:spPr bwMode="auto">
          <a:xfrm flipH="0" flipV="0">
            <a:off x="4707960" y="5150898"/>
            <a:ext cx="5964828" cy="1005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/>
              <a:t>Вторжение кроманьонцев в Европу и на Восток, которые </a:t>
            </a:r>
            <a:r>
              <a:rPr sz="2000"/>
              <a:t>уничтожали, ассимилировали другие виды человекообразных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EB6B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864898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9" y="365124"/>
            <a:ext cx="10515600" cy="2557107"/>
          </a:xfrm>
        </p:spPr>
        <p:txBody>
          <a:bodyPr/>
          <a:lstStyle/>
          <a:p>
            <a:pPr>
              <a:defRPr/>
            </a:pPr>
            <a:r>
              <a:rPr/>
              <a:t>Исчезновение неандертальца: случайность или закономерность?</a:t>
            </a:r>
            <a:endParaRPr/>
          </a:p>
        </p:txBody>
      </p:sp>
      <p:sp>
        <p:nvSpPr>
          <p:cNvPr id="186237091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3134927"/>
            <a:ext cx="10515600" cy="3042035"/>
          </a:xfrm>
        </p:spPr>
        <p:txBody>
          <a:bodyPr/>
          <a:lstStyle/>
          <a:p>
            <a:pPr>
              <a:defRPr/>
            </a:pPr>
            <a:r>
              <a:rPr u="sng">
                <a:hlinkClick r:id="rId2" tooltip="https://www.youtube.com/watch?v=wngYAeHJ3rk"/>
              </a:rPr>
              <a:t>https://www.youtube.com/watch?v=wngYAeHJ3rk</a:t>
            </a:r>
            <a:r>
              <a:rPr lang="en-US"/>
              <a:t> (</a:t>
            </a:r>
            <a:r>
              <a:rPr lang="ru-RU"/>
              <a:t>смотрим видео -8 минут)</a:t>
            </a:r>
            <a:endParaRPr/>
          </a:p>
        </p:txBody>
      </p:sp>
      <p:pic>
        <p:nvPicPr>
          <p:cNvPr id="41549425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004199" y="3789321"/>
            <a:ext cx="5225825" cy="2718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EB6B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63411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1446950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3909464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56577" y="268179"/>
            <a:ext cx="10774368" cy="6489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EB6B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101426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9" y="365124"/>
            <a:ext cx="7957187" cy="892544"/>
          </a:xfrm>
        </p:spPr>
        <p:txBody>
          <a:bodyPr/>
          <a:lstStyle/>
          <a:p>
            <a:pPr>
              <a:defRPr/>
            </a:pPr>
            <a:r>
              <a:rPr/>
              <a:t>Проверяем:</a:t>
            </a:r>
            <a:endParaRPr/>
          </a:p>
        </p:txBody>
      </p:sp>
      <p:sp>
        <p:nvSpPr>
          <p:cNvPr id="84442439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100460"/>
            <a:ext cx="10515600" cy="5076501"/>
          </a:xfrm>
        </p:spPr>
        <p:txBody>
          <a:bodyPr/>
          <a:lstStyle/>
          <a:p>
            <a:pPr>
              <a:defRPr/>
            </a:pPr>
            <a:r>
              <a:rPr i="1"/>
              <a:t>1.Появление производящего хозяйства</a:t>
            </a:r>
            <a:endParaRPr i="1"/>
          </a:p>
          <a:p>
            <a:pPr>
              <a:defRPr/>
            </a:pPr>
            <a:r>
              <a:rPr i="1"/>
              <a:t>2.Распространение культурных растений: рожь, пшеница</a:t>
            </a:r>
            <a:endParaRPr i="1"/>
          </a:p>
          <a:p>
            <a:pPr>
              <a:defRPr/>
            </a:pPr>
            <a:r>
              <a:rPr i="1"/>
              <a:t>3.Изготовление новых орудий труда: мотыги, серпы, топоры</a:t>
            </a:r>
            <a:endParaRPr i="1"/>
          </a:p>
          <a:p>
            <a:pPr>
              <a:defRPr/>
            </a:pPr>
            <a:r>
              <a:rPr i="1"/>
              <a:t>4.Оседлость</a:t>
            </a:r>
            <a:endParaRPr i="1"/>
          </a:p>
          <a:p>
            <a:pPr>
              <a:defRPr/>
            </a:pPr>
            <a:r>
              <a:rPr i="1"/>
              <a:t>5.Земледелие пришло с расселением индоевропейцев</a:t>
            </a:r>
            <a:endParaRPr i="1"/>
          </a:p>
          <a:p>
            <a:pPr marL="0" indent="0">
              <a:buFont typeface="Arial"/>
              <a:buNone/>
              <a:defRPr/>
            </a:pPr>
            <a:r>
              <a:rPr/>
              <a:t>Работаем с упражнением 2Б, стр.67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Аргументируем: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4800" b="1"/>
              <a:t>ФАКТ    /    МНЕНИЕ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EB6B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808904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ФАКТ    /    МНЕНИЕ</a:t>
            </a:r>
            <a:endParaRPr/>
          </a:p>
        </p:txBody>
      </p:sp>
      <p:sp>
        <p:nvSpPr>
          <p:cNvPr id="582970170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562839"/>
            <a:ext cx="10515600" cy="461412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r>
              <a:rPr sz="3600">
                <a:latin typeface="Arial"/>
                <a:cs typeface="Arial"/>
              </a:rPr>
              <a:t>1.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Земледелие позволило людям лучше питаться</a:t>
            </a:r>
            <a:endParaRPr sz="360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Arial"/>
                <a:cs typeface="Arial"/>
              </a:rPr>
              <a:t>2.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Более скудное по разнообразию питание земледельцев по сравне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нию с охотниками привело к возникновению новых болезней</a:t>
            </a:r>
            <a:endParaRPr sz="360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Arial"/>
                <a:cs typeface="Arial"/>
              </a:rPr>
              <a:t>3.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Оседлый образ жизни земледельцев обусловил появление при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знаков антисанитарии</a:t>
            </a:r>
            <a:endParaRPr sz="360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Arial"/>
                <a:cs typeface="Arial"/>
              </a:rPr>
              <a:t>4.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С переходом к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земледелию у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человека появляется понятие </a:t>
            </a:r>
            <a:r>
              <a:rPr sz="3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«дом» в современном его представлении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EB6B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635347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Животноводство. Когда приручили:</a:t>
            </a:r>
            <a:endParaRPr/>
          </a:p>
        </p:txBody>
      </p:sp>
      <p:sp>
        <p:nvSpPr>
          <p:cNvPr id="158277629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5567038"/>
            <a:ext cx="10515600" cy="1081965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/>
              <a:t>Представьте данные на ленте времени. Почему одних животных приручили раньше, других позже?</a:t>
            </a:r>
            <a:endParaRPr/>
          </a:p>
        </p:txBody>
      </p:sp>
      <p:pic>
        <p:nvPicPr>
          <p:cNvPr id="152965616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08616" y="1520454"/>
            <a:ext cx="7737067" cy="4046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EB6B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3339613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Какой вывод можно сделать о верованиях древнего человека на белорусских землях?</a:t>
            </a:r>
            <a:endParaRPr/>
          </a:p>
        </p:txBody>
      </p:sp>
      <p:sp>
        <p:nvSpPr>
          <p:cNvPr id="161937349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1594318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8300" y="1825624"/>
            <a:ext cx="7134224" cy="4848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EB6B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267664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9" y="365124"/>
            <a:ext cx="10515600" cy="1114486"/>
          </a:xfrm>
        </p:spPr>
        <p:txBody>
          <a:bodyPr/>
          <a:lstStyle/>
          <a:p>
            <a:pPr>
              <a:defRPr/>
            </a:pPr>
            <a:r>
              <a:rPr/>
              <a:t>Заполнить таблицу (стр.70 5А)</a:t>
            </a:r>
            <a:endParaRPr/>
          </a:p>
        </p:txBody>
      </p:sp>
      <p:sp>
        <p:nvSpPr>
          <p:cNvPr id="25871821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2498949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118955" y="1544344"/>
            <a:ext cx="9815280" cy="5197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ONLYOFFICE/7.2.1.36</Application>
  <DocSecurity>0</DocSecurity>
  <PresentationFormat>Widescreen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6</cp:revision>
  <dcterms:created xsi:type="dcterms:W3CDTF">2012-12-03T06:56:55Z</dcterms:created>
  <dcterms:modified xsi:type="dcterms:W3CDTF">2025-08-11T21:06:19Z</dcterms:modified>
  <cp:category/>
  <cp:contentStatus/>
  <cp:version/>
</cp:coreProperties>
</file>