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slides/slide21.xml" ContentType="application/vnd.openxmlformats-officedocument.presentationml.slide+xml"/>
  <Override PartName="/ppt/viewProps.xml" ContentType="application/vnd.openxmlformats-officedocument.presentationml.viewProps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presProps" Target="presProps.xml" /><Relationship Id="rId32" Type="http://schemas.openxmlformats.org/officeDocument/2006/relationships/tableStyles" Target="tableStyles.xml" /><Relationship Id="rId33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PPTIST_MASTER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3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8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2-d3ce46gs8jdo4os5dcpg.png"/>
          <p:cNvPicPr>
            <a:picLocks noChangeAspect="1"/>
          </p:cNvPicPr>
          <p:nvPr/>
        </p:nvPicPr>
        <p:blipFill>
          <a:blip r:embed="rId2"/>
          <a:srcRect l="3" t="0" r="3" b="0"/>
          <a:stretch/>
        </p:blipFill>
        <p:spPr bwMode="auto">
          <a:xfrm>
            <a:off x="-15875" y="-4445"/>
            <a:ext cx="12233910" cy="6859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 flipH="0" flipV="0">
            <a:off x="1314101" y="1646067"/>
            <a:ext cx="10135411" cy="82299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800" b="1">
                <a:solidFill>
                  <a:schemeClr val="accent6">
                    <a:lumMod val="50000"/>
                  </a:schemeClr>
                </a:solidFill>
                <a:latin typeface="MiSans"/>
                <a:ea typeface="MiSans"/>
                <a:cs typeface="MiSans"/>
              </a:rPr>
              <a:t>Культура Беларуси: XIII–XV вв.</a:t>
            </a:r>
            <a:endParaRPr sz="16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 bwMode="auto">
          <a:xfrm>
            <a:off x="4926958" y="4684395"/>
            <a:ext cx="2337402" cy="502920"/>
          </a:xfrm>
          <a:prstGeom prst="roundRect">
            <a:avLst>
              <a:gd name="adj" fmla="val 50000"/>
            </a:avLst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5" name="Text 2"/>
          <p:cNvSpPr/>
          <p:nvPr/>
        </p:nvSpPr>
        <p:spPr bwMode="auto">
          <a:xfrm>
            <a:off x="4926958" y="4684395"/>
            <a:ext cx="2337402" cy="50292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6" name="Text 3"/>
          <p:cNvSpPr/>
          <p:nvPr/>
        </p:nvSpPr>
        <p:spPr bwMode="auto">
          <a:xfrm>
            <a:off x="4889499" y="4736464"/>
            <a:ext cx="2413035" cy="3962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000">
                <a:solidFill>
                  <a:srgbClr val="FFFFFF"/>
                </a:solidFill>
                <a:latin typeface="MiSans"/>
                <a:ea typeface="MiSans"/>
                <a:cs typeface="MiSans"/>
              </a:rPr>
              <a:t>Kimi AI</a:t>
            </a:r>
            <a:endParaRPr lang="en-US" sz="1600"/>
          </a:p>
        </p:txBody>
      </p:sp>
      <p:sp>
        <p:nvSpPr>
          <p:cNvPr id="7" name="Shape 4"/>
          <p:cNvSpPr/>
          <p:nvPr/>
        </p:nvSpPr>
        <p:spPr bwMode="auto">
          <a:xfrm>
            <a:off x="4926958" y="5387340"/>
            <a:ext cx="2337402" cy="502920"/>
          </a:xfrm>
          <a:prstGeom prst="roundRect">
            <a:avLst>
              <a:gd name="adj" fmla="val 50000"/>
            </a:avLst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8" name="Text 5"/>
          <p:cNvSpPr/>
          <p:nvPr/>
        </p:nvSpPr>
        <p:spPr bwMode="auto">
          <a:xfrm>
            <a:off x="4926958" y="5387340"/>
            <a:ext cx="2337402" cy="50292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9" name="Text 6"/>
          <p:cNvSpPr/>
          <p:nvPr/>
        </p:nvSpPr>
        <p:spPr bwMode="auto">
          <a:xfrm>
            <a:off x="4889500" y="5439410"/>
            <a:ext cx="2413000" cy="3111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000">
                <a:solidFill>
                  <a:srgbClr val="FFFFFF"/>
                </a:solidFill>
                <a:latin typeface="MiSans"/>
                <a:ea typeface="MiSans"/>
                <a:cs typeface="MiSans"/>
              </a:rPr>
              <a:t>2025/01/01</a:t>
            </a:r>
            <a:endParaRPr 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0">
    <p:bg>
      <p:bgPr shadeToTitle="0">
        <a:blipFill>
          <a:blip r:embed="rId2">
            <a:alphaModFix amt="58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 rot="8099999" flipH="1" flipV="1">
            <a:off x="457835" y="315595"/>
            <a:ext cx="525780" cy="525780"/>
          </a:xfrm>
          <a:prstGeom prst="ellipse">
            <a:avLst/>
          </a:prstGeom>
          <a:gradFill>
            <a:gsLst>
              <a:gs pos="0">
                <a:srgbClr val="D3BDA6">
                  <a:alpha val="0"/>
                </a:srgbClr>
              </a:gs>
              <a:gs pos="100000">
                <a:srgbClr val="B48E67">
                  <a:alpha val="67000"/>
                </a:srgbClr>
              </a:gs>
            </a:gsLst>
            <a:lin ang="16200000" scaled="1"/>
          </a:gradFill>
          <a:ln/>
        </p:spPr>
      </p:sp>
      <p:sp>
        <p:nvSpPr>
          <p:cNvPr id="3" name="Text 1"/>
          <p:cNvSpPr/>
          <p:nvPr/>
        </p:nvSpPr>
        <p:spPr bwMode="auto">
          <a:xfrm rot="8099999">
            <a:off x="457835" y="315595"/>
            <a:ext cx="525780" cy="52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pic>
        <p:nvPicPr>
          <p:cNvPr id="4" name="Image 0" descr="https://kimi-img.moonshot.cn/pub/slides/slides_tmpl/image/25-09-28-15:22:09-d3ce488s8jdo4os5dd4g.png"/>
          <p:cNvPicPr>
            <a:picLocks noChangeAspect="1"/>
          </p:cNvPicPr>
          <p:nvPr/>
        </p:nvPicPr>
        <p:blipFill>
          <a:blip r:embed="rId3"/>
          <a:srcRect l="0" t="15" r="0" b="15"/>
          <a:stretch/>
        </p:blipFill>
        <p:spPr bwMode="auto">
          <a:xfrm>
            <a:off x="10114615" y="64732"/>
            <a:ext cx="2111375" cy="12166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 bwMode="auto">
          <a:xfrm>
            <a:off x="419100" y="5349875"/>
            <a:ext cx="11553190" cy="33020"/>
          </a:xfrm>
          <a:prstGeom prst="line">
            <a:avLst/>
          </a:prstGeom>
          <a:noFill/>
          <a:ln w="19050">
            <a:solidFill>
              <a:srgbClr val="865F24"/>
            </a:solidFill>
            <a:prstDash val="solid"/>
            <a:headEnd type="none"/>
            <a:tailEnd type="none"/>
          </a:ln>
        </p:spPr>
      </p:sp>
      <p:sp>
        <p:nvSpPr>
          <p:cNvPr id="6" name="Text 3"/>
          <p:cNvSpPr/>
          <p:nvPr/>
        </p:nvSpPr>
        <p:spPr bwMode="auto">
          <a:xfrm flipH="0" flipV="0">
            <a:off x="667384" y="524509"/>
            <a:ext cx="9996084" cy="57915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b="1">
                <a:solidFill>
                  <a:srgbClr val="2B2F36"/>
                </a:solidFill>
                <a:latin typeface="MiSans"/>
                <a:ea typeface="MiSans"/>
                <a:cs typeface="MiSans"/>
              </a:rPr>
              <a:t>Витебск и Гродно: система двух замков</a:t>
            </a:r>
            <a:endParaRPr lang="en-US" sz="1600"/>
          </a:p>
        </p:txBody>
      </p:sp>
      <p:sp>
        <p:nvSpPr>
          <p:cNvPr id="7" name="Shape 4"/>
          <p:cNvSpPr/>
          <p:nvPr/>
        </p:nvSpPr>
        <p:spPr bwMode="auto">
          <a:xfrm>
            <a:off x="4354830" y="2024380"/>
            <a:ext cx="3502025" cy="2752725"/>
          </a:xfrm>
          <a:prstGeom prst="roundRect">
            <a:avLst>
              <a:gd name="adj" fmla="val 8836"/>
            </a:avLst>
          </a:prstGeom>
          <a:solidFill>
            <a:srgbClr val="D3BDA6"/>
          </a:solidFill>
          <a:ln/>
        </p:spPr>
      </p:sp>
      <p:sp>
        <p:nvSpPr>
          <p:cNvPr id="8" name="Text 5"/>
          <p:cNvSpPr/>
          <p:nvPr/>
        </p:nvSpPr>
        <p:spPr bwMode="auto">
          <a:xfrm>
            <a:off x="4354830" y="2024380"/>
            <a:ext cx="3502025" cy="275272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9" name="Shape 6"/>
          <p:cNvSpPr/>
          <p:nvPr/>
        </p:nvSpPr>
        <p:spPr bwMode="auto">
          <a:xfrm rot="8099999">
            <a:off x="5953125" y="4578985"/>
            <a:ext cx="295274" cy="295274"/>
          </a:xfrm>
          <a:prstGeom prst="ellipse">
            <a:avLst/>
          </a:prstGeom>
          <a:solidFill>
            <a:srgbClr val="F2F2F2"/>
          </a:solidFill>
          <a:ln/>
        </p:spPr>
      </p:sp>
      <p:sp>
        <p:nvSpPr>
          <p:cNvPr id="10" name="Text 7"/>
          <p:cNvSpPr/>
          <p:nvPr/>
        </p:nvSpPr>
        <p:spPr bwMode="auto">
          <a:xfrm rot="8099999">
            <a:off x="5953125" y="4578985"/>
            <a:ext cx="295274" cy="29527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40000"/>
              </a:lnSpc>
              <a:defRPr/>
            </a:pPr>
            <a:endParaRPr lang="en-US" sz="1600"/>
          </a:p>
        </p:txBody>
      </p:sp>
      <p:sp>
        <p:nvSpPr>
          <p:cNvPr id="11" name="Shape 8"/>
          <p:cNvSpPr/>
          <p:nvPr/>
        </p:nvSpPr>
        <p:spPr bwMode="auto">
          <a:xfrm>
            <a:off x="6047740" y="5291455"/>
            <a:ext cx="115570" cy="115570"/>
          </a:xfrm>
          <a:prstGeom prst="ellipse">
            <a:avLst/>
          </a:prstGeom>
          <a:solidFill>
            <a:srgbClr val="F2F2F2"/>
          </a:solidFill>
          <a:ln w="38100">
            <a:solidFill>
              <a:srgbClr val="808080"/>
            </a:solidFill>
            <a:prstDash val="solid"/>
          </a:ln>
        </p:spPr>
      </p:sp>
      <p:sp>
        <p:nvSpPr>
          <p:cNvPr id="12" name="Text 9"/>
          <p:cNvSpPr/>
          <p:nvPr/>
        </p:nvSpPr>
        <p:spPr bwMode="auto">
          <a:xfrm>
            <a:off x="6047740" y="5291455"/>
            <a:ext cx="115570" cy="1155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40000"/>
              </a:lnSpc>
              <a:defRPr/>
            </a:pPr>
            <a:endParaRPr lang="en-US" sz="1600"/>
          </a:p>
        </p:txBody>
      </p:sp>
      <p:pic>
        <p:nvPicPr>
          <p:cNvPr id="13" name="Image 1" descr="https://kimi-img.moonshot.cn/pub/slides/slides_tmpl/image/25-09-28-15:22:09-d3ce488s8jdo4os5dd5g.png"/>
          <p:cNvPicPr>
            <a:picLocks noChangeAspect="1"/>
          </p:cNvPicPr>
          <p:nvPr/>
        </p:nvPicPr>
        <p:blipFill>
          <a:blip r:embed="rId4"/>
          <a:srcRect l="0" t="0" r="0" b="0"/>
          <a:stretch/>
        </p:blipFill>
        <p:spPr bwMode="auto">
          <a:xfrm>
            <a:off x="5798126" y="4447369"/>
            <a:ext cx="609600" cy="863599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 bwMode="auto">
          <a:xfrm>
            <a:off x="550545" y="2029460"/>
            <a:ext cx="3502025" cy="2752725"/>
          </a:xfrm>
          <a:prstGeom prst="roundRect">
            <a:avLst>
              <a:gd name="adj" fmla="val 8836"/>
            </a:avLst>
          </a:prstGeom>
          <a:solidFill>
            <a:srgbClr val="D3BDA6"/>
          </a:solidFill>
          <a:ln/>
        </p:spPr>
      </p:sp>
      <p:sp>
        <p:nvSpPr>
          <p:cNvPr id="15" name="Text 11"/>
          <p:cNvSpPr/>
          <p:nvPr/>
        </p:nvSpPr>
        <p:spPr bwMode="auto">
          <a:xfrm>
            <a:off x="550545" y="2029460"/>
            <a:ext cx="3502025" cy="275272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6" name="Shape 12"/>
          <p:cNvSpPr/>
          <p:nvPr/>
        </p:nvSpPr>
        <p:spPr bwMode="auto">
          <a:xfrm rot="8099999">
            <a:off x="2148840" y="4584065"/>
            <a:ext cx="295274" cy="295274"/>
          </a:xfrm>
          <a:prstGeom prst="ellipse">
            <a:avLst/>
          </a:prstGeom>
          <a:solidFill>
            <a:srgbClr val="F2F2F2"/>
          </a:solidFill>
          <a:ln/>
        </p:spPr>
      </p:sp>
      <p:sp>
        <p:nvSpPr>
          <p:cNvPr id="17" name="Text 13"/>
          <p:cNvSpPr/>
          <p:nvPr/>
        </p:nvSpPr>
        <p:spPr bwMode="auto">
          <a:xfrm rot="8099999">
            <a:off x="2148840" y="4584065"/>
            <a:ext cx="295274" cy="29527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40000"/>
              </a:lnSpc>
              <a:defRPr/>
            </a:pPr>
            <a:endParaRPr lang="en-US" sz="1600"/>
          </a:p>
        </p:txBody>
      </p:sp>
      <p:sp>
        <p:nvSpPr>
          <p:cNvPr id="18" name="Shape 14"/>
          <p:cNvSpPr/>
          <p:nvPr/>
        </p:nvSpPr>
        <p:spPr bwMode="auto">
          <a:xfrm>
            <a:off x="2243455" y="5296535"/>
            <a:ext cx="115570" cy="115570"/>
          </a:xfrm>
          <a:prstGeom prst="ellipse">
            <a:avLst/>
          </a:prstGeom>
          <a:solidFill>
            <a:srgbClr val="F2F2F2"/>
          </a:solidFill>
          <a:ln w="38100">
            <a:solidFill>
              <a:srgbClr val="808080"/>
            </a:solidFill>
            <a:prstDash val="solid"/>
          </a:ln>
        </p:spPr>
      </p:sp>
      <p:sp>
        <p:nvSpPr>
          <p:cNvPr id="19" name="Text 15"/>
          <p:cNvSpPr/>
          <p:nvPr/>
        </p:nvSpPr>
        <p:spPr bwMode="auto">
          <a:xfrm>
            <a:off x="2243455" y="5296535"/>
            <a:ext cx="115570" cy="1155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40000"/>
              </a:lnSpc>
              <a:defRPr/>
            </a:pPr>
            <a:endParaRPr lang="en-US" sz="1600"/>
          </a:p>
        </p:txBody>
      </p:sp>
      <p:sp>
        <p:nvSpPr>
          <p:cNvPr id="20" name="Shape 16"/>
          <p:cNvSpPr/>
          <p:nvPr/>
        </p:nvSpPr>
        <p:spPr bwMode="auto">
          <a:xfrm>
            <a:off x="8148955" y="2024380"/>
            <a:ext cx="3502025" cy="2752725"/>
          </a:xfrm>
          <a:prstGeom prst="roundRect">
            <a:avLst>
              <a:gd name="adj" fmla="val 8836"/>
            </a:avLst>
          </a:prstGeom>
          <a:solidFill>
            <a:srgbClr val="D3BDA6"/>
          </a:solidFill>
          <a:ln/>
        </p:spPr>
      </p:sp>
      <p:sp>
        <p:nvSpPr>
          <p:cNvPr id="21" name="Text 17"/>
          <p:cNvSpPr/>
          <p:nvPr/>
        </p:nvSpPr>
        <p:spPr bwMode="auto">
          <a:xfrm>
            <a:off x="8317319" y="1863919"/>
            <a:ext cx="3502025" cy="275272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2" name="Shape 18"/>
          <p:cNvSpPr/>
          <p:nvPr/>
        </p:nvSpPr>
        <p:spPr bwMode="auto">
          <a:xfrm rot="8099999">
            <a:off x="9747250" y="4578985"/>
            <a:ext cx="295274" cy="295274"/>
          </a:xfrm>
          <a:prstGeom prst="ellipse">
            <a:avLst/>
          </a:prstGeom>
          <a:solidFill>
            <a:srgbClr val="F2F2F2"/>
          </a:solidFill>
          <a:ln/>
        </p:spPr>
      </p:sp>
      <p:sp>
        <p:nvSpPr>
          <p:cNvPr id="23" name="Text 19"/>
          <p:cNvSpPr/>
          <p:nvPr/>
        </p:nvSpPr>
        <p:spPr bwMode="auto">
          <a:xfrm rot="8099999">
            <a:off x="9747250" y="4578985"/>
            <a:ext cx="295274" cy="29527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40000"/>
              </a:lnSpc>
              <a:defRPr/>
            </a:pPr>
            <a:endParaRPr lang="en-US" sz="1600"/>
          </a:p>
        </p:txBody>
      </p:sp>
      <p:sp>
        <p:nvSpPr>
          <p:cNvPr id="24" name="Shape 20"/>
          <p:cNvSpPr/>
          <p:nvPr/>
        </p:nvSpPr>
        <p:spPr bwMode="auto">
          <a:xfrm>
            <a:off x="9841865" y="5291455"/>
            <a:ext cx="115570" cy="115570"/>
          </a:xfrm>
          <a:prstGeom prst="ellipse">
            <a:avLst/>
          </a:prstGeom>
          <a:solidFill>
            <a:srgbClr val="F2F2F2"/>
          </a:solidFill>
          <a:ln w="38100">
            <a:solidFill>
              <a:srgbClr val="808080"/>
            </a:solidFill>
            <a:prstDash val="solid"/>
          </a:ln>
        </p:spPr>
      </p:sp>
      <p:sp>
        <p:nvSpPr>
          <p:cNvPr id="25" name="Text 21"/>
          <p:cNvSpPr/>
          <p:nvPr/>
        </p:nvSpPr>
        <p:spPr bwMode="auto">
          <a:xfrm>
            <a:off x="9841865" y="5291455"/>
            <a:ext cx="115570" cy="1155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40000"/>
              </a:lnSpc>
              <a:defRPr/>
            </a:pPr>
            <a:endParaRPr lang="en-US" sz="1600"/>
          </a:p>
        </p:txBody>
      </p:sp>
      <p:pic>
        <p:nvPicPr>
          <p:cNvPr id="26" name="Image 2" descr="https://kimi-img.moonshot.cn/pub/slides/slides_tmpl/image/25-09-28-15:22:09-d3ce488s8jdo4os5dd5g.png"/>
          <p:cNvPicPr>
            <a:picLocks noChangeAspect="1"/>
          </p:cNvPicPr>
          <p:nvPr/>
        </p:nvPicPr>
        <p:blipFill>
          <a:blip r:embed="rId4"/>
          <a:srcRect l="0" t="0" r="0" b="0"/>
          <a:stretch/>
        </p:blipFill>
        <p:spPr bwMode="auto">
          <a:xfrm>
            <a:off x="1998604" y="4447369"/>
            <a:ext cx="609600" cy="863599"/>
          </a:xfrm>
          <a:prstGeom prst="rect">
            <a:avLst/>
          </a:prstGeom>
        </p:spPr>
      </p:pic>
      <p:pic>
        <p:nvPicPr>
          <p:cNvPr id="27" name="Image 3" descr="https://kimi-img.moonshot.cn/pub/slides/slides_tmpl/image/25-09-28-15:22:09-d3ce488s8jdo4os5dd5g.png"/>
          <p:cNvPicPr>
            <a:picLocks noChangeAspect="1"/>
          </p:cNvPicPr>
          <p:nvPr/>
        </p:nvPicPr>
        <p:blipFill>
          <a:blip r:embed="rId4"/>
          <a:srcRect l="0" t="0" r="0" b="0"/>
          <a:stretch/>
        </p:blipFill>
        <p:spPr bwMode="auto">
          <a:xfrm>
            <a:off x="9597650" y="4447369"/>
            <a:ext cx="609600" cy="863599"/>
          </a:xfrm>
          <a:prstGeom prst="rect">
            <a:avLst/>
          </a:prstGeom>
        </p:spPr>
      </p:pic>
      <p:sp>
        <p:nvSpPr>
          <p:cNvPr id="28" name="Text 22"/>
          <p:cNvSpPr/>
          <p:nvPr/>
        </p:nvSpPr>
        <p:spPr bwMode="auto">
          <a:xfrm>
            <a:off x="550544" y="5566410"/>
            <a:ext cx="3931320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800" b="1">
                <a:solidFill>
                  <a:srgbClr val="FFFF00"/>
                </a:solidFill>
                <a:latin typeface="MiSans"/>
                <a:ea typeface="MiSans"/>
                <a:cs typeface="MiSans"/>
              </a:rPr>
              <a:t>Витебский замок</a:t>
            </a:r>
            <a:endParaRPr sz="1600">
              <a:solidFill>
                <a:srgbClr val="FFFF00"/>
              </a:solidFill>
            </a:endParaRPr>
          </a:p>
        </p:txBody>
      </p:sp>
      <p:sp>
        <p:nvSpPr>
          <p:cNvPr id="29" name="Shape 23"/>
          <p:cNvSpPr/>
          <p:nvPr/>
        </p:nvSpPr>
        <p:spPr bwMode="auto">
          <a:xfrm>
            <a:off x="550545" y="2027555"/>
            <a:ext cx="3434080" cy="2746375"/>
          </a:xfrm>
          <a:prstGeom prst="roundRect">
            <a:avLst>
              <a:gd name="adj" fmla="val 8805"/>
            </a:avLst>
          </a:prstGeom>
          <a:solidFill>
            <a:srgbClr val="000000">
              <a:alpha val="0"/>
            </a:srgbClr>
          </a:solidFill>
          <a:ln/>
        </p:spPr>
      </p:sp>
      <p:sp>
        <p:nvSpPr>
          <p:cNvPr id="30" name="Text 24"/>
          <p:cNvSpPr/>
          <p:nvPr/>
        </p:nvSpPr>
        <p:spPr bwMode="auto">
          <a:xfrm>
            <a:off x="550545" y="2027555"/>
            <a:ext cx="3434080" cy="274637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600" b="1">
                <a:solidFill>
                  <a:schemeClr val="accent5">
                    <a:lumMod val="50000"/>
                  </a:schemeClr>
                </a:solidFill>
                <a:latin typeface="MiSans"/>
                <a:ea typeface="MiSans"/>
                <a:cs typeface="MiSans"/>
              </a:rPr>
              <a:t>В середине XIV века в Витебске был построен замок, объединивший Верхний и Нижний замки в единую оборонительную систему. Этот комплекс стал важным стратегическим пунктом на востоке ВКЛ, обеспечивая защиту от внешних угроз.</a:t>
            </a:r>
            <a:endParaRPr sz="16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Text 25"/>
          <p:cNvSpPr/>
          <p:nvPr/>
        </p:nvSpPr>
        <p:spPr bwMode="auto">
          <a:xfrm>
            <a:off x="4343910" y="5558825"/>
            <a:ext cx="3931320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800" b="1">
                <a:solidFill>
                  <a:srgbClr val="FFFF00"/>
                </a:solidFill>
                <a:latin typeface="MiSans"/>
                <a:ea typeface="MiSans"/>
                <a:cs typeface="MiSans"/>
              </a:rPr>
              <a:t>Гродненские замки</a:t>
            </a:r>
            <a:endParaRPr lang="en-US" sz="1600"/>
          </a:p>
        </p:txBody>
      </p:sp>
      <p:sp>
        <p:nvSpPr>
          <p:cNvPr id="32" name="Shape 26"/>
          <p:cNvSpPr/>
          <p:nvPr/>
        </p:nvSpPr>
        <p:spPr bwMode="auto">
          <a:xfrm>
            <a:off x="4354830" y="2022475"/>
            <a:ext cx="3434080" cy="2746375"/>
          </a:xfrm>
          <a:prstGeom prst="roundRect">
            <a:avLst>
              <a:gd name="adj" fmla="val 8805"/>
            </a:avLst>
          </a:prstGeom>
          <a:solidFill>
            <a:srgbClr val="000000">
              <a:alpha val="0"/>
            </a:srgbClr>
          </a:solidFill>
          <a:ln/>
        </p:spPr>
      </p:sp>
      <p:sp>
        <p:nvSpPr>
          <p:cNvPr id="33" name="Text 27"/>
          <p:cNvSpPr/>
          <p:nvPr/>
        </p:nvSpPr>
        <p:spPr bwMode="auto">
          <a:xfrm>
            <a:off x="4354830" y="2022475"/>
            <a:ext cx="3434080" cy="274637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600" b="1">
                <a:solidFill>
                  <a:schemeClr val="accent5">
                    <a:lumMod val="50000"/>
                  </a:schemeClr>
                </a:solidFill>
                <a:latin typeface="MiSans"/>
                <a:ea typeface="MiSans"/>
                <a:cs typeface="MiSans"/>
              </a:rPr>
              <a:t>В конце XIV–XV веков Гродно получил два каменных замка, соединённых мостом через ров. Эти замки не только выполняли оборонительные функции, но и стали символами государственной мощи ВКЛ.</a:t>
            </a:r>
            <a:endParaRPr sz="16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4" name="Text 28"/>
          <p:cNvSpPr/>
          <p:nvPr/>
        </p:nvSpPr>
        <p:spPr bwMode="auto">
          <a:xfrm>
            <a:off x="8148954" y="5561329"/>
            <a:ext cx="3931320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800" b="1">
                <a:solidFill>
                  <a:srgbClr val="FFFF00"/>
                </a:solidFill>
                <a:latin typeface="MiSans"/>
                <a:ea typeface="MiSans"/>
                <a:cs typeface="MiSans"/>
              </a:rPr>
              <a:t>Оборонительная система</a:t>
            </a:r>
            <a:endParaRPr sz="1600">
              <a:solidFill>
                <a:srgbClr val="FFFF00"/>
              </a:solidFill>
            </a:endParaRPr>
          </a:p>
        </p:txBody>
      </p:sp>
      <p:sp>
        <p:nvSpPr>
          <p:cNvPr id="35" name="Shape 29"/>
          <p:cNvSpPr/>
          <p:nvPr/>
        </p:nvSpPr>
        <p:spPr bwMode="auto">
          <a:xfrm>
            <a:off x="8124824" y="2189038"/>
            <a:ext cx="3434080" cy="2746375"/>
          </a:xfrm>
          <a:prstGeom prst="roundRect">
            <a:avLst>
              <a:gd name="adj" fmla="val 12089"/>
            </a:avLst>
          </a:prstGeom>
          <a:solidFill>
            <a:srgbClr val="000000">
              <a:alpha val="0"/>
            </a:srgbClr>
          </a:solidFill>
          <a:ln/>
        </p:spPr>
      </p:sp>
      <p:sp>
        <p:nvSpPr>
          <p:cNvPr id="36" name="Text 30"/>
          <p:cNvSpPr/>
          <p:nvPr/>
        </p:nvSpPr>
        <p:spPr bwMode="auto">
          <a:xfrm flipH="0" flipV="0">
            <a:off x="8148954" y="1701553"/>
            <a:ext cx="3670389" cy="3077456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600" b="1">
                <a:solidFill>
                  <a:schemeClr val="accent5">
                    <a:lumMod val="50000"/>
                  </a:schemeClr>
                </a:solidFill>
                <a:latin typeface="MiSans"/>
                <a:ea typeface="MiSans"/>
                <a:cs typeface="MiSans"/>
              </a:rPr>
              <a:t>Система двух замков в Гродно и Витебске была эффективной в защите от врагов. Эти сооружения были спроектированы с учётом последних военных технологий и стали важными элементами оборонительной системы ВКЛ.</a:t>
            </a:r>
            <a:endParaRPr sz="1600" b="1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1">
    <p:bg>
      <p:bgPr shadeToTitle="0">
        <a:blipFill>
          <a:blip r:embed="rId2">
            <a:alphaModFix amt="77000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 rot="8099999" flipH="1" flipV="1">
            <a:off x="457835" y="315595"/>
            <a:ext cx="525780" cy="525780"/>
          </a:xfrm>
          <a:prstGeom prst="ellipse">
            <a:avLst/>
          </a:prstGeom>
          <a:gradFill>
            <a:gsLst>
              <a:gs pos="0">
                <a:srgbClr val="D3BDA6">
                  <a:alpha val="0"/>
                </a:srgbClr>
              </a:gs>
              <a:gs pos="100000">
                <a:srgbClr val="B48E67">
                  <a:alpha val="67000"/>
                </a:srgbClr>
              </a:gs>
            </a:gsLst>
            <a:lin ang="16200000" scaled="1"/>
          </a:gradFill>
          <a:ln/>
        </p:spPr>
      </p:sp>
      <p:sp>
        <p:nvSpPr>
          <p:cNvPr id="3" name="Text 1"/>
          <p:cNvSpPr/>
          <p:nvPr/>
        </p:nvSpPr>
        <p:spPr bwMode="auto">
          <a:xfrm rot="8099999">
            <a:off x="457835" y="315595"/>
            <a:ext cx="525780" cy="52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4" name="Shape 2"/>
          <p:cNvSpPr/>
          <p:nvPr/>
        </p:nvSpPr>
        <p:spPr bwMode="auto">
          <a:xfrm>
            <a:off x="11456035" y="59213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5" name="Text 3"/>
          <p:cNvSpPr/>
          <p:nvPr/>
        </p:nvSpPr>
        <p:spPr bwMode="auto">
          <a:xfrm>
            <a:off x="11456035" y="59213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6" name="Shape 4"/>
          <p:cNvSpPr/>
          <p:nvPr/>
        </p:nvSpPr>
        <p:spPr bwMode="auto">
          <a:xfrm>
            <a:off x="11456035" y="712153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7" name="Text 5"/>
          <p:cNvSpPr/>
          <p:nvPr/>
        </p:nvSpPr>
        <p:spPr bwMode="auto">
          <a:xfrm>
            <a:off x="11456035" y="712153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8" name="Shape 6"/>
          <p:cNvSpPr/>
          <p:nvPr/>
        </p:nvSpPr>
        <p:spPr bwMode="auto">
          <a:xfrm>
            <a:off x="11456035" y="83216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9" name="Text 7"/>
          <p:cNvSpPr/>
          <p:nvPr/>
        </p:nvSpPr>
        <p:spPr bwMode="auto">
          <a:xfrm>
            <a:off x="11456035" y="83216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0" name="Text 8"/>
          <p:cNvSpPr/>
          <p:nvPr/>
        </p:nvSpPr>
        <p:spPr bwMode="auto">
          <a:xfrm flipH="0" flipV="0">
            <a:off x="667384" y="524509"/>
            <a:ext cx="8645939" cy="57915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b="1">
                <a:solidFill>
                  <a:srgbClr val="2B2F36"/>
                </a:solidFill>
                <a:latin typeface="MiSans"/>
                <a:ea typeface="MiSans"/>
                <a:cs typeface="MiSans"/>
              </a:rPr>
              <a:t>Новогрудок: семибашенный символ</a:t>
            </a:r>
            <a:endParaRPr lang="en-US" sz="1600"/>
          </a:p>
        </p:txBody>
      </p:sp>
      <p:sp>
        <p:nvSpPr>
          <p:cNvPr id="12" name="Shape 9"/>
          <p:cNvSpPr/>
          <p:nvPr/>
        </p:nvSpPr>
        <p:spPr bwMode="auto">
          <a:xfrm>
            <a:off x="7024370" y="1875565"/>
            <a:ext cx="5180330" cy="3868870"/>
          </a:xfrm>
          <a:prstGeom prst="rect">
            <a:avLst/>
          </a:prstGeom>
          <a:gradFill>
            <a:gsLst>
              <a:gs pos="0">
                <a:srgbClr val="D3BDA6"/>
              </a:gs>
              <a:gs pos="100000">
                <a:srgbClr val="BFA492"/>
              </a:gs>
            </a:gsLst>
            <a:lin ang="2700000" scaled="1"/>
          </a:gradFill>
          <a:ln/>
        </p:spPr>
      </p:sp>
      <p:sp>
        <p:nvSpPr>
          <p:cNvPr id="13" name="Text 10"/>
          <p:cNvSpPr/>
          <p:nvPr/>
        </p:nvSpPr>
        <p:spPr bwMode="auto">
          <a:xfrm>
            <a:off x="7024370" y="1875565"/>
            <a:ext cx="5180330" cy="38688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4" name="Text 11"/>
          <p:cNvSpPr/>
          <p:nvPr/>
        </p:nvSpPr>
        <p:spPr bwMode="auto">
          <a:xfrm flipH="0" flipV="0">
            <a:off x="7259319" y="1875564"/>
            <a:ext cx="4506594" cy="98319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MiSans"/>
                <a:ea typeface="MiSans"/>
                <a:cs typeface="MiSans"/>
              </a:rPr>
              <a:t>Новогрудский замок</a:t>
            </a:r>
            <a:endParaRPr sz="16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ext 12"/>
          <p:cNvSpPr/>
          <p:nvPr/>
        </p:nvSpPr>
        <p:spPr bwMode="auto">
          <a:xfrm flipH="0" flipV="0">
            <a:off x="7259319" y="2413616"/>
            <a:ext cx="4865194" cy="33813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30000"/>
              </a:lnSpc>
              <a:defRPr/>
            </a:pPr>
            <a:r>
              <a:rPr lang="ru-RU" sz="2000">
                <a:solidFill>
                  <a:schemeClr val="accent5">
                    <a:lumMod val="75000"/>
                  </a:schemeClr>
                </a:solidFill>
                <a:latin typeface="MiSans"/>
                <a:ea typeface="MiSans"/>
                <a:cs typeface="MiSans"/>
              </a:rPr>
              <a:t>Б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iSans"/>
                <a:ea typeface="MiSans"/>
                <a:cs typeface="MiSans"/>
              </a:rPr>
              <a:t>ыл дополнен Дозорной башней и Минскими воротами, став семибашенным символом государственной мощи. Этот комплекс был важным форпостом на белорусской земле, отражая высокий уровень оборонительного строительства XIV–XV веков.</a:t>
            </a:r>
            <a:endParaRPr sz="180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4160446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29465" y="64732"/>
            <a:ext cx="8273058" cy="5553409"/>
          </a:xfrm>
          <a:prstGeom prst="rect">
            <a:avLst/>
          </a:prstGeom>
        </p:spPr>
      </p:pic>
      <p:pic>
        <p:nvPicPr>
          <p:cNvPr id="14803050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567985" y="3648666"/>
            <a:ext cx="6588318" cy="3129156"/>
          </a:xfrm>
          <a:prstGeom prst="rect">
            <a:avLst/>
          </a:prstGeom>
        </p:spPr>
      </p:pic>
      <p:sp>
        <p:nvSpPr>
          <p:cNvPr id="1295368272" name=""/>
          <p:cNvSpPr txBox="1"/>
          <p:nvPr/>
        </p:nvSpPr>
        <p:spPr bwMode="auto">
          <a:xfrm flipH="0" flipV="0">
            <a:off x="9026577" y="647330"/>
            <a:ext cx="2515699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/>
              <a:t>НОВОГРУДОК</a:t>
            </a:r>
            <a:endParaRPr/>
          </a:p>
        </p:txBody>
      </p:sp>
      <p:sp>
        <p:nvSpPr>
          <p:cNvPr id="2006498916" name=""/>
          <p:cNvSpPr txBox="1"/>
          <p:nvPr/>
        </p:nvSpPr>
        <p:spPr bwMode="auto">
          <a:xfrm flipH="0" flipV="0">
            <a:off x="916455" y="5964684"/>
            <a:ext cx="3542072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/>
              <a:t>ВИТЕБСК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3-d3ce46os8jdo4os5dcsg.png"/>
          <p:cNvPicPr>
            <a:picLocks noChangeAspect="1"/>
          </p:cNvPicPr>
          <p:nvPr/>
        </p:nvPicPr>
        <p:blipFill>
          <a:blip r:embed="rId2"/>
          <a:srcRect l="5" t="0" r="4" b="0"/>
          <a:stretch/>
        </p:blipFill>
        <p:spPr bwMode="auto">
          <a:xfrm>
            <a:off x="-9525" y="-22225"/>
            <a:ext cx="12214860" cy="691007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 bwMode="auto">
          <a:xfrm>
            <a:off x="5172075" y="1997710"/>
            <a:ext cx="988695" cy="76073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1"/>
          <p:cNvSpPr/>
          <p:nvPr/>
        </p:nvSpPr>
        <p:spPr bwMode="auto">
          <a:xfrm>
            <a:off x="5172075" y="1997710"/>
            <a:ext cx="988695" cy="76073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5" name="Text 2"/>
          <p:cNvSpPr/>
          <p:nvPr/>
        </p:nvSpPr>
        <p:spPr bwMode="auto">
          <a:xfrm>
            <a:off x="5092065" y="2949575"/>
            <a:ext cx="6986905" cy="10153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6" name="Text 3"/>
          <p:cNvSpPr/>
          <p:nvPr/>
        </p:nvSpPr>
        <p:spPr bwMode="auto">
          <a:xfrm>
            <a:off x="254000" y="2086610"/>
            <a:ext cx="3128010" cy="8629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714072608" name=""/>
          <p:cNvSpPr txBox="1"/>
          <p:nvPr/>
        </p:nvSpPr>
        <p:spPr bwMode="auto">
          <a:xfrm flipH="0" flipV="0">
            <a:off x="232135" y="1340897"/>
            <a:ext cx="3273712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7200" b="1"/>
              <a:t>ХРАМЫ</a:t>
            </a:r>
            <a:endParaRPr sz="7200" b="1"/>
          </a:p>
        </p:txBody>
      </p:sp>
      <p:sp>
        <p:nvSpPr>
          <p:cNvPr id="2052025934" name=""/>
          <p:cNvSpPr txBox="1"/>
          <p:nvPr/>
        </p:nvSpPr>
        <p:spPr bwMode="auto">
          <a:xfrm flipH="0" flipV="0">
            <a:off x="4818931" y="503518"/>
            <a:ext cx="6825320" cy="51206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3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Конец XV – нач. XVI вв.:</a:t>
            </a:r>
            <a:r>
              <a:rPr sz="3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</a:t>
            </a:r>
            <a:endParaRPr sz="30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3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Появление уникального типа храма – </a:t>
            </a:r>
            <a:r>
              <a:rPr sz="3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«православная готика»</a:t>
            </a:r>
            <a:r>
              <a:rPr sz="3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.</a:t>
            </a:r>
            <a:endParaRPr sz="3000">
              <a:latin typeface="Times New Roman"/>
              <a:cs typeface="Times New Roman"/>
            </a:endParaRPr>
          </a:p>
          <a:p>
            <a:pPr>
              <a:defRPr/>
            </a:pPr>
            <a:r>
              <a:rPr sz="3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Синтез готики, византийско-русского стиля и оборонительных элементов.</a:t>
            </a:r>
            <a:endParaRPr sz="30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3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Основные черты:</a:t>
            </a:r>
            <a:endParaRPr sz="3000" b="1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3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-сдержанность и суровость</a:t>
            </a:r>
            <a:endParaRPr sz="30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3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-из кирпича</a:t>
            </a:r>
            <a:endParaRPr sz="30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3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-треугольный остроконечный фасад</a:t>
            </a:r>
            <a:endParaRPr sz="30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3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-скругленные арки и ниши</a:t>
            </a:r>
            <a:endParaRPr sz="30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3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-контрфорсы-подпорки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3">
    <p:bg>
      <p:bgPr shadeToTitle="0">
        <a:solidFill>
          <a:schemeClr val="accent3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 rot="8099999" flipH="1" flipV="1">
            <a:off x="457835" y="315595"/>
            <a:ext cx="525780" cy="525780"/>
          </a:xfrm>
          <a:prstGeom prst="ellipse">
            <a:avLst/>
          </a:prstGeom>
          <a:gradFill>
            <a:gsLst>
              <a:gs pos="0">
                <a:srgbClr val="D3BDA6">
                  <a:alpha val="0"/>
                </a:srgbClr>
              </a:gs>
              <a:gs pos="100000">
                <a:srgbClr val="B48E67">
                  <a:alpha val="67000"/>
                </a:srgbClr>
              </a:gs>
            </a:gsLst>
            <a:lin ang="16200000" scaled="1"/>
          </a:gradFill>
          <a:ln/>
        </p:spPr>
      </p:sp>
      <p:sp>
        <p:nvSpPr>
          <p:cNvPr id="3" name="Text 1"/>
          <p:cNvSpPr/>
          <p:nvPr/>
        </p:nvSpPr>
        <p:spPr bwMode="auto">
          <a:xfrm rot="8099999">
            <a:off x="457835" y="315595"/>
            <a:ext cx="525780" cy="52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4" name="Shape 2"/>
          <p:cNvSpPr/>
          <p:nvPr/>
        </p:nvSpPr>
        <p:spPr bwMode="auto">
          <a:xfrm>
            <a:off x="11456035" y="59213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5" name="Text 3"/>
          <p:cNvSpPr/>
          <p:nvPr/>
        </p:nvSpPr>
        <p:spPr bwMode="auto">
          <a:xfrm>
            <a:off x="11456035" y="59213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6" name="Shape 4"/>
          <p:cNvSpPr/>
          <p:nvPr/>
        </p:nvSpPr>
        <p:spPr bwMode="auto">
          <a:xfrm>
            <a:off x="11456035" y="712153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7" name="Text 5"/>
          <p:cNvSpPr/>
          <p:nvPr/>
        </p:nvSpPr>
        <p:spPr bwMode="auto">
          <a:xfrm>
            <a:off x="11456035" y="712153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8" name="Shape 6"/>
          <p:cNvSpPr/>
          <p:nvPr/>
        </p:nvSpPr>
        <p:spPr bwMode="auto">
          <a:xfrm>
            <a:off x="11456035" y="83216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9" name="Text 7"/>
          <p:cNvSpPr/>
          <p:nvPr/>
        </p:nvSpPr>
        <p:spPr bwMode="auto">
          <a:xfrm>
            <a:off x="11456035" y="83216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0" name="Shape 8"/>
          <p:cNvSpPr/>
          <p:nvPr/>
        </p:nvSpPr>
        <p:spPr bwMode="auto">
          <a:xfrm>
            <a:off x="11456035" y="59213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1" name="Text 9"/>
          <p:cNvSpPr/>
          <p:nvPr/>
        </p:nvSpPr>
        <p:spPr bwMode="auto">
          <a:xfrm>
            <a:off x="11456035" y="59213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2" name="Shape 10"/>
          <p:cNvSpPr/>
          <p:nvPr/>
        </p:nvSpPr>
        <p:spPr bwMode="auto">
          <a:xfrm>
            <a:off x="11456035" y="712153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3" name="Text 11"/>
          <p:cNvSpPr/>
          <p:nvPr/>
        </p:nvSpPr>
        <p:spPr bwMode="auto">
          <a:xfrm>
            <a:off x="11456035" y="712153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4" name="Shape 12"/>
          <p:cNvSpPr/>
          <p:nvPr/>
        </p:nvSpPr>
        <p:spPr bwMode="auto">
          <a:xfrm>
            <a:off x="11456035" y="83216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5" name="Text 13"/>
          <p:cNvSpPr/>
          <p:nvPr/>
        </p:nvSpPr>
        <p:spPr bwMode="auto">
          <a:xfrm>
            <a:off x="11456035" y="83216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6" name="Text 14"/>
          <p:cNvSpPr/>
          <p:nvPr/>
        </p:nvSpPr>
        <p:spPr bwMode="auto">
          <a:xfrm flipH="0" flipV="0">
            <a:off x="667384" y="524509"/>
            <a:ext cx="10628066" cy="57915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b="1">
                <a:solidFill>
                  <a:srgbClr val="2B2F36"/>
                </a:solidFill>
                <a:latin typeface="MiSans"/>
                <a:ea typeface="MiSans"/>
                <a:cs typeface="MiSans"/>
              </a:rPr>
              <a:t>Культовое зодчество между обороной и молитвой</a:t>
            </a:r>
            <a:endParaRPr lang="en-US" sz="1600"/>
          </a:p>
        </p:txBody>
      </p:sp>
      <p:sp>
        <p:nvSpPr>
          <p:cNvPr id="17" name="Shape 15"/>
          <p:cNvSpPr/>
          <p:nvPr/>
        </p:nvSpPr>
        <p:spPr bwMode="auto">
          <a:xfrm>
            <a:off x="-16510" y="6572885"/>
            <a:ext cx="12221210" cy="285115"/>
          </a:xfrm>
          <a:prstGeom prst="rect">
            <a:avLst/>
          </a:prstGeom>
          <a:gradFill>
            <a:gsLst>
              <a:gs pos="0">
                <a:srgbClr val="D3BDA6"/>
              </a:gs>
              <a:gs pos="100000">
                <a:srgbClr val="BFA492"/>
              </a:gs>
            </a:gsLst>
            <a:lin ang="2700000" scaled="1"/>
          </a:gradFill>
          <a:ln/>
        </p:spPr>
      </p:sp>
      <p:sp>
        <p:nvSpPr>
          <p:cNvPr id="18" name="Text 16"/>
          <p:cNvSpPr/>
          <p:nvPr/>
        </p:nvSpPr>
        <p:spPr bwMode="auto">
          <a:xfrm>
            <a:off x="-16510" y="6572885"/>
            <a:ext cx="12221210" cy="2851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9" name="Shape 17"/>
          <p:cNvSpPr/>
          <p:nvPr/>
        </p:nvSpPr>
        <p:spPr bwMode="auto">
          <a:xfrm>
            <a:off x="864870" y="2615164"/>
            <a:ext cx="533125" cy="0"/>
          </a:xfrm>
          <a:prstGeom prst="line">
            <a:avLst/>
          </a:prstGeom>
          <a:noFill/>
          <a:ln w="25400">
            <a:solidFill>
              <a:srgbClr val="DBB479"/>
            </a:solidFill>
            <a:prstDash val="solid"/>
            <a:headEnd type="none"/>
            <a:tailEnd type="none"/>
          </a:ln>
        </p:spPr>
      </p:sp>
      <p:sp>
        <p:nvSpPr>
          <p:cNvPr id="21" name="Shape 18"/>
          <p:cNvSpPr/>
          <p:nvPr/>
        </p:nvSpPr>
        <p:spPr bwMode="auto">
          <a:xfrm>
            <a:off x="5326380" y="1670685"/>
            <a:ext cx="2895600" cy="4476750"/>
          </a:xfrm>
          <a:prstGeom prst="roundRect">
            <a:avLst>
              <a:gd name="adj" fmla="val 4166"/>
            </a:avLst>
          </a:prstGeom>
          <a:solidFill>
            <a:srgbClr val="000000">
              <a:alpha val="0"/>
            </a:srgbClr>
          </a:solidFill>
          <a:ln w="19050">
            <a:solidFill>
              <a:srgbClr val="D3BDA6"/>
            </a:solidFill>
            <a:prstDash val="solid"/>
          </a:ln>
        </p:spPr>
      </p:sp>
      <p:sp>
        <p:nvSpPr>
          <p:cNvPr id="22" name="Text 19"/>
          <p:cNvSpPr/>
          <p:nvPr/>
        </p:nvSpPr>
        <p:spPr bwMode="auto">
          <a:xfrm>
            <a:off x="5326380" y="1670685"/>
            <a:ext cx="2895600" cy="447675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3" name="Shape 20"/>
          <p:cNvSpPr/>
          <p:nvPr/>
        </p:nvSpPr>
        <p:spPr bwMode="auto">
          <a:xfrm>
            <a:off x="5326380" y="1778000"/>
            <a:ext cx="2895600" cy="419735"/>
          </a:xfrm>
          <a:prstGeom prst="roundRect">
            <a:avLst>
              <a:gd name="adj" fmla="val 4166"/>
            </a:avLst>
          </a:prstGeom>
          <a:solidFill>
            <a:srgbClr val="D3BDA6"/>
          </a:solidFill>
          <a:ln w="19050">
            <a:solidFill>
              <a:srgbClr val="D3BDA6"/>
            </a:solidFill>
            <a:prstDash val="solid"/>
          </a:ln>
        </p:spPr>
      </p:sp>
      <p:sp>
        <p:nvSpPr>
          <p:cNvPr id="24" name="Text 21"/>
          <p:cNvSpPr/>
          <p:nvPr/>
        </p:nvSpPr>
        <p:spPr bwMode="auto">
          <a:xfrm>
            <a:off x="5326380" y="1778000"/>
            <a:ext cx="2895600" cy="41973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5" name="Shape 22"/>
          <p:cNvSpPr/>
          <p:nvPr/>
        </p:nvSpPr>
        <p:spPr bwMode="auto">
          <a:xfrm>
            <a:off x="8399780" y="1670685"/>
            <a:ext cx="2895600" cy="4476750"/>
          </a:xfrm>
          <a:prstGeom prst="roundRect">
            <a:avLst>
              <a:gd name="adj" fmla="val 4166"/>
            </a:avLst>
          </a:prstGeom>
          <a:solidFill>
            <a:srgbClr val="000000">
              <a:alpha val="0"/>
            </a:srgbClr>
          </a:solidFill>
          <a:ln w="19050">
            <a:solidFill>
              <a:srgbClr val="D3BDA6"/>
            </a:solidFill>
            <a:prstDash val="solid"/>
          </a:ln>
        </p:spPr>
      </p:sp>
      <p:sp>
        <p:nvSpPr>
          <p:cNvPr id="26" name="Text 23"/>
          <p:cNvSpPr/>
          <p:nvPr/>
        </p:nvSpPr>
        <p:spPr bwMode="auto">
          <a:xfrm>
            <a:off x="8399780" y="1670685"/>
            <a:ext cx="2895600" cy="447675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7" name="Shape 24"/>
          <p:cNvSpPr/>
          <p:nvPr/>
        </p:nvSpPr>
        <p:spPr bwMode="auto">
          <a:xfrm>
            <a:off x="8399780" y="1778000"/>
            <a:ext cx="2895600" cy="419735"/>
          </a:xfrm>
          <a:prstGeom prst="roundRect">
            <a:avLst>
              <a:gd name="adj" fmla="val 4166"/>
            </a:avLst>
          </a:prstGeom>
          <a:solidFill>
            <a:srgbClr val="D3BDA6"/>
          </a:solidFill>
          <a:ln w="19050">
            <a:solidFill>
              <a:srgbClr val="D3BDA6"/>
            </a:solidFill>
            <a:prstDash val="solid"/>
          </a:ln>
        </p:spPr>
      </p:sp>
      <p:sp>
        <p:nvSpPr>
          <p:cNvPr id="28" name="Text 25"/>
          <p:cNvSpPr/>
          <p:nvPr/>
        </p:nvSpPr>
        <p:spPr bwMode="auto">
          <a:xfrm>
            <a:off x="8399780" y="1778000"/>
            <a:ext cx="2895600" cy="41973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9" name="Text 26"/>
          <p:cNvSpPr/>
          <p:nvPr/>
        </p:nvSpPr>
        <p:spPr bwMode="auto">
          <a:xfrm flipH="0" flipV="0">
            <a:off x="282195" y="1239174"/>
            <a:ext cx="4934454" cy="94491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MiSans"/>
                <a:ea typeface="MiSans"/>
                <a:cs typeface="MiSans"/>
              </a:rPr>
              <a:t>Готический стиль в храмах</a:t>
            </a:r>
            <a:endParaRPr sz="16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Text 27"/>
          <p:cNvSpPr/>
          <p:nvPr/>
        </p:nvSpPr>
        <p:spPr bwMode="auto">
          <a:xfrm flipH="0" flipV="0">
            <a:off x="282195" y="2274902"/>
            <a:ext cx="4737024" cy="286515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000" i="1">
                <a:solidFill>
                  <a:srgbClr val="2C3741"/>
                </a:solidFill>
                <a:latin typeface="MiSans"/>
                <a:ea typeface="MiSans"/>
                <a:cs typeface="MiSans"/>
              </a:rPr>
              <a:t>В XIV–XV веках готический стиль стал доминирующим в культовом зодчестве Беларуси. Высокие своды и стрельчатые окна сочетались с массивными стенами, что делало храмы неприступными и в то же время духовными центрами.</a:t>
            </a:r>
            <a:endParaRPr sz="2000" i="1"/>
          </a:p>
        </p:txBody>
      </p:sp>
      <p:sp>
        <p:nvSpPr>
          <p:cNvPr id="31" name="Text 28"/>
          <p:cNvSpPr/>
          <p:nvPr/>
        </p:nvSpPr>
        <p:spPr bwMode="auto">
          <a:xfrm flipH="0" flipV="0">
            <a:off x="5518149" y="1904999"/>
            <a:ext cx="2540684" cy="33531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32" name="Text 29"/>
          <p:cNvSpPr/>
          <p:nvPr/>
        </p:nvSpPr>
        <p:spPr bwMode="auto">
          <a:xfrm flipH="0" flipV="0">
            <a:off x="5326380" y="1777999"/>
            <a:ext cx="2733291" cy="437086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800">
                <a:solidFill>
                  <a:srgbClr val="2C3741"/>
                </a:solidFill>
                <a:latin typeface="MiSans"/>
                <a:ea typeface="MiSans"/>
                <a:cs typeface="MiSans"/>
              </a:rPr>
              <a:t>Многие готические храмы сохранились, например, костёлы в деревнях Вселюб и Ишкольдь. Эти здания являются важными историческими и культурными памятниками, отражающими развитие белорусской архитектуры.</a:t>
            </a:r>
            <a:endParaRPr sz="1800"/>
          </a:p>
        </p:txBody>
      </p:sp>
      <p:sp>
        <p:nvSpPr>
          <p:cNvPr id="33" name="Text 30"/>
          <p:cNvSpPr/>
          <p:nvPr/>
        </p:nvSpPr>
        <p:spPr bwMode="auto">
          <a:xfrm flipH="0" flipV="0">
            <a:off x="8499465" y="1904999"/>
            <a:ext cx="2632732" cy="7010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MiSans"/>
                <a:ea typeface="MiSans"/>
                <a:cs typeface="MiSans"/>
              </a:rPr>
              <a:t>Оборонительные функции храмов</a:t>
            </a:r>
            <a:endParaRPr lang="en-US" sz="1600"/>
          </a:p>
        </p:txBody>
      </p:sp>
      <p:sp>
        <p:nvSpPr>
          <p:cNvPr id="34" name="Text 31"/>
          <p:cNvSpPr/>
          <p:nvPr/>
        </p:nvSpPr>
        <p:spPr bwMode="auto">
          <a:xfrm flipH="0" flipV="0">
            <a:off x="8351504" y="2615163"/>
            <a:ext cx="2781603" cy="258778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800">
                <a:solidFill>
                  <a:srgbClr val="2C3741"/>
                </a:solidFill>
                <a:latin typeface="MiSans"/>
                <a:ea typeface="MiSans"/>
                <a:cs typeface="MiSans"/>
              </a:rPr>
              <a:t>Храмы выполняли оборонительные функции, сочетая в себе культовые и военные элементы. Это отражало общее настроение эпохи</a:t>
            </a:r>
            <a:r>
              <a:rPr lang="ru-RU" sz="1800">
                <a:solidFill>
                  <a:srgbClr val="2C3741"/>
                </a:solidFill>
                <a:latin typeface="MiSans"/>
                <a:ea typeface="MiSans"/>
                <a:cs typeface="MiSans"/>
              </a:rPr>
              <a:t>.</a:t>
            </a: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 rot="8099999" flipH="1" flipV="1">
            <a:off x="457835" y="315595"/>
            <a:ext cx="525780" cy="525780"/>
          </a:xfrm>
          <a:prstGeom prst="ellipse">
            <a:avLst/>
          </a:prstGeom>
          <a:gradFill>
            <a:gsLst>
              <a:gs pos="0">
                <a:srgbClr val="D3BDA6">
                  <a:alpha val="0"/>
                </a:srgbClr>
              </a:gs>
              <a:gs pos="100000">
                <a:srgbClr val="B48E67">
                  <a:alpha val="67000"/>
                </a:srgbClr>
              </a:gs>
            </a:gsLst>
            <a:lin ang="16200000" scaled="1"/>
          </a:gradFill>
          <a:ln/>
        </p:spPr>
      </p:sp>
      <p:sp>
        <p:nvSpPr>
          <p:cNvPr id="3" name="Text 1"/>
          <p:cNvSpPr/>
          <p:nvPr/>
        </p:nvSpPr>
        <p:spPr bwMode="auto">
          <a:xfrm rot="8099999">
            <a:off x="457835" y="315595"/>
            <a:ext cx="525780" cy="52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4" name="Shape 2"/>
          <p:cNvSpPr/>
          <p:nvPr/>
        </p:nvSpPr>
        <p:spPr bwMode="auto">
          <a:xfrm>
            <a:off x="11456035" y="59213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5" name="Text 3"/>
          <p:cNvSpPr/>
          <p:nvPr/>
        </p:nvSpPr>
        <p:spPr bwMode="auto">
          <a:xfrm>
            <a:off x="11456035" y="59213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6" name="Shape 4"/>
          <p:cNvSpPr/>
          <p:nvPr/>
        </p:nvSpPr>
        <p:spPr bwMode="auto">
          <a:xfrm>
            <a:off x="11456035" y="712153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7" name="Text 5"/>
          <p:cNvSpPr/>
          <p:nvPr/>
        </p:nvSpPr>
        <p:spPr bwMode="auto">
          <a:xfrm>
            <a:off x="11456035" y="712153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8" name="Shape 6"/>
          <p:cNvSpPr/>
          <p:nvPr/>
        </p:nvSpPr>
        <p:spPr bwMode="auto">
          <a:xfrm>
            <a:off x="11456035" y="83216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9" name="Text 7"/>
          <p:cNvSpPr/>
          <p:nvPr/>
        </p:nvSpPr>
        <p:spPr bwMode="auto">
          <a:xfrm>
            <a:off x="11456035" y="83216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0" name="Shape 8"/>
          <p:cNvSpPr/>
          <p:nvPr/>
        </p:nvSpPr>
        <p:spPr bwMode="auto">
          <a:xfrm>
            <a:off x="11456035" y="59213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1" name="Text 9"/>
          <p:cNvSpPr/>
          <p:nvPr/>
        </p:nvSpPr>
        <p:spPr bwMode="auto">
          <a:xfrm>
            <a:off x="11456035" y="59213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2" name="Shape 10"/>
          <p:cNvSpPr/>
          <p:nvPr/>
        </p:nvSpPr>
        <p:spPr bwMode="auto">
          <a:xfrm>
            <a:off x="11456035" y="712153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3" name="Text 11"/>
          <p:cNvSpPr/>
          <p:nvPr/>
        </p:nvSpPr>
        <p:spPr bwMode="auto">
          <a:xfrm>
            <a:off x="11456035" y="712153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4" name="Shape 12"/>
          <p:cNvSpPr/>
          <p:nvPr/>
        </p:nvSpPr>
        <p:spPr bwMode="auto">
          <a:xfrm>
            <a:off x="11456035" y="83216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5" name="Text 13"/>
          <p:cNvSpPr/>
          <p:nvPr/>
        </p:nvSpPr>
        <p:spPr bwMode="auto">
          <a:xfrm>
            <a:off x="11456035" y="83216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6" name="Text 14"/>
          <p:cNvSpPr/>
          <p:nvPr/>
        </p:nvSpPr>
        <p:spPr bwMode="auto">
          <a:xfrm>
            <a:off x="667384" y="524509"/>
            <a:ext cx="6272565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7" name="Shape 15"/>
          <p:cNvSpPr/>
          <p:nvPr/>
        </p:nvSpPr>
        <p:spPr bwMode="auto">
          <a:xfrm>
            <a:off x="-16510" y="6572885"/>
            <a:ext cx="12221210" cy="285115"/>
          </a:xfrm>
          <a:prstGeom prst="rect">
            <a:avLst/>
          </a:prstGeom>
          <a:gradFill>
            <a:gsLst>
              <a:gs pos="0">
                <a:srgbClr val="D3BDA6"/>
              </a:gs>
              <a:gs pos="100000">
                <a:srgbClr val="BFA492"/>
              </a:gs>
            </a:gsLst>
            <a:lin ang="2700000" scaled="1"/>
          </a:gradFill>
          <a:ln/>
        </p:spPr>
      </p:sp>
      <p:sp>
        <p:nvSpPr>
          <p:cNvPr id="18" name="Text 16"/>
          <p:cNvSpPr/>
          <p:nvPr/>
        </p:nvSpPr>
        <p:spPr bwMode="auto">
          <a:xfrm>
            <a:off x="-16510" y="6572885"/>
            <a:ext cx="12221210" cy="2851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1" name="Text 18"/>
          <p:cNvSpPr/>
          <p:nvPr/>
        </p:nvSpPr>
        <p:spPr bwMode="auto">
          <a:xfrm>
            <a:off x="826770" y="3748404"/>
            <a:ext cx="4998720" cy="248412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2" name="Shape 19"/>
          <p:cNvSpPr/>
          <p:nvPr/>
        </p:nvSpPr>
        <p:spPr bwMode="auto">
          <a:xfrm rot="8099999" flipH="1" flipV="1">
            <a:off x="1042035" y="3917950"/>
            <a:ext cx="407035" cy="366395"/>
          </a:xfrm>
          <a:prstGeom prst="ellipse">
            <a:avLst/>
          </a:prstGeom>
          <a:gradFill>
            <a:gsLst>
              <a:gs pos="0">
                <a:srgbClr val="D3BDA6">
                  <a:alpha val="0"/>
                </a:srgbClr>
              </a:gs>
              <a:gs pos="100000">
                <a:srgbClr val="B48E67">
                  <a:alpha val="67000"/>
                </a:srgbClr>
              </a:gs>
            </a:gsLst>
            <a:lin ang="16200000" scaled="1"/>
          </a:gradFill>
          <a:ln/>
        </p:spPr>
      </p:sp>
      <p:sp>
        <p:nvSpPr>
          <p:cNvPr id="23" name="Text 20"/>
          <p:cNvSpPr/>
          <p:nvPr/>
        </p:nvSpPr>
        <p:spPr bwMode="auto">
          <a:xfrm rot="8099999">
            <a:off x="1042035" y="3917950"/>
            <a:ext cx="407035" cy="3663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4" name="Shape 21"/>
          <p:cNvSpPr/>
          <p:nvPr/>
        </p:nvSpPr>
        <p:spPr bwMode="auto">
          <a:xfrm>
            <a:off x="6361130" y="3748404"/>
            <a:ext cx="4998720" cy="2484120"/>
          </a:xfrm>
          <a:prstGeom prst="roundRect">
            <a:avLst>
              <a:gd name="adj" fmla="val 6850"/>
            </a:avLst>
          </a:prstGeom>
          <a:solidFill>
            <a:srgbClr val="000000">
              <a:alpha val="0"/>
            </a:srgbClr>
          </a:solidFill>
          <a:ln w="19050">
            <a:solidFill>
              <a:srgbClr val="D3BDA6"/>
            </a:solidFill>
            <a:prstDash val="solid"/>
          </a:ln>
        </p:spPr>
      </p:sp>
      <p:sp>
        <p:nvSpPr>
          <p:cNvPr id="25" name="Text 22"/>
          <p:cNvSpPr/>
          <p:nvPr/>
        </p:nvSpPr>
        <p:spPr bwMode="auto">
          <a:xfrm>
            <a:off x="6333490" y="3748404"/>
            <a:ext cx="4998720" cy="248412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6" name="Shape 23"/>
          <p:cNvSpPr/>
          <p:nvPr/>
        </p:nvSpPr>
        <p:spPr bwMode="auto">
          <a:xfrm rot="8099999" flipH="1" flipV="1">
            <a:off x="6548755" y="3917950"/>
            <a:ext cx="407035" cy="366395"/>
          </a:xfrm>
          <a:prstGeom prst="ellipse">
            <a:avLst/>
          </a:prstGeom>
          <a:gradFill>
            <a:gsLst>
              <a:gs pos="0">
                <a:srgbClr val="D3BDA6">
                  <a:alpha val="0"/>
                </a:srgbClr>
              </a:gs>
              <a:gs pos="100000">
                <a:srgbClr val="B48E67">
                  <a:alpha val="67000"/>
                </a:srgbClr>
              </a:gs>
            </a:gsLst>
            <a:lin ang="16200000" scaled="1"/>
          </a:gradFill>
          <a:ln/>
        </p:spPr>
      </p:sp>
      <p:sp>
        <p:nvSpPr>
          <p:cNvPr id="27" name="Text 24"/>
          <p:cNvSpPr/>
          <p:nvPr/>
        </p:nvSpPr>
        <p:spPr bwMode="auto">
          <a:xfrm rot="8099999">
            <a:off x="6548755" y="3917950"/>
            <a:ext cx="407035" cy="3663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8" name="Text 25"/>
          <p:cNvSpPr/>
          <p:nvPr/>
        </p:nvSpPr>
        <p:spPr bwMode="auto">
          <a:xfrm>
            <a:off x="1162049" y="4015104"/>
            <a:ext cx="4383441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9" name="Text 26"/>
          <p:cNvSpPr/>
          <p:nvPr/>
        </p:nvSpPr>
        <p:spPr bwMode="auto">
          <a:xfrm>
            <a:off x="1162049" y="4429125"/>
            <a:ext cx="4381986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30" name="Text 27"/>
          <p:cNvSpPr/>
          <p:nvPr/>
        </p:nvSpPr>
        <p:spPr bwMode="auto">
          <a:xfrm>
            <a:off x="6668769" y="4015104"/>
            <a:ext cx="4384233" cy="42675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ru-RU" sz="2200"/>
              <a:t>Костёл дер.Вселюбь</a:t>
            </a:r>
            <a:endParaRPr/>
          </a:p>
        </p:txBody>
      </p:sp>
      <p:sp>
        <p:nvSpPr>
          <p:cNvPr id="31" name="Text 28"/>
          <p:cNvSpPr/>
          <p:nvPr/>
        </p:nvSpPr>
        <p:spPr bwMode="auto">
          <a:xfrm>
            <a:off x="6668769" y="4429125"/>
            <a:ext cx="4381986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35815782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12002092" cy="2219417"/>
          </a:xfrm>
          <a:prstGeom prst="rect">
            <a:avLst/>
          </a:prstGeom>
        </p:spPr>
      </p:pic>
      <p:pic>
        <p:nvPicPr>
          <p:cNvPr id="198187256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47979" y="2219417"/>
            <a:ext cx="5956299" cy="3871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52000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7101230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57208" y="-36990"/>
            <a:ext cx="7297281" cy="56348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3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9299981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6584271" cy="4938203"/>
          </a:xfrm>
          <a:prstGeom prst="rect">
            <a:avLst/>
          </a:prstGeom>
        </p:spPr>
      </p:pic>
      <p:pic>
        <p:nvPicPr>
          <p:cNvPr id="159259392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567538" y="2561577"/>
            <a:ext cx="6621708" cy="4171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3-d3ce46os8jdo4os5dcsg.png"/>
          <p:cNvPicPr>
            <a:picLocks noChangeAspect="1"/>
          </p:cNvPicPr>
          <p:nvPr/>
        </p:nvPicPr>
        <p:blipFill>
          <a:blip r:embed="rId2"/>
          <a:srcRect l="5" t="0" r="4" b="0"/>
          <a:stretch/>
        </p:blipFill>
        <p:spPr bwMode="auto">
          <a:xfrm>
            <a:off x="53339" y="2222"/>
            <a:ext cx="12214860" cy="691007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 bwMode="auto">
          <a:xfrm>
            <a:off x="5172075" y="1997710"/>
            <a:ext cx="988695" cy="76073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1"/>
          <p:cNvSpPr/>
          <p:nvPr/>
        </p:nvSpPr>
        <p:spPr bwMode="auto">
          <a:xfrm>
            <a:off x="5172075" y="1997710"/>
            <a:ext cx="988695" cy="76073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5" name="Text 2"/>
          <p:cNvSpPr/>
          <p:nvPr/>
        </p:nvSpPr>
        <p:spPr bwMode="auto">
          <a:xfrm flipH="0" flipV="0">
            <a:off x="5092064" y="693567"/>
            <a:ext cx="6986904" cy="111895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r>
              <a:rPr lang="ru-RU" sz="4000" b="1">
                <a:solidFill>
                  <a:srgbClr val="212931"/>
                </a:solidFill>
                <a:latin typeface="MiSans"/>
                <a:ea typeface="MiSans"/>
                <a:cs typeface="MiSans"/>
              </a:rPr>
              <a:t>Литература</a:t>
            </a:r>
            <a:endParaRPr lang="en-US" sz="1600"/>
          </a:p>
        </p:txBody>
      </p:sp>
      <p:sp>
        <p:nvSpPr>
          <p:cNvPr id="6" name="Text 3"/>
          <p:cNvSpPr/>
          <p:nvPr/>
        </p:nvSpPr>
        <p:spPr bwMode="auto">
          <a:xfrm>
            <a:off x="254000" y="2086610"/>
            <a:ext cx="3128010" cy="8629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pic>
        <p:nvPicPr>
          <p:cNvPr id="170242278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782457" y="1501706"/>
            <a:ext cx="7430257" cy="4148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2-d3ce46gs8jdo4os5dcog.png"/>
          <p:cNvPicPr>
            <a:picLocks noChangeAspect="1"/>
          </p:cNvPicPr>
          <p:nvPr/>
        </p:nvPicPr>
        <p:blipFill>
          <a:blip r:embed="rId2"/>
          <a:srcRect l="16" t="0" r="16" b="0"/>
          <a:stretch/>
        </p:blipFill>
        <p:spPr bwMode="auto">
          <a:xfrm>
            <a:off x="-18415" y="-57785"/>
            <a:ext cx="12230735" cy="692594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 bwMode="auto">
          <a:xfrm>
            <a:off x="5738188" y="1791537"/>
            <a:ext cx="5239624" cy="20433"/>
          </a:xfrm>
          <a:prstGeom prst="line">
            <a:avLst/>
          </a:prstGeom>
          <a:noFill/>
          <a:ln w="12700">
            <a:solidFill>
              <a:srgbClr val="D3BDA6"/>
            </a:solidFill>
            <a:prstDash val="solid"/>
            <a:headEnd type="none"/>
            <a:tailEnd type="none"/>
          </a:ln>
        </p:spPr>
      </p:sp>
      <p:sp>
        <p:nvSpPr>
          <p:cNvPr id="4" name="Shape 1"/>
          <p:cNvSpPr/>
          <p:nvPr/>
        </p:nvSpPr>
        <p:spPr bwMode="auto">
          <a:xfrm>
            <a:off x="5738188" y="2563443"/>
            <a:ext cx="5239624" cy="20433"/>
          </a:xfrm>
          <a:prstGeom prst="line">
            <a:avLst/>
          </a:prstGeom>
          <a:noFill/>
          <a:ln w="12700">
            <a:solidFill>
              <a:srgbClr val="D3BDA6"/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/>
        </p:nvSpPr>
        <p:spPr bwMode="auto">
          <a:xfrm>
            <a:off x="5738188" y="3335350"/>
            <a:ext cx="5239624" cy="20433"/>
          </a:xfrm>
          <a:prstGeom prst="line">
            <a:avLst/>
          </a:prstGeom>
          <a:noFill/>
          <a:ln w="12700">
            <a:solidFill>
              <a:srgbClr val="D3BDA6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 bwMode="auto">
          <a:xfrm>
            <a:off x="5738188" y="4107257"/>
            <a:ext cx="5239624" cy="20433"/>
          </a:xfrm>
          <a:prstGeom prst="line">
            <a:avLst/>
          </a:prstGeom>
          <a:noFill/>
          <a:ln w="12700">
            <a:solidFill>
              <a:srgbClr val="D3BDA6"/>
            </a:solidFill>
            <a:prstDash val="solid"/>
            <a:headEnd type="none"/>
            <a:tailEnd type="none"/>
          </a:ln>
        </p:spPr>
      </p:sp>
      <p:sp>
        <p:nvSpPr>
          <p:cNvPr id="7" name="Shape 4"/>
          <p:cNvSpPr/>
          <p:nvPr/>
        </p:nvSpPr>
        <p:spPr bwMode="auto">
          <a:xfrm>
            <a:off x="5738188" y="4879163"/>
            <a:ext cx="5239624" cy="20433"/>
          </a:xfrm>
          <a:prstGeom prst="line">
            <a:avLst/>
          </a:prstGeom>
          <a:noFill/>
          <a:ln w="12700">
            <a:solidFill>
              <a:srgbClr val="D3BDA6"/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 bwMode="auto">
          <a:xfrm>
            <a:off x="5738188" y="5651070"/>
            <a:ext cx="5239624" cy="20433"/>
          </a:xfrm>
          <a:prstGeom prst="line">
            <a:avLst/>
          </a:prstGeom>
          <a:noFill/>
          <a:ln w="12700">
            <a:solidFill>
              <a:srgbClr val="D3BDA6"/>
            </a:solidFill>
            <a:prstDash val="solid"/>
            <a:headEnd type="none"/>
            <a:tailEnd type="none"/>
          </a:ln>
        </p:spPr>
      </p:sp>
      <p:sp>
        <p:nvSpPr>
          <p:cNvPr id="9" name="Text 6"/>
          <p:cNvSpPr/>
          <p:nvPr/>
        </p:nvSpPr>
        <p:spPr bwMode="auto">
          <a:xfrm flipH="0" flipV="0">
            <a:off x="879465" y="3183889"/>
            <a:ext cx="3178651" cy="118875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7200" b="1">
                <a:solidFill>
                  <a:schemeClr val="accent6">
                    <a:lumMod val="50000"/>
                  </a:schemeClr>
                </a:solidFill>
                <a:latin typeface="MiSans"/>
                <a:ea typeface="MiSans"/>
                <a:cs typeface="MiSans"/>
              </a:rPr>
              <a:t>ПЛАН</a:t>
            </a:r>
            <a:endParaRPr sz="26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 7"/>
          <p:cNvSpPr/>
          <p:nvPr/>
        </p:nvSpPr>
        <p:spPr bwMode="auto">
          <a:xfrm>
            <a:off x="5676900" y="1186498"/>
            <a:ext cx="690634" cy="4534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rgbClr val="D3BDA6"/>
                </a:solidFill>
                <a:latin typeface="MiSans"/>
                <a:ea typeface="MiSans"/>
                <a:cs typeface="MiSans"/>
              </a:rPr>
              <a:t>01</a:t>
            </a:r>
            <a:endParaRPr lang="en-US" sz="1600"/>
          </a:p>
        </p:txBody>
      </p:sp>
      <p:sp>
        <p:nvSpPr>
          <p:cNvPr id="11" name="Text 8"/>
          <p:cNvSpPr/>
          <p:nvPr/>
        </p:nvSpPr>
        <p:spPr bwMode="auto">
          <a:xfrm>
            <a:off x="6385125" y="1236444"/>
            <a:ext cx="4368069" cy="48771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600" b="1">
                <a:solidFill>
                  <a:srgbClr val="1A1A1A"/>
                </a:solidFill>
                <a:latin typeface="MiSans"/>
                <a:ea typeface="MiSans"/>
                <a:cs typeface="MiSans"/>
              </a:rPr>
              <a:t>Культурный поворот</a:t>
            </a:r>
            <a:endParaRPr lang="en-US" sz="2200"/>
          </a:p>
        </p:txBody>
      </p:sp>
      <p:sp>
        <p:nvSpPr>
          <p:cNvPr id="12" name="Text 9"/>
          <p:cNvSpPr/>
          <p:nvPr/>
        </p:nvSpPr>
        <p:spPr bwMode="auto">
          <a:xfrm>
            <a:off x="5676900" y="1958405"/>
            <a:ext cx="690634" cy="4534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rgbClr val="D3BDA6"/>
                </a:solidFill>
                <a:latin typeface="MiSans"/>
                <a:ea typeface="MiSans"/>
                <a:cs typeface="MiSans"/>
              </a:rPr>
              <a:t>02</a:t>
            </a:r>
            <a:endParaRPr lang="en-US" sz="1600"/>
          </a:p>
        </p:txBody>
      </p:sp>
      <p:sp>
        <p:nvSpPr>
          <p:cNvPr id="13" name="Text 10"/>
          <p:cNvSpPr/>
          <p:nvPr/>
        </p:nvSpPr>
        <p:spPr bwMode="auto">
          <a:xfrm>
            <a:off x="6385125" y="2008351"/>
            <a:ext cx="4368069" cy="48771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600" b="1">
                <a:solidFill>
                  <a:srgbClr val="1A1A1A"/>
                </a:solidFill>
                <a:latin typeface="MiSans"/>
                <a:ea typeface="MiSans"/>
                <a:cs typeface="MiSans"/>
              </a:rPr>
              <a:t>Каменные щиты</a:t>
            </a:r>
            <a:endParaRPr lang="en-US" sz="2200"/>
          </a:p>
        </p:txBody>
      </p:sp>
      <p:sp>
        <p:nvSpPr>
          <p:cNvPr id="14" name="Text 11"/>
          <p:cNvSpPr/>
          <p:nvPr/>
        </p:nvSpPr>
        <p:spPr bwMode="auto">
          <a:xfrm>
            <a:off x="5676900" y="2730311"/>
            <a:ext cx="690634" cy="4534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rgbClr val="D3BDA6"/>
                </a:solidFill>
                <a:latin typeface="MiSans"/>
                <a:ea typeface="MiSans"/>
                <a:cs typeface="MiSans"/>
              </a:rPr>
              <a:t>03</a:t>
            </a:r>
            <a:endParaRPr lang="en-US" sz="1600"/>
          </a:p>
        </p:txBody>
      </p:sp>
      <p:sp>
        <p:nvSpPr>
          <p:cNvPr id="15" name="Text 12"/>
          <p:cNvSpPr/>
          <p:nvPr/>
        </p:nvSpPr>
        <p:spPr bwMode="auto">
          <a:xfrm>
            <a:off x="6385125" y="2780257"/>
            <a:ext cx="4368069" cy="48771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600" b="1">
                <a:solidFill>
                  <a:srgbClr val="1A1A1A"/>
                </a:solidFill>
                <a:latin typeface="MiSans"/>
                <a:ea typeface="MiSans"/>
                <a:cs typeface="MiSans"/>
              </a:rPr>
              <a:t>Храмы и готика</a:t>
            </a:r>
            <a:endParaRPr lang="en-US" sz="1600"/>
          </a:p>
        </p:txBody>
      </p:sp>
      <p:sp>
        <p:nvSpPr>
          <p:cNvPr id="16" name="Text 13"/>
          <p:cNvSpPr/>
          <p:nvPr/>
        </p:nvSpPr>
        <p:spPr bwMode="auto">
          <a:xfrm>
            <a:off x="5676900" y="3502218"/>
            <a:ext cx="690634" cy="4534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rgbClr val="D3BDA6"/>
                </a:solidFill>
                <a:latin typeface="MiSans"/>
                <a:ea typeface="MiSans"/>
                <a:cs typeface="MiSans"/>
              </a:rPr>
              <a:t>04</a:t>
            </a:r>
            <a:endParaRPr lang="en-US" sz="1600"/>
          </a:p>
        </p:txBody>
      </p:sp>
      <p:sp>
        <p:nvSpPr>
          <p:cNvPr id="17" name="Text 14"/>
          <p:cNvSpPr/>
          <p:nvPr/>
        </p:nvSpPr>
        <p:spPr bwMode="auto">
          <a:xfrm>
            <a:off x="6385125" y="3552165"/>
            <a:ext cx="4368105" cy="5181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rgbClr val="1A1A1A"/>
                </a:solidFill>
                <a:latin typeface="MiSans"/>
                <a:ea typeface="MiSans"/>
                <a:cs typeface="MiSans"/>
              </a:rPr>
              <a:t>Слово и книга</a:t>
            </a:r>
            <a:endParaRPr lang="en-US" sz="2400"/>
          </a:p>
        </p:txBody>
      </p:sp>
      <p:sp>
        <p:nvSpPr>
          <p:cNvPr id="18" name="Text 15"/>
          <p:cNvSpPr/>
          <p:nvPr/>
        </p:nvSpPr>
        <p:spPr bwMode="auto">
          <a:xfrm>
            <a:off x="5676900" y="4274125"/>
            <a:ext cx="690634" cy="4534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rgbClr val="D3BDA6"/>
                </a:solidFill>
                <a:latin typeface="MiSans"/>
                <a:ea typeface="MiSans"/>
                <a:cs typeface="MiSans"/>
              </a:rPr>
              <a:t>05</a:t>
            </a:r>
            <a:endParaRPr lang="en-US" sz="1600"/>
          </a:p>
        </p:txBody>
      </p:sp>
      <p:sp>
        <p:nvSpPr>
          <p:cNvPr id="19" name="Text 16"/>
          <p:cNvSpPr/>
          <p:nvPr/>
        </p:nvSpPr>
        <p:spPr bwMode="auto">
          <a:xfrm>
            <a:off x="6385125" y="4324071"/>
            <a:ext cx="4368105" cy="5181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rgbClr val="1A1A1A"/>
                </a:solidFill>
                <a:latin typeface="MiSans"/>
                <a:ea typeface="MiSans"/>
                <a:cs typeface="MiSans"/>
              </a:rPr>
              <a:t>Быт и праздник</a:t>
            </a:r>
            <a:endParaRPr lang="en-US" sz="2400"/>
          </a:p>
        </p:txBody>
      </p:sp>
      <p:sp>
        <p:nvSpPr>
          <p:cNvPr id="20" name="Text 17"/>
          <p:cNvSpPr/>
          <p:nvPr/>
        </p:nvSpPr>
        <p:spPr bwMode="auto">
          <a:xfrm>
            <a:off x="5676900" y="5046032"/>
            <a:ext cx="690634" cy="4534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rgbClr val="D3BDA6"/>
                </a:solidFill>
                <a:latin typeface="MiSans"/>
                <a:ea typeface="MiSans"/>
                <a:cs typeface="MiSans"/>
              </a:rPr>
              <a:t>06</a:t>
            </a:r>
            <a:endParaRPr lang="en-US" sz="1600"/>
          </a:p>
        </p:txBody>
      </p:sp>
      <p:sp>
        <p:nvSpPr>
          <p:cNvPr id="21" name="Text 18"/>
          <p:cNvSpPr/>
          <p:nvPr/>
        </p:nvSpPr>
        <p:spPr bwMode="auto">
          <a:xfrm>
            <a:off x="6385125" y="5095977"/>
            <a:ext cx="4368141" cy="64011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600" b="1">
                <a:solidFill>
                  <a:srgbClr val="1A1A1A"/>
                </a:solidFill>
                <a:latin typeface="MiSans"/>
                <a:ea typeface="MiSans"/>
                <a:cs typeface="MiSans"/>
              </a:rPr>
              <a:t>Итоги</a:t>
            </a:r>
            <a:endParaRPr lang="en-US" sz="2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 rot="8099999" flipH="1" flipV="1">
            <a:off x="457835" y="315595"/>
            <a:ext cx="525780" cy="525780"/>
          </a:xfrm>
          <a:prstGeom prst="ellipse">
            <a:avLst/>
          </a:prstGeom>
          <a:gradFill>
            <a:gsLst>
              <a:gs pos="0">
                <a:srgbClr val="D3BDA6">
                  <a:alpha val="0"/>
                </a:srgbClr>
              </a:gs>
              <a:gs pos="100000">
                <a:srgbClr val="B48E67">
                  <a:alpha val="67000"/>
                </a:srgbClr>
              </a:gs>
            </a:gsLst>
            <a:lin ang="16200000" scaled="1"/>
          </a:gradFill>
          <a:ln/>
        </p:spPr>
      </p:sp>
      <p:sp>
        <p:nvSpPr>
          <p:cNvPr id="3" name="Text 1"/>
          <p:cNvSpPr/>
          <p:nvPr/>
        </p:nvSpPr>
        <p:spPr bwMode="auto">
          <a:xfrm rot="8099999">
            <a:off x="457835" y="315595"/>
            <a:ext cx="525780" cy="52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6" name="Text 3"/>
          <p:cNvSpPr/>
          <p:nvPr/>
        </p:nvSpPr>
        <p:spPr bwMode="auto">
          <a:xfrm>
            <a:off x="635" y="1687195"/>
            <a:ext cx="12192635" cy="200152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8" name="Text 4"/>
          <p:cNvSpPr/>
          <p:nvPr/>
        </p:nvSpPr>
        <p:spPr bwMode="auto">
          <a:xfrm>
            <a:off x="667385" y="524510"/>
            <a:ext cx="6272530" cy="5835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b="1">
                <a:solidFill>
                  <a:srgbClr val="2B2F36"/>
                </a:solidFill>
                <a:latin typeface="MiSans"/>
                <a:ea typeface="MiSans"/>
                <a:cs typeface="MiSans"/>
              </a:rPr>
              <a:t>Старобелорусский как язык власти и веры</a:t>
            </a:r>
            <a:endParaRPr lang="en-US" sz="1600"/>
          </a:p>
        </p:txBody>
      </p:sp>
      <p:sp>
        <p:nvSpPr>
          <p:cNvPr id="9" name="Shape 5"/>
          <p:cNvSpPr/>
          <p:nvPr/>
        </p:nvSpPr>
        <p:spPr bwMode="auto">
          <a:xfrm rot="5400000">
            <a:off x="1263015" y="2523490"/>
            <a:ext cx="257175" cy="12382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10" name="Text 6"/>
          <p:cNvSpPr/>
          <p:nvPr/>
        </p:nvSpPr>
        <p:spPr bwMode="auto">
          <a:xfrm rot="5400000">
            <a:off x="1263015" y="2523490"/>
            <a:ext cx="257175" cy="12382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1" name="Shape 7"/>
          <p:cNvSpPr/>
          <p:nvPr/>
        </p:nvSpPr>
        <p:spPr bwMode="auto">
          <a:xfrm>
            <a:off x="1019810" y="3428365"/>
            <a:ext cx="3063875" cy="3429634"/>
          </a:xfrm>
          <a:prstGeom prst="rect">
            <a:avLst/>
          </a:prstGeom>
          <a:solidFill>
            <a:srgbClr val="FFFFFF"/>
          </a:solidFill>
          <a:ln/>
          <a:effectLst>
            <a:outerShdw blurRad="254000" dist="50800" dir="2700000" sx="100000" sy="100000" kx="0" ky="0" algn="bl" rotWithShape="0">
              <a:srgbClr val="000000">
                <a:alpha val="14902"/>
              </a:srgbClr>
            </a:outerShdw>
          </a:effectLst>
        </p:spPr>
      </p:sp>
      <p:sp>
        <p:nvSpPr>
          <p:cNvPr id="12" name="Text 8"/>
          <p:cNvSpPr/>
          <p:nvPr/>
        </p:nvSpPr>
        <p:spPr bwMode="auto">
          <a:xfrm>
            <a:off x="1019810" y="3428365"/>
            <a:ext cx="3063875" cy="342963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3" name="Shape 9"/>
          <p:cNvSpPr/>
          <p:nvPr/>
        </p:nvSpPr>
        <p:spPr bwMode="auto">
          <a:xfrm>
            <a:off x="4565015" y="3428365"/>
            <a:ext cx="3063875" cy="3429634"/>
          </a:xfrm>
          <a:prstGeom prst="rect">
            <a:avLst/>
          </a:prstGeom>
          <a:solidFill>
            <a:srgbClr val="FFFFFF"/>
          </a:solidFill>
          <a:ln/>
          <a:effectLst>
            <a:outerShdw blurRad="254000" dist="50800" dir="2700000" sx="100000" sy="100000" kx="0" ky="0" algn="bl" rotWithShape="0">
              <a:srgbClr val="000000">
                <a:alpha val="14902"/>
              </a:srgbClr>
            </a:outerShdw>
          </a:effectLst>
        </p:spPr>
      </p:sp>
      <p:sp>
        <p:nvSpPr>
          <p:cNvPr id="14" name="Text 10"/>
          <p:cNvSpPr/>
          <p:nvPr/>
        </p:nvSpPr>
        <p:spPr bwMode="auto">
          <a:xfrm>
            <a:off x="4565015" y="3428365"/>
            <a:ext cx="3063875" cy="342963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5" name="Shape 11"/>
          <p:cNvSpPr/>
          <p:nvPr/>
        </p:nvSpPr>
        <p:spPr bwMode="auto">
          <a:xfrm>
            <a:off x="8109585" y="3428364"/>
            <a:ext cx="3063875" cy="3430270"/>
          </a:xfrm>
          <a:prstGeom prst="rect">
            <a:avLst/>
          </a:prstGeom>
          <a:solidFill>
            <a:srgbClr val="FFFFFF"/>
          </a:solidFill>
          <a:ln/>
          <a:effectLst>
            <a:outerShdw blurRad="254000" dist="50800" dir="2700000" sx="100000" sy="100000" kx="0" ky="0" algn="bl" rotWithShape="0">
              <a:srgbClr val="000000">
                <a:alpha val="14902"/>
              </a:srgbClr>
            </a:outerShdw>
          </a:effectLst>
        </p:spPr>
      </p:sp>
      <p:sp>
        <p:nvSpPr>
          <p:cNvPr id="16" name="Text 12"/>
          <p:cNvSpPr/>
          <p:nvPr/>
        </p:nvSpPr>
        <p:spPr bwMode="auto">
          <a:xfrm>
            <a:off x="8117205" y="3428365"/>
            <a:ext cx="3063875" cy="34302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7" name="Shape 13"/>
          <p:cNvSpPr/>
          <p:nvPr/>
        </p:nvSpPr>
        <p:spPr bwMode="auto">
          <a:xfrm>
            <a:off x="1864995" y="6786245"/>
            <a:ext cx="1374775" cy="72000"/>
          </a:xfrm>
          <a:prstGeom prst="rect">
            <a:avLst/>
          </a:prstGeom>
          <a:solidFill>
            <a:srgbClr val="865F24"/>
          </a:solidFill>
          <a:ln/>
        </p:spPr>
      </p:sp>
      <p:sp>
        <p:nvSpPr>
          <p:cNvPr id="18" name="Text 14"/>
          <p:cNvSpPr/>
          <p:nvPr/>
        </p:nvSpPr>
        <p:spPr bwMode="auto">
          <a:xfrm>
            <a:off x="1864995" y="6786245"/>
            <a:ext cx="1374775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9" name="Shape 15"/>
          <p:cNvSpPr/>
          <p:nvPr/>
        </p:nvSpPr>
        <p:spPr bwMode="auto">
          <a:xfrm>
            <a:off x="5408295" y="6786245"/>
            <a:ext cx="1374775" cy="72000"/>
          </a:xfrm>
          <a:prstGeom prst="rect">
            <a:avLst/>
          </a:prstGeom>
          <a:solidFill>
            <a:srgbClr val="865F24"/>
          </a:solidFill>
          <a:ln/>
        </p:spPr>
      </p:sp>
      <p:sp>
        <p:nvSpPr>
          <p:cNvPr id="20" name="Text 16"/>
          <p:cNvSpPr/>
          <p:nvPr/>
        </p:nvSpPr>
        <p:spPr bwMode="auto">
          <a:xfrm>
            <a:off x="5408295" y="6786245"/>
            <a:ext cx="1374775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1" name="Shape 17"/>
          <p:cNvSpPr/>
          <p:nvPr/>
        </p:nvSpPr>
        <p:spPr bwMode="auto">
          <a:xfrm>
            <a:off x="8954135" y="6786245"/>
            <a:ext cx="1374775" cy="72000"/>
          </a:xfrm>
          <a:prstGeom prst="rect">
            <a:avLst/>
          </a:prstGeom>
          <a:solidFill>
            <a:srgbClr val="865F24"/>
          </a:solidFill>
          <a:ln/>
        </p:spPr>
      </p:sp>
      <p:sp>
        <p:nvSpPr>
          <p:cNvPr id="22" name="Text 18"/>
          <p:cNvSpPr/>
          <p:nvPr/>
        </p:nvSpPr>
        <p:spPr bwMode="auto">
          <a:xfrm>
            <a:off x="8954135" y="6786245"/>
            <a:ext cx="1374775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4" name="Text 20"/>
          <p:cNvSpPr/>
          <p:nvPr/>
        </p:nvSpPr>
        <p:spPr bwMode="auto">
          <a:xfrm flipH="0" flipV="0">
            <a:off x="491067" y="1747791"/>
            <a:ext cx="10838443" cy="116132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800" b="1">
                <a:solidFill>
                  <a:schemeClr val="accent3"/>
                </a:solidFill>
                <a:latin typeface="MiSans"/>
                <a:ea typeface="MiSans"/>
                <a:cs typeface="MiSans"/>
              </a:rPr>
              <a:t>В XIV–XV веках старобелорусский язык стал государственным языком Великого Княжества Литовского. Это способствовало развитию литературы и переводческой деятельности, делая вернacular доступным для широких слоёв населения.</a:t>
            </a:r>
            <a:endParaRPr sz="1800" b="1">
              <a:solidFill>
                <a:schemeClr val="accent3"/>
              </a:solidFill>
            </a:endParaRPr>
          </a:p>
        </p:txBody>
      </p:sp>
      <p:sp>
        <p:nvSpPr>
          <p:cNvPr id="25" name="Text 21"/>
          <p:cNvSpPr/>
          <p:nvPr/>
        </p:nvSpPr>
        <p:spPr bwMode="auto">
          <a:xfrm flipH="0" flipV="0">
            <a:off x="491067" y="3060946"/>
            <a:ext cx="3393933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800" b="1">
                <a:solidFill>
                  <a:srgbClr val="DBB479"/>
                </a:solidFill>
                <a:latin typeface="MiSans"/>
                <a:ea typeface="MiSans"/>
                <a:cs typeface="MiSans"/>
              </a:rPr>
              <a:t>Религиозная литература</a:t>
            </a:r>
            <a:endParaRPr lang="en-US" sz="1600"/>
          </a:p>
        </p:txBody>
      </p:sp>
      <p:sp>
        <p:nvSpPr>
          <p:cNvPr id="26" name="Text 22"/>
          <p:cNvSpPr/>
          <p:nvPr/>
        </p:nvSpPr>
        <p:spPr bwMode="auto">
          <a:xfrm flipH="0" flipV="0">
            <a:off x="435582" y="3426742"/>
            <a:ext cx="3449635" cy="2944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800" i="1">
                <a:solidFill>
                  <a:srgbClr val="2C3741"/>
                </a:solidFill>
                <a:latin typeface="MiSans"/>
                <a:ea typeface="MiSans"/>
                <a:cs typeface="MiSans"/>
              </a:rPr>
              <a:t>Основу литературы составляли религиозные произведения, такие как богослужебные книги, евангелия и жития. Эти произведения были переведены на старобелорусский язык</a:t>
            </a:r>
            <a:r>
              <a:rPr lang="ru-RU" sz="1800" i="1">
                <a:solidFill>
                  <a:srgbClr val="2C3741"/>
                </a:solidFill>
                <a:latin typeface="MiSans"/>
                <a:ea typeface="MiSans"/>
                <a:cs typeface="MiSans"/>
              </a:rPr>
              <a:t>.</a:t>
            </a:r>
            <a:endParaRPr sz="2000" i="1"/>
          </a:p>
        </p:txBody>
      </p:sp>
      <p:sp>
        <p:nvSpPr>
          <p:cNvPr id="27" name="Text 23"/>
          <p:cNvSpPr/>
          <p:nvPr/>
        </p:nvSpPr>
        <p:spPr bwMode="auto">
          <a:xfrm flipH="0" flipV="0">
            <a:off x="4734559" y="3014708"/>
            <a:ext cx="2698821" cy="64011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800" b="1">
                <a:solidFill>
                  <a:srgbClr val="DBB479"/>
                </a:solidFill>
                <a:latin typeface="MiSans"/>
                <a:ea typeface="MiSans"/>
                <a:cs typeface="MiSans"/>
              </a:rPr>
              <a:t>Появление светских жанров</a:t>
            </a:r>
            <a:endParaRPr lang="en-US" sz="1600"/>
          </a:p>
        </p:txBody>
      </p:sp>
      <p:sp>
        <p:nvSpPr>
          <p:cNvPr id="28" name="Text 24"/>
          <p:cNvSpPr/>
          <p:nvPr/>
        </p:nvSpPr>
        <p:spPr bwMode="auto">
          <a:xfrm flipH="0" flipV="0">
            <a:off x="4190096" y="3557269"/>
            <a:ext cx="3357192" cy="26274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600" i="1">
                <a:solidFill>
                  <a:srgbClr val="2C3741"/>
                </a:solidFill>
                <a:latin typeface="MiSans"/>
                <a:ea typeface="MiSans"/>
                <a:cs typeface="MiSans"/>
              </a:rPr>
              <a:t>В этот период появились светские жанры, такие как паломническая литература и панегирики. </a:t>
            </a:r>
            <a:r>
              <a:rPr lang="ru-RU" sz="1600" i="1">
                <a:solidFill>
                  <a:srgbClr val="2C3741"/>
                </a:solidFill>
                <a:latin typeface="MiSans"/>
                <a:ea typeface="MiSans"/>
                <a:cs typeface="MiSans"/>
              </a:rPr>
              <a:t>Они</a:t>
            </a:r>
            <a:r>
              <a:rPr lang="en-US" sz="1600" i="1">
                <a:solidFill>
                  <a:srgbClr val="2C3741"/>
                </a:solidFill>
                <a:latin typeface="MiSans"/>
                <a:ea typeface="MiSans"/>
                <a:cs typeface="MiSans"/>
              </a:rPr>
              <a:t> отражали культурные и политические тенденции времени, став важными источниками исторической информации.</a:t>
            </a:r>
            <a:endParaRPr sz="1800" i="1"/>
          </a:p>
        </p:txBody>
      </p:sp>
      <p:sp>
        <p:nvSpPr>
          <p:cNvPr id="29" name="Text 25"/>
          <p:cNvSpPr/>
          <p:nvPr/>
        </p:nvSpPr>
        <p:spPr bwMode="auto">
          <a:xfrm flipH="0" flipV="0">
            <a:off x="8292111" y="3014708"/>
            <a:ext cx="2698821" cy="91443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800" b="1">
                <a:solidFill>
                  <a:srgbClr val="DBB479"/>
                </a:solidFill>
                <a:latin typeface="MiSans"/>
                <a:ea typeface="MiSans"/>
                <a:cs typeface="MiSans"/>
              </a:rPr>
              <a:t>Значение старобелорусского языка</a:t>
            </a:r>
            <a:endParaRPr lang="en-US" sz="1600"/>
          </a:p>
        </p:txBody>
      </p:sp>
      <p:sp>
        <p:nvSpPr>
          <p:cNvPr id="30" name="Text 26"/>
          <p:cNvSpPr/>
          <p:nvPr/>
        </p:nvSpPr>
        <p:spPr bwMode="auto">
          <a:xfrm flipH="0" flipV="0">
            <a:off x="8028925" y="4151629"/>
            <a:ext cx="3144606" cy="2627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600" i="1">
                <a:solidFill>
                  <a:srgbClr val="2C3741"/>
                </a:solidFill>
                <a:latin typeface="MiSans"/>
                <a:ea typeface="MiSans"/>
                <a:cs typeface="MiSans"/>
              </a:rPr>
              <a:t>Старобелорусский язык стал важным инструментом культурного и политического развития ВКЛ. Он способствовал объединению различных народов в рамках государства и развитию национальной идентичности.</a:t>
            </a:r>
            <a:endParaRPr sz="1800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4115155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68179" y="194198"/>
            <a:ext cx="11338470" cy="6506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 rot="8099999" flipH="1" flipV="1">
            <a:off x="457835" y="315595"/>
            <a:ext cx="525780" cy="525780"/>
          </a:xfrm>
          <a:prstGeom prst="ellipse">
            <a:avLst/>
          </a:prstGeom>
          <a:gradFill>
            <a:gsLst>
              <a:gs pos="0">
                <a:srgbClr val="D3BDA6">
                  <a:alpha val="0"/>
                </a:srgbClr>
              </a:gs>
              <a:gs pos="100000">
                <a:srgbClr val="B48E67">
                  <a:alpha val="67000"/>
                </a:srgbClr>
              </a:gs>
            </a:gsLst>
            <a:lin ang="16200000" scaled="1"/>
          </a:gradFill>
          <a:ln/>
        </p:spPr>
      </p:sp>
      <p:sp>
        <p:nvSpPr>
          <p:cNvPr id="3" name="Text 1"/>
          <p:cNvSpPr/>
          <p:nvPr/>
        </p:nvSpPr>
        <p:spPr bwMode="auto">
          <a:xfrm rot="8099999">
            <a:off x="457835" y="315595"/>
            <a:ext cx="525780" cy="52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5" name="Shape 2"/>
          <p:cNvSpPr/>
          <p:nvPr/>
        </p:nvSpPr>
        <p:spPr bwMode="auto">
          <a:xfrm>
            <a:off x="0" y="1615440"/>
            <a:ext cx="5832000" cy="2439670"/>
          </a:xfrm>
          <a:prstGeom prst="rect">
            <a:avLst/>
          </a:prstGeom>
          <a:solidFill>
            <a:srgbClr val="D3BDA6"/>
          </a:solidFill>
          <a:ln/>
        </p:spPr>
      </p:sp>
      <p:sp>
        <p:nvSpPr>
          <p:cNvPr id="6" name="Text 3"/>
          <p:cNvSpPr/>
          <p:nvPr/>
        </p:nvSpPr>
        <p:spPr bwMode="auto">
          <a:xfrm flipH="0" flipV="0">
            <a:off x="0" y="1303907"/>
            <a:ext cx="7047596" cy="2751202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7" name="Text 4"/>
          <p:cNvSpPr/>
          <p:nvPr/>
        </p:nvSpPr>
        <p:spPr bwMode="auto">
          <a:xfrm flipH="0" flipV="0">
            <a:off x="667384" y="524509"/>
            <a:ext cx="9949847" cy="57915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b="1">
                <a:solidFill>
                  <a:srgbClr val="2B2F36"/>
                </a:solidFill>
                <a:latin typeface="MiSans"/>
                <a:ea typeface="MiSans"/>
                <a:cs typeface="MiSans"/>
              </a:rPr>
              <a:t>Белорусско-литовские летописи</a:t>
            </a:r>
            <a:endParaRPr lang="en-US" sz="1600"/>
          </a:p>
        </p:txBody>
      </p:sp>
      <p:sp>
        <p:nvSpPr>
          <p:cNvPr id="8" name="Text 5"/>
          <p:cNvSpPr/>
          <p:nvPr/>
        </p:nvSpPr>
        <p:spPr bwMode="auto">
          <a:xfrm flipH="0" flipV="0">
            <a:off x="629919" y="1544344"/>
            <a:ext cx="4648824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9" name="Text 6"/>
          <p:cNvSpPr/>
          <p:nvPr/>
        </p:nvSpPr>
        <p:spPr bwMode="auto">
          <a:xfrm flipH="0" flipV="0">
            <a:off x="259878" y="1940620"/>
            <a:ext cx="5184084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0" name="Text 7"/>
          <p:cNvSpPr/>
          <p:nvPr/>
        </p:nvSpPr>
        <p:spPr bwMode="auto">
          <a:xfrm flipH="0" flipV="0">
            <a:off x="259878" y="1544344"/>
            <a:ext cx="5253821" cy="48771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600" b="1">
                <a:solidFill>
                  <a:srgbClr val="2C3741"/>
                </a:solidFill>
                <a:latin typeface="MiSans"/>
                <a:ea typeface="MiSans"/>
                <a:cs typeface="MiSans"/>
              </a:rPr>
              <a:t>Значение летописей</a:t>
            </a:r>
            <a:endParaRPr lang="en-US" sz="2400"/>
          </a:p>
        </p:txBody>
      </p:sp>
      <p:sp>
        <p:nvSpPr>
          <p:cNvPr id="11" name="Text 8"/>
          <p:cNvSpPr/>
          <p:nvPr/>
        </p:nvSpPr>
        <p:spPr bwMode="auto">
          <a:xfrm flipH="0" flipV="0">
            <a:off x="398591" y="2607815"/>
            <a:ext cx="5115436" cy="38953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400">
                <a:solidFill>
                  <a:srgbClr val="2C3741"/>
                </a:solidFill>
                <a:latin typeface="MiSans"/>
                <a:ea typeface="MiSans"/>
                <a:cs typeface="MiSans"/>
              </a:rPr>
              <a:t>Летописи стали важными источниками исторической информации, отражая внутреннюю и внешнюю политику ВКЛ, происхождение шляхты и князей. Они помогают понять развитие белорусской культуры и государственности.</a:t>
            </a:r>
            <a:endParaRPr lang="en-US" sz="2600"/>
          </a:p>
        </p:txBody>
      </p:sp>
      <p:sp>
        <p:nvSpPr>
          <p:cNvPr id="12" name="Text 9"/>
          <p:cNvSpPr/>
          <p:nvPr/>
        </p:nvSpPr>
        <p:spPr bwMode="auto">
          <a:xfrm flipH="0" flipV="0">
            <a:off x="6191884" y="4055109"/>
            <a:ext cx="4883563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800" b="1">
                <a:solidFill>
                  <a:srgbClr val="2C3741"/>
                </a:solidFill>
                <a:latin typeface="MiSans"/>
                <a:ea typeface="MiSans"/>
                <a:cs typeface="MiSans"/>
              </a:rPr>
              <a:t>Радзивилловская летопись</a:t>
            </a:r>
            <a:endParaRPr lang="en-US" sz="1600"/>
          </a:p>
        </p:txBody>
      </p:sp>
      <p:sp>
        <p:nvSpPr>
          <p:cNvPr id="13" name="Text 10"/>
          <p:cNvSpPr/>
          <p:nvPr/>
        </p:nvSpPr>
        <p:spPr bwMode="auto">
          <a:xfrm flipH="0" flipV="0">
            <a:off x="6191884" y="4420905"/>
            <a:ext cx="4883964" cy="223117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800">
                <a:solidFill>
                  <a:srgbClr val="2C3741"/>
                </a:solidFill>
                <a:latin typeface="MiSans"/>
                <a:ea typeface="MiSans"/>
                <a:cs typeface="MiSans"/>
              </a:rPr>
              <a:t> XV века содержит более 600 миниатюр, что делает её уникальным источником по истории Древней Руси и визуальной культуре ВКЛ. Эти иллюстрации помогают восстановить исторические события того времени.</a:t>
            </a:r>
            <a:endParaRPr lang="en-US" sz="2000"/>
          </a:p>
        </p:txBody>
      </p:sp>
      <p:pic>
        <p:nvPicPr>
          <p:cNvPr id="64923808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895776" y="1017232"/>
            <a:ext cx="5030550" cy="2894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9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 rot="8099999" flipH="1" flipV="1">
            <a:off x="457835" y="315595"/>
            <a:ext cx="525780" cy="525780"/>
          </a:xfrm>
          <a:prstGeom prst="ellipse">
            <a:avLst/>
          </a:prstGeom>
          <a:gradFill>
            <a:gsLst>
              <a:gs pos="0">
                <a:srgbClr val="D3BDA6">
                  <a:alpha val="0"/>
                </a:srgbClr>
              </a:gs>
              <a:gs pos="100000">
                <a:srgbClr val="B48E67">
                  <a:alpha val="67000"/>
                </a:srgbClr>
              </a:gs>
            </a:gsLst>
            <a:lin ang="16200000" scaled="1"/>
          </a:gradFill>
          <a:ln/>
        </p:spPr>
      </p:sp>
      <p:sp>
        <p:nvSpPr>
          <p:cNvPr id="3" name="Text 1"/>
          <p:cNvSpPr/>
          <p:nvPr/>
        </p:nvSpPr>
        <p:spPr bwMode="auto">
          <a:xfrm rot="8099999">
            <a:off x="457835" y="315595"/>
            <a:ext cx="525780" cy="52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4" name="Shape 2"/>
          <p:cNvSpPr/>
          <p:nvPr/>
        </p:nvSpPr>
        <p:spPr bwMode="auto">
          <a:xfrm>
            <a:off x="11456035" y="59213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5" name="Text 3"/>
          <p:cNvSpPr/>
          <p:nvPr/>
        </p:nvSpPr>
        <p:spPr bwMode="auto">
          <a:xfrm>
            <a:off x="11456035" y="59213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6" name="Shape 4"/>
          <p:cNvSpPr/>
          <p:nvPr/>
        </p:nvSpPr>
        <p:spPr bwMode="auto">
          <a:xfrm>
            <a:off x="11456035" y="712153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7" name="Text 5"/>
          <p:cNvSpPr/>
          <p:nvPr/>
        </p:nvSpPr>
        <p:spPr bwMode="auto">
          <a:xfrm>
            <a:off x="11456035" y="712153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8" name="Shape 6"/>
          <p:cNvSpPr/>
          <p:nvPr/>
        </p:nvSpPr>
        <p:spPr bwMode="auto">
          <a:xfrm>
            <a:off x="11456035" y="83216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9" name="Text 7"/>
          <p:cNvSpPr/>
          <p:nvPr/>
        </p:nvSpPr>
        <p:spPr bwMode="auto">
          <a:xfrm>
            <a:off x="11456035" y="83216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pic>
        <p:nvPicPr>
          <p:cNvPr id="10" name="Image 0" descr="https://kimi-img.moonshot.cn/pub/slides/slides_tmpl/image/25-09-28-15:22:03-d3ce46os8jdo4os5dcs0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04560" y="1418590"/>
            <a:ext cx="6193790" cy="5443855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 bwMode="auto">
          <a:xfrm>
            <a:off x="11456035" y="59213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2" name="Text 9"/>
          <p:cNvSpPr/>
          <p:nvPr/>
        </p:nvSpPr>
        <p:spPr bwMode="auto">
          <a:xfrm>
            <a:off x="11456035" y="59213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3" name="Shape 10"/>
          <p:cNvSpPr/>
          <p:nvPr/>
        </p:nvSpPr>
        <p:spPr bwMode="auto">
          <a:xfrm>
            <a:off x="11456035" y="712153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4" name="Text 11"/>
          <p:cNvSpPr/>
          <p:nvPr/>
        </p:nvSpPr>
        <p:spPr bwMode="auto">
          <a:xfrm>
            <a:off x="11456035" y="712153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5" name="Shape 12"/>
          <p:cNvSpPr/>
          <p:nvPr/>
        </p:nvSpPr>
        <p:spPr bwMode="auto">
          <a:xfrm>
            <a:off x="11456035" y="83216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6" name="Text 13"/>
          <p:cNvSpPr/>
          <p:nvPr/>
        </p:nvSpPr>
        <p:spPr bwMode="auto">
          <a:xfrm>
            <a:off x="11456035" y="83216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7" name="Text 14"/>
          <p:cNvSpPr/>
          <p:nvPr/>
        </p:nvSpPr>
        <p:spPr bwMode="auto">
          <a:xfrm>
            <a:off x="667385" y="524510"/>
            <a:ext cx="6272530" cy="5835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b="1">
                <a:solidFill>
                  <a:srgbClr val="2B2F36"/>
                </a:solidFill>
                <a:latin typeface="MiSans"/>
                <a:ea typeface="MiSans"/>
                <a:cs typeface="MiSans"/>
              </a:rPr>
              <a:t>Световой день и красный угол</a:t>
            </a:r>
            <a:endParaRPr lang="en-US" sz="1600"/>
          </a:p>
        </p:txBody>
      </p:sp>
      <p:pic>
        <p:nvPicPr>
          <p:cNvPr id="18" name="Image 1" descr="https://kimi-img.moonshot.cn/pub/slides/slides_tmpl/image/25-09-28-15:22:04-d3ce470s8jdo4os5dct0.png"/>
          <p:cNvPicPr>
            <a:picLocks noChangeAspect="1"/>
          </p:cNvPicPr>
          <p:nvPr/>
        </p:nvPicPr>
        <p:blipFill>
          <a:blip r:embed="rId3"/>
          <a:srcRect l="6" t="0" r="6" b="0"/>
          <a:stretch/>
        </p:blipFill>
        <p:spPr bwMode="auto">
          <a:xfrm>
            <a:off x="6919595" y="1585595"/>
            <a:ext cx="5272405" cy="5272405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 bwMode="auto">
          <a:xfrm>
            <a:off x="874395" y="2063115"/>
            <a:ext cx="5084445" cy="6235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MiSans"/>
                <a:ea typeface="MiSans"/>
                <a:cs typeface="MiSans"/>
              </a:rPr>
              <a:t>Жизнь крестьянина</a:t>
            </a:r>
            <a:endParaRPr lang="en-US" sz="1600"/>
          </a:p>
        </p:txBody>
      </p:sp>
      <p:sp>
        <p:nvSpPr>
          <p:cNvPr id="20" name="Text 16"/>
          <p:cNvSpPr/>
          <p:nvPr/>
        </p:nvSpPr>
        <p:spPr bwMode="auto">
          <a:xfrm>
            <a:off x="874395" y="2665095"/>
            <a:ext cx="5084445" cy="3124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  <a:defRPr/>
            </a:pPr>
            <a:r>
              <a:rPr lang="en-US" sz="1800">
                <a:solidFill>
                  <a:srgbClr val="000000"/>
                </a:solidFill>
                <a:latin typeface="MiSans"/>
                <a:ea typeface="MiSans"/>
                <a:cs typeface="MiSans"/>
              </a:rPr>
              <a:t>Жизнь крестьянина в XIV–XV веках регулировалась солнцем: подъём на рассвете, отбой на закате. Лучина и свеча были единственным источником освещения. Зимой из-за холода люди спали в одежде. Духовным центром дома был красный угол с иконой, объединяющий тепло печи и веру.</a:t>
            </a:r>
            <a:endParaRPr 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0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3-d3ce46os8jdo4os5dcsg.png"/>
          <p:cNvPicPr>
            <a:picLocks noChangeAspect="1"/>
          </p:cNvPicPr>
          <p:nvPr/>
        </p:nvPicPr>
        <p:blipFill>
          <a:blip r:embed="rId2"/>
          <a:srcRect l="5" t="0" r="4" b="0"/>
          <a:stretch/>
        </p:blipFill>
        <p:spPr bwMode="auto">
          <a:xfrm>
            <a:off x="-135889" y="2222"/>
            <a:ext cx="12214860" cy="691007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 bwMode="auto">
          <a:xfrm>
            <a:off x="5172075" y="1997710"/>
            <a:ext cx="988695" cy="76073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1"/>
          <p:cNvSpPr/>
          <p:nvPr/>
        </p:nvSpPr>
        <p:spPr bwMode="auto">
          <a:xfrm flipH="0" flipV="0">
            <a:off x="5376651" y="101723"/>
            <a:ext cx="6240186" cy="31534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square" lIns="45720" tIns="91440" rIns="91440" bIns="45720" rtlCol="0" anchor="ctr"/>
          <a:lstStyle/>
          <a:p>
            <a:pPr algn="just">
              <a:defRPr/>
            </a:pPr>
            <a:r>
              <a:rPr sz="2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Жизнь подчинена световому дню. </a:t>
            </a:r>
            <a:r>
              <a:rPr sz="2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Освещение: лучина, факелы, сальные/восковые свечи.</a:t>
            </a:r>
            <a:endParaRPr sz="26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Важные элементы жилища: печь (тепло) и красный угол с иконой (духовный центр).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/>
            </a:pPr>
            <a:r>
              <a:rPr sz="2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Досуг крестьян и мещан был тесно связан с народным календарем.</a:t>
            </a:r>
            <a:endParaRPr lang="en-US" sz="3600"/>
          </a:p>
        </p:txBody>
      </p:sp>
      <p:sp>
        <p:nvSpPr>
          <p:cNvPr id="5" name="Text 2"/>
          <p:cNvSpPr/>
          <p:nvPr/>
        </p:nvSpPr>
        <p:spPr bwMode="auto">
          <a:xfrm flipH="0" flipV="0">
            <a:off x="253999" y="2949574"/>
            <a:ext cx="3263888" cy="101536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r>
              <a:rPr lang="en-US" sz="4000" b="1">
                <a:solidFill>
                  <a:srgbClr val="212931"/>
                </a:solidFill>
                <a:latin typeface="MiSans"/>
                <a:ea typeface="MiSans"/>
                <a:cs typeface="MiSans"/>
              </a:rPr>
              <a:t>Быт и праздник</a:t>
            </a:r>
            <a:endParaRPr lang="en-US" sz="1600"/>
          </a:p>
        </p:txBody>
      </p:sp>
      <p:sp>
        <p:nvSpPr>
          <p:cNvPr id="6" name="Text 3"/>
          <p:cNvSpPr/>
          <p:nvPr/>
        </p:nvSpPr>
        <p:spPr bwMode="auto">
          <a:xfrm>
            <a:off x="254000" y="2086610"/>
            <a:ext cx="3128010" cy="8629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pic>
        <p:nvPicPr>
          <p:cNvPr id="131719153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744004" y="3235730"/>
            <a:ext cx="4590607" cy="3443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 rot="8099999" flipH="1" flipV="1">
            <a:off x="457835" y="315595"/>
            <a:ext cx="525780" cy="525780"/>
          </a:xfrm>
          <a:prstGeom prst="ellipse">
            <a:avLst/>
          </a:prstGeom>
          <a:gradFill>
            <a:gsLst>
              <a:gs pos="0">
                <a:srgbClr val="D3BDA6">
                  <a:alpha val="0"/>
                </a:srgbClr>
              </a:gs>
              <a:gs pos="100000">
                <a:srgbClr val="B48E67">
                  <a:alpha val="67000"/>
                </a:srgbClr>
              </a:gs>
            </a:gsLst>
            <a:lin ang="16200000" scaled="1"/>
          </a:gradFill>
          <a:ln/>
        </p:spPr>
      </p:sp>
      <p:sp>
        <p:nvSpPr>
          <p:cNvPr id="3" name="Text 1"/>
          <p:cNvSpPr/>
          <p:nvPr/>
        </p:nvSpPr>
        <p:spPr bwMode="auto">
          <a:xfrm rot="8099999">
            <a:off x="457835" y="315595"/>
            <a:ext cx="525780" cy="52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4" name="Shape 2"/>
          <p:cNvSpPr/>
          <p:nvPr/>
        </p:nvSpPr>
        <p:spPr bwMode="auto">
          <a:xfrm>
            <a:off x="11456035" y="59213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5" name="Text 3"/>
          <p:cNvSpPr/>
          <p:nvPr/>
        </p:nvSpPr>
        <p:spPr bwMode="auto">
          <a:xfrm>
            <a:off x="11456035" y="59213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6" name="Shape 4"/>
          <p:cNvSpPr/>
          <p:nvPr/>
        </p:nvSpPr>
        <p:spPr bwMode="auto">
          <a:xfrm>
            <a:off x="11456035" y="712153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7" name="Text 5"/>
          <p:cNvSpPr/>
          <p:nvPr/>
        </p:nvSpPr>
        <p:spPr bwMode="auto">
          <a:xfrm>
            <a:off x="11456035" y="712153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8" name="Shape 6"/>
          <p:cNvSpPr/>
          <p:nvPr/>
        </p:nvSpPr>
        <p:spPr bwMode="auto">
          <a:xfrm>
            <a:off x="11456035" y="83216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9" name="Text 7"/>
          <p:cNvSpPr/>
          <p:nvPr/>
        </p:nvSpPr>
        <p:spPr bwMode="auto">
          <a:xfrm>
            <a:off x="11456035" y="83216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0" name="Shape 8"/>
          <p:cNvSpPr/>
          <p:nvPr/>
        </p:nvSpPr>
        <p:spPr bwMode="auto">
          <a:xfrm>
            <a:off x="11456035" y="59213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1" name="Text 9"/>
          <p:cNvSpPr/>
          <p:nvPr/>
        </p:nvSpPr>
        <p:spPr bwMode="auto">
          <a:xfrm>
            <a:off x="11456035" y="59213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2" name="Shape 10"/>
          <p:cNvSpPr/>
          <p:nvPr/>
        </p:nvSpPr>
        <p:spPr bwMode="auto">
          <a:xfrm>
            <a:off x="11456035" y="712153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3" name="Text 11"/>
          <p:cNvSpPr/>
          <p:nvPr/>
        </p:nvSpPr>
        <p:spPr bwMode="auto">
          <a:xfrm>
            <a:off x="11456035" y="712153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4" name="Shape 12"/>
          <p:cNvSpPr/>
          <p:nvPr/>
        </p:nvSpPr>
        <p:spPr bwMode="auto">
          <a:xfrm>
            <a:off x="11456035" y="83216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5" name="Text 13"/>
          <p:cNvSpPr/>
          <p:nvPr/>
        </p:nvSpPr>
        <p:spPr bwMode="auto">
          <a:xfrm>
            <a:off x="11456035" y="83216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6" name="Text 14"/>
          <p:cNvSpPr/>
          <p:nvPr/>
        </p:nvSpPr>
        <p:spPr bwMode="auto">
          <a:xfrm flipH="0" flipV="0">
            <a:off x="667384" y="206702"/>
            <a:ext cx="10477102" cy="106683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b="1">
                <a:solidFill>
                  <a:srgbClr val="2B2F36"/>
                </a:solidFill>
                <a:latin typeface="MiSans"/>
                <a:ea typeface="MiSans"/>
                <a:cs typeface="MiSans"/>
              </a:rPr>
              <a:t>Зимний цикл: от Рождества до Покрова</a:t>
            </a:r>
            <a:r>
              <a:rPr lang="ru-RU" sz="3200" b="1">
                <a:solidFill>
                  <a:srgbClr val="2B2F36"/>
                </a:solidFill>
                <a:latin typeface="MiSans"/>
                <a:ea typeface="MiSans"/>
                <a:cs typeface="MiSans"/>
              </a:rPr>
              <a:t>, до 1582 юлианский календарь</a:t>
            </a:r>
            <a:endParaRPr lang="en-US" sz="1600"/>
          </a:p>
        </p:txBody>
      </p:sp>
      <p:sp>
        <p:nvSpPr>
          <p:cNvPr id="17" name="Shape 15"/>
          <p:cNvSpPr/>
          <p:nvPr/>
        </p:nvSpPr>
        <p:spPr bwMode="auto">
          <a:xfrm>
            <a:off x="-16510" y="5384165"/>
            <a:ext cx="12221210" cy="1473835"/>
          </a:xfrm>
          <a:prstGeom prst="rect">
            <a:avLst/>
          </a:prstGeom>
          <a:gradFill>
            <a:gsLst>
              <a:gs pos="0">
                <a:srgbClr val="D3BDA6"/>
              </a:gs>
              <a:gs pos="100000">
                <a:srgbClr val="BFA492"/>
              </a:gs>
            </a:gsLst>
            <a:lin ang="2700000" scaled="1"/>
          </a:gradFill>
          <a:ln/>
        </p:spPr>
      </p:sp>
      <p:sp>
        <p:nvSpPr>
          <p:cNvPr id="18" name="Text 16"/>
          <p:cNvSpPr/>
          <p:nvPr/>
        </p:nvSpPr>
        <p:spPr bwMode="auto">
          <a:xfrm>
            <a:off x="-16510" y="5384165"/>
            <a:ext cx="12221210" cy="147383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0" name="Shape 17"/>
          <p:cNvSpPr/>
          <p:nvPr/>
        </p:nvSpPr>
        <p:spPr bwMode="auto">
          <a:xfrm>
            <a:off x="811530" y="1426845"/>
            <a:ext cx="4083050" cy="47548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9050">
            <a:solidFill>
              <a:srgbClr val="D3BDA6"/>
            </a:solidFill>
            <a:prstDash val="solid"/>
          </a:ln>
        </p:spPr>
      </p:sp>
      <p:sp>
        <p:nvSpPr>
          <p:cNvPr id="21" name="Text 18"/>
          <p:cNvSpPr/>
          <p:nvPr/>
        </p:nvSpPr>
        <p:spPr bwMode="auto">
          <a:xfrm>
            <a:off x="811530" y="1426845"/>
            <a:ext cx="4083050" cy="47548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2" name="Text 19"/>
          <p:cNvSpPr/>
          <p:nvPr/>
        </p:nvSpPr>
        <p:spPr bwMode="auto">
          <a:xfrm>
            <a:off x="1102995" y="1773555"/>
            <a:ext cx="3500120" cy="6235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MiSans"/>
                <a:ea typeface="MiSans"/>
                <a:cs typeface="MiSans"/>
              </a:rPr>
              <a:t>Рождественские празднества</a:t>
            </a:r>
            <a:endParaRPr lang="en-US" sz="1600"/>
          </a:p>
        </p:txBody>
      </p:sp>
      <p:sp>
        <p:nvSpPr>
          <p:cNvPr id="23" name="Text 20"/>
          <p:cNvSpPr/>
          <p:nvPr/>
        </p:nvSpPr>
        <p:spPr bwMode="auto">
          <a:xfrm>
            <a:off x="1102995" y="2710815"/>
            <a:ext cx="3500120" cy="3124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just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Рождество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(25 декабря) – начало двухнедельного торжества.</a:t>
            </a:r>
            <a:endParaRPr sz="22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Три кутьи: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Большая (семейный ужин), Богатая (под Новый год), Голодная (перед Крещением).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Обычай: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ряженые ходят по домам с колядками, получают угощения.</a:t>
            </a:r>
            <a:endParaRPr sz="2800"/>
          </a:p>
        </p:txBody>
      </p:sp>
      <p:pic>
        <p:nvPicPr>
          <p:cNvPr id="159605430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379910" y="1273538"/>
            <a:ext cx="6541372" cy="2671060"/>
          </a:xfrm>
          <a:prstGeom prst="rect">
            <a:avLst/>
          </a:prstGeom>
        </p:spPr>
      </p:pic>
      <p:pic>
        <p:nvPicPr>
          <p:cNvPr id="181423399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799490" y="3551067"/>
            <a:ext cx="2442980" cy="2918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9626688" name=""/>
          <p:cNvSpPr txBox="1"/>
          <p:nvPr/>
        </p:nvSpPr>
        <p:spPr bwMode="auto">
          <a:xfrm flipH="0" flipV="0">
            <a:off x="962694" y="536358"/>
            <a:ext cx="10303020" cy="8229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4800" b="1">
                <a:solidFill>
                  <a:schemeClr val="accent3">
                    <a:lumMod val="75000"/>
                  </a:schemeClr>
                </a:solidFill>
              </a:rPr>
              <a:t>Весенние праздники</a:t>
            </a:r>
            <a:endParaRPr sz="4800" b="1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6141422" name=""/>
          <p:cNvSpPr txBox="1"/>
          <p:nvPr/>
        </p:nvSpPr>
        <p:spPr bwMode="auto">
          <a:xfrm flipH="0" flipV="0">
            <a:off x="639028" y="1211431"/>
            <a:ext cx="7462971" cy="24384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just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Масленица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(за неделю до Великого поста) – проводы зимы.</a:t>
            </a:r>
            <a:endParaRPr sz="22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Комоедица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– праздник пробуждения медведя; ели «комы» (гороховую кашу).</a:t>
            </a:r>
            <a:endParaRPr sz="22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Пасха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– главный весенний праздник (у православных важнее Рождества).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Радуница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(9-й день после Пасхи) – поминовение усопших, посещение кладбищ.</a:t>
            </a:r>
            <a:endParaRPr sz="2800"/>
          </a:p>
        </p:txBody>
      </p:sp>
      <p:pic>
        <p:nvPicPr>
          <p:cNvPr id="188331196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002621" y="3523325"/>
            <a:ext cx="5800215" cy="3074113"/>
          </a:xfrm>
          <a:prstGeom prst="rect">
            <a:avLst/>
          </a:prstGeom>
        </p:spPr>
      </p:pic>
      <p:pic>
        <p:nvPicPr>
          <p:cNvPr id="73690052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962694" y="3807631"/>
            <a:ext cx="2450307" cy="2789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1267336" name=""/>
          <p:cNvSpPr txBox="1"/>
          <p:nvPr/>
        </p:nvSpPr>
        <p:spPr bwMode="auto">
          <a:xfrm flipH="0" flipV="0">
            <a:off x="287621" y="249684"/>
            <a:ext cx="10192300" cy="822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4800" b="1">
                <a:solidFill>
                  <a:schemeClr val="accent3">
                    <a:lumMod val="75000"/>
                  </a:schemeClr>
                </a:solidFill>
              </a:rPr>
              <a:t>Летние и осенние праздники</a:t>
            </a:r>
            <a:endParaRPr sz="4800" b="1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12708395" name=""/>
          <p:cNvSpPr txBox="1"/>
          <p:nvPr/>
        </p:nvSpPr>
        <p:spPr bwMode="auto">
          <a:xfrm flipH="0" flipV="0">
            <a:off x="333858" y="1266917"/>
            <a:ext cx="6029633" cy="47853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just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Летние праздники:</a:t>
            </a:r>
            <a:endParaRPr sz="22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Купалье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(день летнего солнцестояния) – языческий праздник с кострами («очищение»), поиском папоротника. </a:t>
            </a:r>
            <a:endParaRPr sz="22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 algn="just"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Осуждался церковью.</a:t>
            </a:r>
            <a:endParaRPr sz="2800"/>
          </a:p>
          <a:p>
            <a:pPr algn="just">
              <a:defRPr/>
            </a:pPr>
            <a:endParaRPr sz="22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Осенние праздники:</a:t>
            </a:r>
            <a:endParaRPr sz="22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Третий Спас, Дожинки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– праздники урожая.</a:t>
            </a:r>
            <a:endParaRPr sz="22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Воздвижение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(конец сентября) – «закрытие» земли на зиму.</a:t>
            </a:r>
            <a:endParaRPr sz="22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Покров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(октябрь) – окончание полевых работ, начало времени свадеб.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Ярмарки и «фэсты»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у церквей и костелов, начало посиделок.</a:t>
            </a:r>
            <a:endParaRPr sz="2800"/>
          </a:p>
        </p:txBody>
      </p:sp>
      <p:pic>
        <p:nvPicPr>
          <p:cNvPr id="90237818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363492" y="1396383"/>
            <a:ext cx="5477826" cy="3615800"/>
          </a:xfrm>
          <a:prstGeom prst="rect">
            <a:avLst/>
          </a:prstGeom>
        </p:spPr>
      </p:pic>
      <p:sp>
        <p:nvSpPr>
          <p:cNvPr id="988652390" name=""/>
          <p:cNvSpPr txBox="1"/>
          <p:nvPr/>
        </p:nvSpPr>
        <p:spPr bwMode="auto">
          <a:xfrm flipH="0" flipV="0">
            <a:off x="6622208" y="5372839"/>
            <a:ext cx="4911864" cy="8229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В основе-земледельческий цикл работ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2-d3ce46gs8jdo4os5dcpg.png"/>
          <p:cNvPicPr>
            <a:picLocks noChangeAspect="1"/>
          </p:cNvPicPr>
          <p:nvPr/>
        </p:nvPicPr>
        <p:blipFill>
          <a:blip r:embed="rId2"/>
          <a:srcRect l="3" t="0" r="3" b="0"/>
          <a:stretch/>
        </p:blipFill>
        <p:spPr bwMode="auto">
          <a:xfrm>
            <a:off x="-15875" y="-4445"/>
            <a:ext cx="12233910" cy="685990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 bwMode="auto">
          <a:xfrm>
            <a:off x="4926958" y="4684395"/>
            <a:ext cx="2337402" cy="502920"/>
          </a:xfrm>
          <a:prstGeom prst="roundRect">
            <a:avLst>
              <a:gd name="adj" fmla="val 50000"/>
            </a:avLst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4" name="Text 1"/>
          <p:cNvSpPr/>
          <p:nvPr/>
        </p:nvSpPr>
        <p:spPr bwMode="auto">
          <a:xfrm>
            <a:off x="4915868" y="4684394"/>
            <a:ext cx="2337402" cy="50292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5" name="Text 2"/>
          <p:cNvSpPr/>
          <p:nvPr/>
        </p:nvSpPr>
        <p:spPr bwMode="auto">
          <a:xfrm>
            <a:off x="4889500" y="4736465"/>
            <a:ext cx="2413000" cy="3987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000">
                <a:solidFill>
                  <a:srgbClr val="FFFFFF"/>
                </a:solidFill>
                <a:latin typeface="MiSans"/>
                <a:ea typeface="MiSans"/>
                <a:cs typeface="MiSans"/>
              </a:rPr>
              <a:t>Kimi AI</a:t>
            </a:r>
            <a:endParaRPr lang="en-US" sz="1600"/>
          </a:p>
        </p:txBody>
      </p:sp>
      <p:sp>
        <p:nvSpPr>
          <p:cNvPr id="6" name="Shape 3"/>
          <p:cNvSpPr/>
          <p:nvPr/>
        </p:nvSpPr>
        <p:spPr bwMode="auto">
          <a:xfrm>
            <a:off x="4926958" y="5387340"/>
            <a:ext cx="2337402" cy="502920"/>
          </a:xfrm>
          <a:prstGeom prst="roundRect">
            <a:avLst>
              <a:gd name="adj" fmla="val 50000"/>
            </a:avLst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7" name="Text 4"/>
          <p:cNvSpPr/>
          <p:nvPr/>
        </p:nvSpPr>
        <p:spPr bwMode="auto">
          <a:xfrm>
            <a:off x="4926958" y="5387340"/>
            <a:ext cx="2337402" cy="50292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8" name="Text 5"/>
          <p:cNvSpPr/>
          <p:nvPr/>
        </p:nvSpPr>
        <p:spPr bwMode="auto">
          <a:xfrm>
            <a:off x="4889500" y="5439410"/>
            <a:ext cx="2413000" cy="3987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000">
                <a:solidFill>
                  <a:srgbClr val="FFFFFF"/>
                </a:solidFill>
                <a:latin typeface="MiSans"/>
                <a:ea typeface="MiSans"/>
                <a:cs typeface="MiSans"/>
              </a:rPr>
              <a:t>2025/01/01</a:t>
            </a:r>
            <a:endParaRPr lang="en-US" sz="1600"/>
          </a:p>
        </p:txBody>
      </p:sp>
      <p:sp>
        <p:nvSpPr>
          <p:cNvPr id="9" name="Text 6"/>
          <p:cNvSpPr/>
          <p:nvPr/>
        </p:nvSpPr>
        <p:spPr bwMode="auto">
          <a:xfrm>
            <a:off x="2553970" y="1307465"/>
            <a:ext cx="7061200" cy="32994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  <a:defRPr/>
            </a:pPr>
            <a:r>
              <a:rPr lang="ru-RU" sz="3600" b="1">
                <a:solidFill>
                  <a:schemeClr val="accent3">
                    <a:lumMod val="75000"/>
                  </a:schemeClr>
                </a:solidFill>
              </a:rPr>
              <a:t>Домашнее задание : Параграф 29, составить лэпбук по одной из подтем параграфа</a:t>
            </a:r>
            <a:endParaRPr sz="3600" b="1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3-d3ce46os8jdo4os5dcsg.png"/>
          <p:cNvPicPr>
            <a:picLocks noChangeAspect="1"/>
          </p:cNvPicPr>
          <p:nvPr/>
        </p:nvPicPr>
        <p:blipFill>
          <a:blip r:embed="rId2"/>
          <a:srcRect l="5" t="0" r="4" b="0"/>
          <a:stretch/>
        </p:blipFill>
        <p:spPr bwMode="auto">
          <a:xfrm>
            <a:off x="-9525" y="-22225"/>
            <a:ext cx="12214860" cy="691007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 bwMode="auto">
          <a:xfrm>
            <a:off x="5172075" y="1997710"/>
            <a:ext cx="988695" cy="76073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1"/>
          <p:cNvSpPr/>
          <p:nvPr/>
        </p:nvSpPr>
        <p:spPr bwMode="auto">
          <a:xfrm>
            <a:off x="5172075" y="1997710"/>
            <a:ext cx="988695" cy="76073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5" name="Text 2"/>
          <p:cNvSpPr/>
          <p:nvPr/>
        </p:nvSpPr>
        <p:spPr bwMode="auto">
          <a:xfrm flipH="0" flipV="0">
            <a:off x="3635242" y="684320"/>
            <a:ext cx="8443727" cy="80453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  <a:defRPr/>
            </a:pPr>
            <a:r>
              <a:rPr lang="ru-RU" sz="4000" b="1">
                <a:solidFill>
                  <a:srgbClr val="212931"/>
                </a:solidFill>
                <a:latin typeface="MiSans"/>
                <a:ea typeface="MiSans"/>
                <a:cs typeface="MiSans"/>
              </a:rPr>
              <a:t>Особенности периода</a:t>
            </a:r>
            <a:endParaRPr lang="en-US" sz="1600"/>
          </a:p>
        </p:txBody>
      </p:sp>
      <p:sp>
        <p:nvSpPr>
          <p:cNvPr id="6" name="Text 3"/>
          <p:cNvSpPr/>
          <p:nvPr/>
        </p:nvSpPr>
        <p:spPr bwMode="auto">
          <a:xfrm flipH="0" flipV="0">
            <a:off x="269125" y="1086589"/>
            <a:ext cx="4771747" cy="539595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defRPr/>
            </a:pPr>
            <a:r>
              <a:rPr lang="ru-RU" sz="2400" b="1">
                <a:solidFill>
                  <a:schemeClr val="tx2">
                    <a:lumMod val="90000"/>
                    <a:lumOff val="5000"/>
                  </a:schemeClr>
                </a:solidFill>
                <a:latin typeface="Times New Roman"/>
                <a:ea typeface="Arial"/>
                <a:cs typeface="Times New Roman"/>
              </a:rPr>
              <a:t>1.</a:t>
            </a:r>
            <a:r>
              <a:rPr sz="2400" b="1">
                <a:solidFill>
                  <a:schemeClr val="tx2">
                    <a:lumMod val="90000"/>
                    <a:lumOff val="5000"/>
                  </a:schemeClr>
                </a:solidFill>
                <a:latin typeface="Times New Roman"/>
                <a:ea typeface="Arial"/>
                <a:cs typeface="Times New Roman"/>
              </a:rPr>
              <a:t>Переход от византийских к западноевропейским культурным образцам.</a:t>
            </a:r>
            <a:endParaRPr sz="2400" b="1">
              <a:solidFill>
                <a:schemeClr val="tx2">
                  <a:lumMod val="90000"/>
                  <a:lumOff val="5000"/>
                </a:schemeClr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lang="ru-RU" sz="2400" b="1">
                <a:solidFill>
                  <a:schemeClr val="tx2">
                    <a:lumMod val="90000"/>
                    <a:lumOff val="5000"/>
                  </a:schemeClr>
                </a:solidFill>
                <a:latin typeface="Times New Roman"/>
                <a:ea typeface="Arial"/>
                <a:cs typeface="Times New Roman"/>
              </a:rPr>
              <a:t>2.</a:t>
            </a:r>
            <a:r>
              <a:rPr sz="2400" b="1">
                <a:solidFill>
                  <a:schemeClr val="tx2">
                    <a:lumMod val="90000"/>
                    <a:lumOff val="5000"/>
                  </a:schemeClr>
                </a:solidFill>
                <a:latin typeface="Times New Roman"/>
                <a:ea typeface="Arial"/>
                <a:cs typeface="Times New Roman"/>
              </a:rPr>
              <a:t>Проникновение романского и </a:t>
            </a:r>
            <a:r>
              <a:rPr sz="2400" b="1">
                <a:solidFill>
                  <a:schemeClr val="tx2">
                    <a:lumMod val="90000"/>
                    <a:lumOff val="5000"/>
                  </a:schemeClr>
                </a:solidFill>
                <a:latin typeface="Times New Roman"/>
                <a:ea typeface="Arial"/>
                <a:cs typeface="Times New Roman"/>
              </a:rPr>
              <a:t>готического стилей</a:t>
            </a:r>
            <a:r>
              <a:rPr sz="2400" b="1">
                <a:solidFill>
                  <a:schemeClr val="tx2">
                    <a:lumMod val="90000"/>
                    <a:lumOff val="5000"/>
                  </a:schemeClr>
                </a:solidFill>
                <a:latin typeface="Times New Roman"/>
                <a:ea typeface="Arial"/>
                <a:cs typeface="Times New Roman"/>
              </a:rPr>
              <a:t>. Но романского мало</a:t>
            </a:r>
            <a:endParaRPr sz="2400" b="1">
              <a:solidFill>
                <a:schemeClr val="tx2">
                  <a:lumMod val="90000"/>
                  <a:lumOff val="5000"/>
                </a:schemeClr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2400" b="1">
                <a:solidFill>
                  <a:schemeClr val="tx2">
                    <a:lumMod val="90000"/>
                    <a:lumOff val="5000"/>
                  </a:schemeClr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ru-RU" sz="2400" b="1">
                <a:solidFill>
                  <a:schemeClr val="tx2">
                    <a:lumMod val="90000"/>
                    <a:lumOff val="5000"/>
                  </a:schemeClr>
                </a:solidFill>
                <a:latin typeface="Times New Roman"/>
                <a:ea typeface="Arial"/>
                <a:cs typeface="Times New Roman"/>
              </a:rPr>
              <a:t>3.</a:t>
            </a:r>
            <a:r>
              <a:rPr sz="2400" b="1">
                <a:solidFill>
                  <a:schemeClr val="tx2">
                    <a:lumMod val="90000"/>
                    <a:lumOff val="5000"/>
                  </a:schemeClr>
                </a:solidFill>
                <a:latin typeface="Times New Roman"/>
                <a:ea typeface="Arial"/>
                <a:cs typeface="Times New Roman"/>
              </a:rPr>
              <a:t>Готика стала господствующей в скульптуре, живописи и декоративно- прикладном искусстве.</a:t>
            </a:r>
            <a:endParaRPr sz="2400" b="1">
              <a:solidFill>
                <a:schemeClr val="tx2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/>
            </a:pPr>
            <a:r>
              <a:rPr sz="2400" b="1">
                <a:solidFill>
                  <a:schemeClr val="tx2">
                    <a:lumMod val="90000"/>
                    <a:lumOff val="5000"/>
                  </a:schemeClr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ru-RU" sz="2400" b="1">
                <a:solidFill>
                  <a:schemeClr val="tx2">
                    <a:lumMod val="90000"/>
                    <a:lumOff val="5000"/>
                  </a:schemeClr>
                </a:solidFill>
                <a:latin typeface="Times New Roman"/>
                <a:ea typeface="Arial"/>
                <a:cs typeface="Times New Roman"/>
              </a:rPr>
              <a:t>4.</a:t>
            </a:r>
            <a:r>
              <a:rPr sz="2400" b="1">
                <a:solidFill>
                  <a:schemeClr val="tx2">
                    <a:lumMod val="90000"/>
                    <a:lumOff val="5000"/>
                  </a:schemeClr>
                </a:solidFill>
                <a:latin typeface="Times New Roman"/>
                <a:ea typeface="Arial"/>
                <a:cs typeface="Times New Roman"/>
              </a:rPr>
              <a:t> Культура пронизана духом воинственности и необходимостью постоянной защиты, что отразилось в архитектуре.</a:t>
            </a:r>
            <a:endParaRPr sz="2800" b="1">
              <a:solidFill>
                <a:schemeClr val="tx2">
                  <a:lumMod val="90000"/>
                  <a:lumOff val="5000"/>
                </a:schemeClr>
              </a:solidFill>
            </a:endParaRPr>
          </a:p>
        </p:txBody>
      </p:sp>
      <p:pic>
        <p:nvPicPr>
          <p:cNvPr id="56462243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172074" y="1646301"/>
            <a:ext cx="7031537" cy="4621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 rot="8099999" flipH="1" flipV="1">
            <a:off x="457835" y="315595"/>
            <a:ext cx="525780" cy="525780"/>
          </a:xfrm>
          <a:prstGeom prst="ellipse">
            <a:avLst/>
          </a:prstGeom>
          <a:gradFill>
            <a:gsLst>
              <a:gs pos="0">
                <a:srgbClr val="D3BDA6">
                  <a:alpha val="0"/>
                </a:srgbClr>
              </a:gs>
              <a:gs pos="100000">
                <a:srgbClr val="B48E67">
                  <a:alpha val="67000"/>
                </a:srgbClr>
              </a:gs>
            </a:gsLst>
            <a:lin ang="16200000" scaled="1"/>
          </a:gradFill>
          <a:ln/>
        </p:spPr>
      </p:sp>
      <p:sp>
        <p:nvSpPr>
          <p:cNvPr id="3" name="Text 1"/>
          <p:cNvSpPr/>
          <p:nvPr/>
        </p:nvSpPr>
        <p:spPr bwMode="auto">
          <a:xfrm rot="8099999">
            <a:off x="457835" y="315595"/>
            <a:ext cx="525780" cy="52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4" name="Shape 2"/>
          <p:cNvSpPr/>
          <p:nvPr/>
        </p:nvSpPr>
        <p:spPr bwMode="auto">
          <a:xfrm>
            <a:off x="11456035" y="59213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5" name="Text 3"/>
          <p:cNvSpPr/>
          <p:nvPr/>
        </p:nvSpPr>
        <p:spPr bwMode="auto">
          <a:xfrm>
            <a:off x="11456035" y="59213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6" name="Shape 4"/>
          <p:cNvSpPr/>
          <p:nvPr/>
        </p:nvSpPr>
        <p:spPr bwMode="auto">
          <a:xfrm>
            <a:off x="11456035" y="712153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7" name="Text 5"/>
          <p:cNvSpPr/>
          <p:nvPr/>
        </p:nvSpPr>
        <p:spPr bwMode="auto">
          <a:xfrm>
            <a:off x="11456035" y="712153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8" name="Shape 6"/>
          <p:cNvSpPr/>
          <p:nvPr/>
        </p:nvSpPr>
        <p:spPr bwMode="auto">
          <a:xfrm>
            <a:off x="11456035" y="83216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9" name="Text 7"/>
          <p:cNvSpPr/>
          <p:nvPr/>
        </p:nvSpPr>
        <p:spPr bwMode="auto">
          <a:xfrm>
            <a:off x="11456035" y="83216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1" name="Text 9"/>
          <p:cNvSpPr/>
          <p:nvPr/>
        </p:nvSpPr>
        <p:spPr bwMode="auto">
          <a:xfrm>
            <a:off x="11456035" y="59213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2" name="Shape 10"/>
          <p:cNvSpPr/>
          <p:nvPr/>
        </p:nvSpPr>
        <p:spPr bwMode="auto">
          <a:xfrm>
            <a:off x="11456035" y="712153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4" name="Shape 12"/>
          <p:cNvSpPr/>
          <p:nvPr/>
        </p:nvSpPr>
        <p:spPr bwMode="auto">
          <a:xfrm>
            <a:off x="11456035" y="83216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5" name="Text 13"/>
          <p:cNvSpPr/>
          <p:nvPr/>
        </p:nvSpPr>
        <p:spPr bwMode="auto">
          <a:xfrm flipH="0" flipV="0">
            <a:off x="9914344" y="614045"/>
            <a:ext cx="1892845" cy="261937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6" name="Text 14"/>
          <p:cNvSpPr/>
          <p:nvPr/>
        </p:nvSpPr>
        <p:spPr bwMode="auto">
          <a:xfrm flipH="0" flipV="0">
            <a:off x="667384" y="524509"/>
            <a:ext cx="10321045" cy="57915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3200" b="1">
                <a:solidFill>
                  <a:srgbClr val="2B2F36"/>
                </a:solidFill>
                <a:latin typeface="MiSans"/>
                <a:ea typeface="MiSans"/>
                <a:cs typeface="MiSans"/>
              </a:rPr>
              <a:t>Культовое и оборонительное зодчество</a:t>
            </a:r>
            <a:endParaRPr lang="en-US" sz="1600"/>
          </a:p>
        </p:txBody>
      </p:sp>
      <p:sp>
        <p:nvSpPr>
          <p:cNvPr id="17" name="Shape 15"/>
          <p:cNvSpPr/>
          <p:nvPr/>
        </p:nvSpPr>
        <p:spPr bwMode="auto">
          <a:xfrm>
            <a:off x="-16510" y="6572885"/>
            <a:ext cx="12221210" cy="285115"/>
          </a:xfrm>
          <a:prstGeom prst="rect">
            <a:avLst/>
          </a:prstGeom>
          <a:gradFill>
            <a:gsLst>
              <a:gs pos="0">
                <a:srgbClr val="D3BDA6"/>
              </a:gs>
              <a:gs pos="100000">
                <a:srgbClr val="BFA492"/>
              </a:gs>
            </a:gsLst>
            <a:lin ang="2700000" scaled="1"/>
          </a:gradFill>
          <a:ln/>
        </p:spPr>
      </p:sp>
      <p:sp>
        <p:nvSpPr>
          <p:cNvPr id="18" name="Text 16"/>
          <p:cNvSpPr/>
          <p:nvPr/>
        </p:nvSpPr>
        <p:spPr bwMode="auto">
          <a:xfrm>
            <a:off x="-16510" y="6572885"/>
            <a:ext cx="12221210" cy="2851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0" name="Text 18"/>
          <p:cNvSpPr/>
          <p:nvPr/>
        </p:nvSpPr>
        <p:spPr bwMode="auto">
          <a:xfrm>
            <a:off x="668655" y="1533525"/>
            <a:ext cx="3020695" cy="425069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2" name="Text 19"/>
          <p:cNvSpPr/>
          <p:nvPr/>
        </p:nvSpPr>
        <p:spPr bwMode="auto">
          <a:xfrm flipH="0" flipV="0">
            <a:off x="775334" y="1220679"/>
            <a:ext cx="2808113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3" name="Text 20"/>
          <p:cNvSpPr/>
          <p:nvPr/>
        </p:nvSpPr>
        <p:spPr bwMode="auto">
          <a:xfrm flipH="0" flipV="0">
            <a:off x="773675" y="1713701"/>
            <a:ext cx="2808113" cy="40846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MiSans"/>
                <a:ea typeface="MiSans"/>
                <a:cs typeface="MiSans"/>
              </a:rPr>
              <a:t>.</a:t>
            </a:r>
            <a:endParaRPr sz="16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 21"/>
          <p:cNvSpPr/>
          <p:nvPr/>
        </p:nvSpPr>
        <p:spPr bwMode="auto">
          <a:xfrm>
            <a:off x="3838574" y="1654809"/>
            <a:ext cx="7715286" cy="33531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5" name="Text 22"/>
          <p:cNvSpPr/>
          <p:nvPr/>
        </p:nvSpPr>
        <p:spPr bwMode="auto">
          <a:xfrm>
            <a:off x="3838574" y="2122169"/>
            <a:ext cx="7715286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537549012" name=""/>
          <p:cNvSpPr/>
          <p:nvPr/>
        </p:nvSpPr>
        <p:spPr bwMode="auto">
          <a:xfrm flipH="0" flipV="0">
            <a:off x="3900767" y="1107599"/>
            <a:ext cx="7555266" cy="2767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5404585" name=""/>
          <p:cNvSpPr txBox="1"/>
          <p:nvPr/>
        </p:nvSpPr>
        <p:spPr bwMode="auto">
          <a:xfrm flipH="0" flipV="0">
            <a:off x="4347305" y="1510257"/>
            <a:ext cx="7370387" cy="14325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200">
                <a:solidFill>
                  <a:schemeClr val="accent5">
                    <a:lumMod val="50000"/>
                  </a:schemeClr>
                </a:solidFill>
                <a:latin typeface="Times New Roman"/>
                <a:ea typeface="Arial"/>
                <a:cs typeface="Times New Roman"/>
              </a:rPr>
              <a:t>1.Традиции полоцкой и городенской школ соединялись с элементами западноевропейских стилей.</a:t>
            </a:r>
            <a:endParaRPr sz="2200">
              <a:solidFill>
                <a:schemeClr val="accent5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200">
                <a:solidFill>
                  <a:schemeClr val="accent5">
                    <a:lumMod val="50000"/>
                  </a:schemeClr>
                </a:solidFill>
                <a:latin typeface="Times New Roman"/>
                <a:ea typeface="Arial"/>
                <a:cs typeface="Times New Roman"/>
              </a:rPr>
              <a:t>2.Преобладание оборонительного и культового зодчества.</a:t>
            </a:r>
            <a:endParaRPr sz="2200">
              <a:solidFill>
                <a:schemeClr val="accent5">
                  <a:lumMod val="50000"/>
                </a:schemeClr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2200">
                <a:solidFill>
                  <a:schemeClr val="accent5">
                    <a:lumMod val="50000"/>
                  </a:schemeClr>
                </a:solidFill>
                <a:latin typeface="Times New Roman"/>
                <a:ea typeface="Arial"/>
                <a:cs typeface="Times New Roman"/>
              </a:rPr>
              <a:t>3.Основной вид –замок (простой и суровый</a:t>
            </a:r>
            <a:endParaRPr sz="2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07227853" name=""/>
          <p:cNvSpPr txBox="1"/>
          <p:nvPr/>
        </p:nvSpPr>
        <p:spPr bwMode="auto">
          <a:xfrm flipH="0" flipV="0">
            <a:off x="3986650" y="3680533"/>
            <a:ext cx="7989974" cy="25298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Оборонительное зодчество (Замки)</a:t>
            </a:r>
            <a:endParaRPr sz="2000">
              <a:latin typeface="Times New Roman"/>
              <a:cs typeface="Times New Roman"/>
            </a:endParaRPr>
          </a:p>
          <a:p>
            <a:pPr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Причина: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постоянные войны, усовершенствование боевой техники.</a:t>
            </a:r>
            <a:endParaRPr sz="2000">
              <a:latin typeface="Times New Roman"/>
              <a:cs typeface="Times New Roman"/>
            </a:endParaRPr>
          </a:p>
          <a:p>
            <a:pPr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Новый тип сооружения: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</a:t>
            </a:r>
            <a:endParaRPr sz="20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1.замок-крепость КАСТЕЛЬ</a:t>
            </a:r>
            <a:r>
              <a:rPr sz="2000">
                <a:latin typeface="Times New Roman"/>
                <a:cs typeface="Times New Roman"/>
              </a:rPr>
              <a:t> 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с XIV века</a:t>
            </a:r>
            <a:endParaRPr sz="2000">
              <a:latin typeface="Times New Roman"/>
              <a:cs typeface="Times New Roman"/>
            </a:endParaRPr>
          </a:p>
          <a:p>
            <a:pPr>
              <a:defRPr/>
            </a:pP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2. часто состояли из двух частей – Верхнего и Нижнего замков (Полоцк, Витебск, Городня).</a:t>
            </a:r>
            <a:endParaRPr sz="2000">
              <a:latin typeface="Times New Roman"/>
              <a:cs typeface="Times New Roman"/>
            </a:endParaRPr>
          </a:p>
          <a:p>
            <a:pPr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Значение: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Вдоль северо-западной границы ВКЛ сложился целый пояс каменных замков общегосударственного значения.</a:t>
            </a:r>
            <a:endParaRPr sz="2600"/>
          </a:p>
        </p:txBody>
      </p:sp>
      <p:pic>
        <p:nvPicPr>
          <p:cNvPr id="4372671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99559" y="1586475"/>
            <a:ext cx="3575401" cy="4197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 rot="8099999" flipH="1" flipV="1">
            <a:off x="457835" y="315595"/>
            <a:ext cx="525780" cy="525780"/>
          </a:xfrm>
          <a:prstGeom prst="ellipse">
            <a:avLst/>
          </a:prstGeom>
          <a:gradFill>
            <a:gsLst>
              <a:gs pos="0">
                <a:srgbClr val="D3BDA6">
                  <a:alpha val="0"/>
                </a:srgbClr>
              </a:gs>
              <a:gs pos="100000">
                <a:srgbClr val="B48E67">
                  <a:alpha val="67000"/>
                </a:srgbClr>
              </a:gs>
            </a:gsLst>
            <a:lin ang="16200000" scaled="1"/>
          </a:gradFill>
          <a:ln/>
        </p:spPr>
      </p:sp>
      <p:sp>
        <p:nvSpPr>
          <p:cNvPr id="3" name="Text 1"/>
          <p:cNvSpPr/>
          <p:nvPr/>
        </p:nvSpPr>
        <p:spPr bwMode="auto">
          <a:xfrm rot="8099999">
            <a:off x="457835" y="315595"/>
            <a:ext cx="525780" cy="52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4" name="Shape 2"/>
          <p:cNvSpPr/>
          <p:nvPr/>
        </p:nvSpPr>
        <p:spPr bwMode="auto">
          <a:xfrm>
            <a:off x="0" y="5193665"/>
            <a:ext cx="12192000" cy="1664335"/>
          </a:xfrm>
          <a:prstGeom prst="rect">
            <a:avLst/>
          </a:prstGeom>
          <a:solidFill>
            <a:srgbClr val="D3BDA6"/>
          </a:solidFill>
          <a:ln/>
        </p:spPr>
      </p:sp>
      <p:sp>
        <p:nvSpPr>
          <p:cNvPr id="5" name="Text 3"/>
          <p:cNvSpPr/>
          <p:nvPr/>
        </p:nvSpPr>
        <p:spPr bwMode="auto">
          <a:xfrm>
            <a:off x="0" y="5193665"/>
            <a:ext cx="12192000" cy="166433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6" name="Text 4"/>
          <p:cNvSpPr/>
          <p:nvPr/>
        </p:nvSpPr>
        <p:spPr bwMode="auto">
          <a:xfrm flipH="0" flipV="0">
            <a:off x="667384" y="524509"/>
            <a:ext cx="8951181" cy="57915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b="1" i="0" u="none" strike="noStrike" cap="none" spc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Структура</a:t>
            </a:r>
            <a:r>
              <a:rPr lang="en-US" sz="3200" b="0" i="0" u="none" strike="noStrike" cap="none" spc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: </a:t>
            </a:r>
            <a:endParaRPr lang="en-US" sz="1600"/>
          </a:p>
        </p:txBody>
      </p:sp>
      <p:sp>
        <p:nvSpPr>
          <p:cNvPr id="7" name="Shape 5"/>
          <p:cNvSpPr/>
          <p:nvPr/>
        </p:nvSpPr>
        <p:spPr bwMode="auto">
          <a:xfrm flipH="0" flipV="0">
            <a:off x="401319" y="1431289"/>
            <a:ext cx="2632830" cy="4561875"/>
          </a:xfrm>
          <a:prstGeom prst="roundRect">
            <a:avLst>
              <a:gd name="adj" fmla="val 7425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gradFill>
              <a:gsLst>
                <a:gs pos="0">
                  <a:srgbClr val="F0E1C9"/>
                </a:gs>
                <a:gs pos="100000">
                  <a:srgbClr val="D3BDA6"/>
                </a:gs>
              </a:gsLst>
              <a:lin ang="2700000" scaled="1"/>
            </a:gradFill>
            <a:prstDash val="solid"/>
          </a:ln>
        </p:spPr>
      </p:sp>
      <p:sp>
        <p:nvSpPr>
          <p:cNvPr id="8" name="Text 6"/>
          <p:cNvSpPr/>
          <p:nvPr/>
        </p:nvSpPr>
        <p:spPr bwMode="auto">
          <a:xfrm>
            <a:off x="401320" y="1431290"/>
            <a:ext cx="2738755" cy="425323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9" name="Shape 7"/>
          <p:cNvSpPr/>
          <p:nvPr/>
        </p:nvSpPr>
        <p:spPr bwMode="auto">
          <a:xfrm>
            <a:off x="3191510" y="1786890"/>
            <a:ext cx="2738755" cy="4253230"/>
          </a:xfrm>
          <a:prstGeom prst="roundRect">
            <a:avLst>
              <a:gd name="adj" fmla="val 7425"/>
            </a:avLst>
          </a:prstGeom>
          <a:solidFill>
            <a:srgbClr val="FFFFFF"/>
          </a:solidFill>
          <a:ln w="19050">
            <a:gradFill>
              <a:gsLst>
                <a:gs pos="0">
                  <a:srgbClr val="F0E1C9"/>
                </a:gs>
                <a:gs pos="100000">
                  <a:srgbClr val="D3BDA6"/>
                </a:gs>
              </a:gsLst>
              <a:lin ang="2700000" scaled="1"/>
            </a:gradFill>
            <a:prstDash val="solid"/>
          </a:ln>
        </p:spPr>
      </p:sp>
      <p:sp>
        <p:nvSpPr>
          <p:cNvPr id="10" name="Text 8"/>
          <p:cNvSpPr/>
          <p:nvPr/>
        </p:nvSpPr>
        <p:spPr bwMode="auto">
          <a:xfrm>
            <a:off x="3242944" y="1739935"/>
            <a:ext cx="2738755" cy="42532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1" name="Shape 9"/>
          <p:cNvSpPr/>
          <p:nvPr/>
        </p:nvSpPr>
        <p:spPr bwMode="auto">
          <a:xfrm>
            <a:off x="5981700" y="1431290"/>
            <a:ext cx="2738755" cy="4253230"/>
          </a:xfrm>
          <a:prstGeom prst="roundRect">
            <a:avLst>
              <a:gd name="adj" fmla="val 7425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gradFill>
              <a:gsLst>
                <a:gs pos="0">
                  <a:srgbClr val="F0E1C9"/>
                </a:gs>
                <a:gs pos="100000">
                  <a:srgbClr val="D3BDA6"/>
                </a:gs>
              </a:gsLst>
              <a:lin ang="2700000" scaled="1"/>
            </a:gradFill>
            <a:prstDash val="solid"/>
          </a:ln>
        </p:spPr>
      </p:sp>
      <p:sp>
        <p:nvSpPr>
          <p:cNvPr id="12" name="Text 10"/>
          <p:cNvSpPr/>
          <p:nvPr/>
        </p:nvSpPr>
        <p:spPr bwMode="auto">
          <a:xfrm>
            <a:off x="5981700" y="1431290"/>
            <a:ext cx="2738755" cy="425323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3" name="Shape 11"/>
          <p:cNvSpPr/>
          <p:nvPr/>
        </p:nvSpPr>
        <p:spPr bwMode="auto">
          <a:xfrm>
            <a:off x="8771890" y="1786890"/>
            <a:ext cx="2738755" cy="4253230"/>
          </a:xfrm>
          <a:prstGeom prst="roundRect">
            <a:avLst>
              <a:gd name="adj" fmla="val 7425"/>
            </a:avLst>
          </a:prstGeom>
          <a:solidFill>
            <a:srgbClr val="FFFFFF"/>
          </a:solidFill>
          <a:ln w="19050">
            <a:gradFill>
              <a:gsLst>
                <a:gs pos="0">
                  <a:srgbClr val="F0E1C9"/>
                </a:gs>
                <a:gs pos="100000">
                  <a:srgbClr val="D3BDA6"/>
                </a:gs>
              </a:gsLst>
              <a:lin ang="2700000" scaled="1"/>
            </a:gradFill>
            <a:prstDash val="solid"/>
          </a:ln>
        </p:spPr>
      </p:sp>
      <p:sp>
        <p:nvSpPr>
          <p:cNvPr id="14" name="Text 12"/>
          <p:cNvSpPr/>
          <p:nvPr/>
        </p:nvSpPr>
        <p:spPr bwMode="auto">
          <a:xfrm>
            <a:off x="8771889" y="1772602"/>
            <a:ext cx="2738755" cy="42532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5" name="Text 13"/>
          <p:cNvSpPr/>
          <p:nvPr/>
        </p:nvSpPr>
        <p:spPr bwMode="auto">
          <a:xfrm>
            <a:off x="527684" y="1476374"/>
            <a:ext cx="1105570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" name="Text 14"/>
          <p:cNvSpPr/>
          <p:nvPr/>
        </p:nvSpPr>
        <p:spPr bwMode="auto">
          <a:xfrm>
            <a:off x="527684" y="2156459"/>
            <a:ext cx="2432085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7" name="Text 15"/>
          <p:cNvSpPr/>
          <p:nvPr/>
        </p:nvSpPr>
        <p:spPr bwMode="auto">
          <a:xfrm flipH="0" flipV="0">
            <a:off x="527684" y="1359393"/>
            <a:ext cx="2332237" cy="4206276"/>
          </a:xfrm>
          <a:prstGeom prst="rect">
            <a:avLst/>
          </a:prstGeom>
          <a:solidFill>
            <a:srgbClr val="FFFFFF"/>
          </a:solidFill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 sz="18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1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Форма прямоугольника или трапеции</a:t>
            </a:r>
            <a:endParaRPr sz="18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1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Малодоступная местность (валы, возвышение)</a:t>
            </a:r>
            <a:r>
              <a:rPr sz="1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Внутри жилье, хозпостройки, культовые сооружен</a:t>
            </a:r>
            <a:r>
              <a:rPr lang="ru-RU" sz="1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ия</a:t>
            </a:r>
            <a:endParaRPr lang="ru-RU" sz="18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1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Толстые высокие стены, башни с бойницами</a:t>
            </a:r>
            <a:endParaRPr sz="18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1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Колодец, запасы еды, воды</a:t>
            </a:r>
            <a:endParaRPr sz="2400"/>
          </a:p>
        </p:txBody>
      </p:sp>
      <p:sp>
        <p:nvSpPr>
          <p:cNvPr id="18" name="Text 16"/>
          <p:cNvSpPr/>
          <p:nvPr/>
        </p:nvSpPr>
        <p:spPr bwMode="auto">
          <a:xfrm>
            <a:off x="3317874" y="1831974"/>
            <a:ext cx="1105606" cy="33531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9" name="Text 17"/>
          <p:cNvSpPr/>
          <p:nvPr/>
        </p:nvSpPr>
        <p:spPr bwMode="auto">
          <a:xfrm>
            <a:off x="3317874" y="2512059"/>
            <a:ext cx="2432085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0" name="Text 18"/>
          <p:cNvSpPr/>
          <p:nvPr/>
        </p:nvSpPr>
        <p:spPr bwMode="auto">
          <a:xfrm flipH="0" flipV="0">
            <a:off x="3317874" y="2014872"/>
            <a:ext cx="2432229" cy="272494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800">
                <a:solidFill>
                  <a:srgbClr val="2C3741"/>
                </a:solidFill>
                <a:latin typeface="MiSans"/>
                <a:ea typeface="MiSans"/>
                <a:cs typeface="MiSans"/>
              </a:rPr>
              <a:t>Замки состояли из двух частей: Нижнего и Верхнего замка. Верхний замок был более мощным и служил основным укреплением. </a:t>
            </a:r>
            <a:endParaRPr lang="en-US" sz="1600"/>
          </a:p>
        </p:txBody>
      </p:sp>
      <p:sp>
        <p:nvSpPr>
          <p:cNvPr id="21" name="Text 19"/>
          <p:cNvSpPr/>
          <p:nvPr/>
        </p:nvSpPr>
        <p:spPr bwMode="auto">
          <a:xfrm>
            <a:off x="6108064" y="1476374"/>
            <a:ext cx="1105570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2" name="Text 20"/>
          <p:cNvSpPr/>
          <p:nvPr/>
        </p:nvSpPr>
        <p:spPr bwMode="auto">
          <a:xfrm>
            <a:off x="6095999" y="2167290"/>
            <a:ext cx="2432085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3" name="Text 21"/>
          <p:cNvSpPr/>
          <p:nvPr/>
        </p:nvSpPr>
        <p:spPr bwMode="auto">
          <a:xfrm flipH="0" flipV="0">
            <a:off x="6108064" y="1659272"/>
            <a:ext cx="2432193" cy="470005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800">
                <a:solidFill>
                  <a:srgbClr val="2C3741"/>
                </a:solidFill>
                <a:latin typeface="MiSans"/>
                <a:ea typeface="MiSans"/>
                <a:cs typeface="MiSans"/>
              </a:rPr>
              <a:t>Замки были оборудованы мощными стенами, башнями и рвами. Они были спроектированы с учётом современных военных технологий, что делало их неприступными для врагов. Эти сооружения стали символами силы и власти</a:t>
            </a:r>
            <a:r>
              <a:rPr lang="en-US" sz="1400">
                <a:solidFill>
                  <a:srgbClr val="2C3741"/>
                </a:solidFill>
                <a:latin typeface="MiSans"/>
                <a:ea typeface="MiSans"/>
                <a:cs typeface="MiSans"/>
              </a:rPr>
              <a:t>.</a:t>
            </a:r>
            <a:endParaRPr lang="en-US" sz="1600"/>
          </a:p>
        </p:txBody>
      </p:sp>
      <p:sp>
        <p:nvSpPr>
          <p:cNvPr id="24" name="Text 22"/>
          <p:cNvSpPr/>
          <p:nvPr/>
        </p:nvSpPr>
        <p:spPr bwMode="auto">
          <a:xfrm>
            <a:off x="8898255" y="1831974"/>
            <a:ext cx="1105570" cy="365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5" name="Text 23"/>
          <p:cNvSpPr/>
          <p:nvPr/>
        </p:nvSpPr>
        <p:spPr bwMode="auto">
          <a:xfrm>
            <a:off x="8898255" y="2512059"/>
            <a:ext cx="2432121" cy="33531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6" name="Text 24"/>
          <p:cNvSpPr/>
          <p:nvPr/>
        </p:nvSpPr>
        <p:spPr bwMode="auto">
          <a:xfrm flipH="0" flipV="0">
            <a:off x="8898255" y="1842170"/>
            <a:ext cx="2690188" cy="404168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800">
                <a:solidFill>
                  <a:srgbClr val="2C3741"/>
                </a:solidFill>
                <a:latin typeface="MiSans"/>
                <a:ea typeface="MiSans"/>
                <a:cs typeface="MiSans"/>
              </a:rPr>
              <a:t>Замки не только выполняли оборонительные функции, но и стали важными культурными символами. Они отражали</a:t>
            </a:r>
            <a:r>
              <a:rPr lang="ru-RU" sz="1800">
                <a:solidFill>
                  <a:srgbClr val="2C3741"/>
                </a:solidFill>
                <a:latin typeface="MiSans"/>
                <a:ea typeface="MiSans"/>
                <a:cs typeface="MiSans"/>
              </a:rPr>
              <a:t> </a:t>
            </a:r>
            <a:r>
              <a:rPr lang="en-US" sz="1800">
                <a:solidFill>
                  <a:srgbClr val="2C3741"/>
                </a:solidFill>
                <a:latin typeface="MiSans"/>
                <a:ea typeface="MiSans"/>
                <a:cs typeface="MiSans"/>
              </a:rPr>
              <a:t>и эстетические предпочтения эпохи, став частью исторического ландшафта Беларуси</a:t>
            </a:r>
            <a:r>
              <a:rPr lang="en-US" sz="1400">
                <a:solidFill>
                  <a:srgbClr val="2C3741"/>
                </a:solidFill>
                <a:latin typeface="MiSans"/>
                <a:ea typeface="MiSans"/>
                <a:cs typeface="MiSans"/>
              </a:rPr>
              <a:t>.</a:t>
            </a:r>
            <a:endParaRPr 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3801185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5485" y="351407"/>
            <a:ext cx="11934714" cy="5585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9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 rot="8099999" flipH="1" flipV="1">
            <a:off x="457835" y="315595"/>
            <a:ext cx="525780" cy="525780"/>
          </a:xfrm>
          <a:prstGeom prst="ellipse">
            <a:avLst/>
          </a:prstGeom>
          <a:gradFill>
            <a:gsLst>
              <a:gs pos="0">
                <a:srgbClr val="D3BDA6">
                  <a:alpha val="0"/>
                </a:srgbClr>
              </a:gs>
              <a:gs pos="100000">
                <a:srgbClr val="B48E67">
                  <a:alpha val="67000"/>
                </a:srgbClr>
              </a:gs>
            </a:gsLst>
            <a:lin ang="16200000" scaled="1"/>
          </a:gradFill>
          <a:ln/>
        </p:spPr>
      </p:sp>
      <p:sp>
        <p:nvSpPr>
          <p:cNvPr id="3" name="Text 1"/>
          <p:cNvSpPr/>
          <p:nvPr/>
        </p:nvSpPr>
        <p:spPr bwMode="auto">
          <a:xfrm rot="8099999">
            <a:off x="457835" y="315595"/>
            <a:ext cx="525780" cy="5257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4" name="Shape 2"/>
          <p:cNvSpPr/>
          <p:nvPr/>
        </p:nvSpPr>
        <p:spPr bwMode="auto">
          <a:xfrm>
            <a:off x="11456035" y="59213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5" name="Text 3"/>
          <p:cNvSpPr/>
          <p:nvPr/>
        </p:nvSpPr>
        <p:spPr bwMode="auto">
          <a:xfrm>
            <a:off x="11456035" y="59213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6" name="Shape 4"/>
          <p:cNvSpPr/>
          <p:nvPr/>
        </p:nvSpPr>
        <p:spPr bwMode="auto">
          <a:xfrm>
            <a:off x="11456035" y="712153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7" name="Text 5"/>
          <p:cNvSpPr/>
          <p:nvPr/>
        </p:nvSpPr>
        <p:spPr bwMode="auto">
          <a:xfrm>
            <a:off x="11456035" y="712153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8" name="Shape 6"/>
          <p:cNvSpPr/>
          <p:nvPr/>
        </p:nvSpPr>
        <p:spPr bwMode="auto">
          <a:xfrm>
            <a:off x="11456035" y="83216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9" name="Text 7"/>
          <p:cNvSpPr/>
          <p:nvPr/>
        </p:nvSpPr>
        <p:spPr bwMode="auto">
          <a:xfrm>
            <a:off x="11456035" y="83216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0" name="Shape 8"/>
          <p:cNvSpPr/>
          <p:nvPr/>
        </p:nvSpPr>
        <p:spPr bwMode="auto">
          <a:xfrm>
            <a:off x="11456035" y="59213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1" name="Text 9"/>
          <p:cNvSpPr/>
          <p:nvPr/>
        </p:nvSpPr>
        <p:spPr bwMode="auto">
          <a:xfrm>
            <a:off x="11456035" y="59213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2" name="Shape 10"/>
          <p:cNvSpPr/>
          <p:nvPr/>
        </p:nvSpPr>
        <p:spPr bwMode="auto">
          <a:xfrm>
            <a:off x="11456035" y="712153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3" name="Text 11"/>
          <p:cNvSpPr/>
          <p:nvPr/>
        </p:nvSpPr>
        <p:spPr bwMode="auto">
          <a:xfrm>
            <a:off x="11456035" y="712153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4" name="Shape 12"/>
          <p:cNvSpPr/>
          <p:nvPr/>
        </p:nvSpPr>
        <p:spPr bwMode="auto">
          <a:xfrm>
            <a:off x="11456035" y="832168"/>
            <a:ext cx="351155" cy="43815"/>
          </a:xfrm>
          <a:prstGeom prst="roundRect">
            <a:avLst>
              <a:gd name="adj" fmla="val 50000"/>
            </a:avLst>
          </a:prstGeom>
          <a:solidFill>
            <a:srgbClr val="D3BDA6"/>
          </a:solidFill>
          <a:ln/>
        </p:spPr>
      </p:sp>
      <p:sp>
        <p:nvSpPr>
          <p:cNvPr id="15" name="Text 13"/>
          <p:cNvSpPr/>
          <p:nvPr/>
        </p:nvSpPr>
        <p:spPr bwMode="auto">
          <a:xfrm>
            <a:off x="11456035" y="832168"/>
            <a:ext cx="351155" cy="438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6" name="Text 14"/>
          <p:cNvSpPr/>
          <p:nvPr/>
        </p:nvSpPr>
        <p:spPr bwMode="auto">
          <a:xfrm>
            <a:off x="667384" y="524509"/>
            <a:ext cx="6272565" cy="57915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b="1">
                <a:solidFill>
                  <a:srgbClr val="2B2F36"/>
                </a:solidFill>
                <a:latin typeface="MiSans"/>
                <a:ea typeface="MiSans"/>
                <a:cs typeface="MiSans"/>
              </a:rPr>
              <a:t>Лида и Крево:</a:t>
            </a:r>
            <a:endParaRPr lang="en-US" sz="1600"/>
          </a:p>
        </p:txBody>
      </p:sp>
      <p:sp>
        <p:nvSpPr>
          <p:cNvPr id="17" name="Shape 15"/>
          <p:cNvSpPr/>
          <p:nvPr/>
        </p:nvSpPr>
        <p:spPr bwMode="auto">
          <a:xfrm>
            <a:off x="-16510" y="6572885"/>
            <a:ext cx="12221210" cy="285115"/>
          </a:xfrm>
          <a:prstGeom prst="rect">
            <a:avLst/>
          </a:prstGeom>
          <a:gradFill>
            <a:gsLst>
              <a:gs pos="0">
                <a:srgbClr val="D3BDA6"/>
              </a:gs>
              <a:gs pos="100000">
                <a:srgbClr val="BFA492"/>
              </a:gs>
            </a:gsLst>
            <a:lin ang="2700000" scaled="1"/>
          </a:gradFill>
          <a:ln/>
        </p:spPr>
      </p:sp>
      <p:sp>
        <p:nvSpPr>
          <p:cNvPr id="18" name="Text 16"/>
          <p:cNvSpPr/>
          <p:nvPr/>
        </p:nvSpPr>
        <p:spPr bwMode="auto">
          <a:xfrm>
            <a:off x="-16510" y="6572885"/>
            <a:ext cx="12221210" cy="2851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19" name="Shape 17"/>
          <p:cNvSpPr/>
          <p:nvPr/>
        </p:nvSpPr>
        <p:spPr bwMode="auto">
          <a:xfrm flipH="0" flipV="0">
            <a:off x="765492" y="1553591"/>
            <a:ext cx="3424604" cy="445477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BDA6"/>
              </a:gs>
              <a:gs pos="100000">
                <a:srgbClr val="BFA492"/>
              </a:gs>
            </a:gsLst>
            <a:lin ang="2700000" scaled="1"/>
          </a:gradFill>
          <a:ln w="19050">
            <a:solidFill>
              <a:srgbClr val="D3BDA6"/>
            </a:solidFill>
            <a:prstDash val="solid"/>
          </a:ln>
        </p:spPr>
      </p:sp>
      <p:sp>
        <p:nvSpPr>
          <p:cNvPr id="20" name="Text 18"/>
          <p:cNvSpPr/>
          <p:nvPr/>
        </p:nvSpPr>
        <p:spPr bwMode="auto">
          <a:xfrm flipH="0" flipV="0">
            <a:off x="570884" y="1479611"/>
            <a:ext cx="3841154" cy="4528758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1" name="Shape 19"/>
          <p:cNvSpPr/>
          <p:nvPr/>
        </p:nvSpPr>
        <p:spPr bwMode="auto">
          <a:xfrm flipH="0" flipV="0">
            <a:off x="7685679" y="1479611"/>
            <a:ext cx="3741463" cy="4528758"/>
          </a:xfrm>
          <a:prstGeom prst="roundRect">
            <a:avLst>
              <a:gd name="adj" fmla="val 3466"/>
            </a:avLst>
          </a:prstGeom>
          <a:gradFill>
            <a:gsLst>
              <a:gs pos="0">
                <a:srgbClr val="D3BDA6"/>
              </a:gs>
              <a:gs pos="100000">
                <a:srgbClr val="BFA492"/>
              </a:gs>
            </a:gsLst>
            <a:lin ang="2700000" scaled="1"/>
          </a:gradFill>
          <a:ln w="19050">
            <a:solidFill>
              <a:srgbClr val="D3BDA6"/>
            </a:solidFill>
            <a:prstDash val="solid"/>
          </a:ln>
        </p:spPr>
      </p:sp>
      <p:sp>
        <p:nvSpPr>
          <p:cNvPr id="22" name="Text 20"/>
          <p:cNvSpPr/>
          <p:nvPr/>
        </p:nvSpPr>
        <p:spPr bwMode="auto">
          <a:xfrm>
            <a:off x="8406448" y="1757680"/>
            <a:ext cx="3020695" cy="425069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  <a:defRPr/>
            </a:pPr>
            <a:endParaRPr lang="en-US" sz="1600"/>
          </a:p>
        </p:txBody>
      </p:sp>
      <p:sp>
        <p:nvSpPr>
          <p:cNvPr id="24" name="Text 21"/>
          <p:cNvSpPr/>
          <p:nvPr/>
        </p:nvSpPr>
        <p:spPr bwMode="auto">
          <a:xfrm>
            <a:off x="872172" y="2066289"/>
            <a:ext cx="2808005" cy="3962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000" b="1">
                <a:solidFill>
                  <a:schemeClr val="accent5">
                    <a:lumMod val="50000"/>
                  </a:schemeClr>
                </a:solidFill>
                <a:latin typeface="MiSans"/>
                <a:ea typeface="MiSans"/>
                <a:cs typeface="MiSans"/>
              </a:rPr>
              <a:t>Лидский замок</a:t>
            </a:r>
            <a:endParaRPr sz="16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 22"/>
          <p:cNvSpPr/>
          <p:nvPr/>
        </p:nvSpPr>
        <p:spPr bwMode="auto">
          <a:xfrm flipH="0" flipV="0">
            <a:off x="872172" y="2462565"/>
            <a:ext cx="2808149" cy="32613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600">
                <a:solidFill>
                  <a:schemeClr val="accent5">
                    <a:lumMod val="50000"/>
                  </a:schemeClr>
                </a:solidFill>
                <a:latin typeface="MiSans"/>
                <a:ea typeface="MiSans"/>
                <a:cs typeface="MiSans"/>
              </a:rPr>
              <a:t>В 1320-х годах Гедимин основал Лидский замок. Стены замка были сложены из валунов и скреплены известковым раствором, а верхние части — из крупноразмерного кирпича. </a:t>
            </a:r>
            <a:r>
              <a:rPr lang="ru-RU" sz="1600">
                <a:solidFill>
                  <a:schemeClr val="accent5">
                    <a:lumMod val="50000"/>
                  </a:schemeClr>
                </a:solidFill>
                <a:latin typeface="MiSans"/>
                <a:ea typeface="MiSans"/>
                <a:cs typeface="MiSans"/>
              </a:rPr>
              <a:t>З</a:t>
            </a:r>
            <a:r>
              <a:rPr lang="en-US" sz="1600">
                <a:solidFill>
                  <a:schemeClr val="accent5">
                    <a:lumMod val="50000"/>
                  </a:schemeClr>
                </a:solidFill>
                <a:latin typeface="MiSans"/>
                <a:ea typeface="MiSans"/>
                <a:cs typeface="MiSans"/>
              </a:rPr>
              <a:t>амок стал символом гедиминовской династии</a:t>
            </a:r>
            <a:endParaRPr sz="16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Text 23"/>
          <p:cNvSpPr/>
          <p:nvPr/>
        </p:nvSpPr>
        <p:spPr bwMode="auto">
          <a:xfrm flipH="0" flipV="0">
            <a:off x="8513127" y="1479611"/>
            <a:ext cx="2808077" cy="3962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000" b="1">
                <a:solidFill>
                  <a:schemeClr val="accent5">
                    <a:lumMod val="50000"/>
                  </a:schemeClr>
                </a:solidFill>
                <a:latin typeface="MiSans"/>
                <a:ea typeface="MiSans"/>
                <a:cs typeface="MiSans"/>
              </a:rPr>
              <a:t>Кревский замок</a:t>
            </a:r>
            <a:endParaRPr lang="en-US" sz="1600"/>
          </a:p>
        </p:txBody>
      </p:sp>
      <p:sp>
        <p:nvSpPr>
          <p:cNvPr id="27" name="Text 24"/>
          <p:cNvSpPr/>
          <p:nvPr/>
        </p:nvSpPr>
        <p:spPr bwMode="auto">
          <a:xfrm flipH="0" flipV="0">
            <a:off x="7685679" y="2006723"/>
            <a:ext cx="3946004" cy="40538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MiSans"/>
                <a:ea typeface="MiSans"/>
                <a:cs typeface="MiSans"/>
              </a:rPr>
              <a:t>В 1330-х годах был построен Кревский замок. Его особенностью была вынесенная за периметр стены большая башня, что увеличивало его оборонительные возможности. Этот замок также стал важным символом государственности ВКЛ.</a:t>
            </a:r>
            <a:endParaRPr sz="200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6156870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284541" y="875982"/>
            <a:ext cx="3271671" cy="2049164"/>
          </a:xfrm>
          <a:prstGeom prst="rect">
            <a:avLst/>
          </a:prstGeom>
        </p:spPr>
      </p:pic>
      <p:pic>
        <p:nvPicPr>
          <p:cNvPr id="5054854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190850" y="3440097"/>
            <a:ext cx="3494829" cy="2413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3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550782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36674" y="69179"/>
            <a:ext cx="10208373" cy="6480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1346848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19587" y="453130"/>
            <a:ext cx="8314514" cy="6004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Custom Theme">
  <a:themeElements>
    <a:clrScheme name="Custom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D3BDA6"/>
      </a:accent1>
      <a:accent2>
        <a:srgbClr val="DBB479"/>
      </a:accent2>
      <a:accent3>
        <a:srgbClr val="AB8A7D"/>
      </a:accent3>
      <a:accent4>
        <a:srgbClr val="2C3741"/>
      </a:accent4>
      <a:accent5>
        <a:srgbClr val="2C3741"/>
      </a:accent5>
      <a:accent6>
        <a:srgbClr val="DBB479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On-screen Show (16:9)</PresentationFormat>
  <Paragraphs>0</Paragraphs>
  <Slides>28</Slides>
  <Notes>28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Manager/>
  <Company>Moonshot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Беларуси: XIII–XV вв.</dc:title>
  <dc:subject>Культура Беларуси: XIII–XV вв.</dc:subject>
  <dc:creator>Kimi</dc:creator>
  <cp:keywords/>
  <dc:description/>
  <dc:identifier/>
  <dc:language/>
  <cp:lastModifiedBy/>
  <cp:revision>2</cp:revision>
  <dcterms:created xsi:type="dcterms:W3CDTF">2025-11-04T19:45:01Z</dcterms:created>
  <dcterms:modified xsi:type="dcterms:W3CDTF">2025-11-05T15:05:30Z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{"Label":"Культура Беларуси: XIII–XV вв.","ContentProducer":"001191110108MACG2KBH8F10000","ProduceID":"d454utqhra09q8tckc60","ReservedCode1":"","ContentPropagator":"001191110108MACG2KBH8F20000","PropagateID":"d454utqhra09q8tckc60","ReservedCode2":""}</vt:lpwstr>
  </property>
</Properties>
</file>