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app.xml" ContentType="application/vnd.openxmlformats-officedocument.extended-properties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12192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presProps" Target="presProps.xml" /><Relationship Id="rId14" Type="http://schemas.openxmlformats.org/officeDocument/2006/relationships/tableStyles" Target="tableStyles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Click to edit Master subtitle style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7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8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9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10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6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5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Picture Placeholder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  <a:endParaRPr lang="ru-RU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Click to edit Master text styles</a:t>
            </a:r>
            <a:endParaRPr/>
          </a:p>
        </p:txBody>
      </p:sp>
      <p:sp>
        <p:nvSpPr>
          <p:cNvPr id="7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8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t>30.10.2013</a:t>
            </a:fld>
            <a:endParaRPr lang="ru-RU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1" hdr="1" sldNum="1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 flipH="0" flipV="0">
            <a:off x="1523999" y="427403"/>
            <a:ext cx="9144000" cy="4164134"/>
          </a:xfrm>
        </p:spPr>
        <p:txBody>
          <a:bodyPr/>
          <a:lstStyle/>
          <a:p>
            <a:pPr>
              <a:defRPr/>
            </a:pPr>
            <a:r>
              <a:rPr sz="4800" b="1" i="0" u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Формирование белорусской народности в XIV-XVIII веке; признаки народности, особенности их формирования у белорусов, происхождение названия "Белая Русь"</a:t>
            </a:r>
            <a:endParaRPr sz="48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514134" y="365124"/>
            <a:ext cx="11222403" cy="3530355"/>
          </a:xfrm>
        </p:spPr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Народность -это историческая общность людей, которая складывается на основе общей территории, языка, хозяйственной жизни, культуры.</a:t>
            </a:r>
            <a:endParaRPr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838199" y="4615961"/>
            <a:ext cx="10515600" cy="1561001"/>
          </a:xfrm>
        </p:spPr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Признаки народности:</a:t>
            </a:r>
            <a:endParaRPr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территория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язык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самосознание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черты характера и культуры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экономические взаимосвязи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r>
              <a:rPr sz="3600" b="1">
                <a:latin typeface="Times New Roman"/>
                <a:ea typeface="Times New Roman"/>
                <a:cs typeface="Times New Roman"/>
              </a:rPr>
              <a:t>Формирование белорусской народности происходило в </a:t>
            </a:r>
            <a:r>
              <a:rPr lang="en-US" sz="3600" b="1">
                <a:latin typeface="Times New Roman"/>
                <a:ea typeface="Times New Roman"/>
                <a:cs typeface="Times New Roman"/>
              </a:rPr>
              <a:t>XIII-XVI </a:t>
            </a:r>
            <a:r>
              <a:rPr lang="ru-RU" sz="3600" b="1">
                <a:latin typeface="Times New Roman"/>
                <a:ea typeface="Times New Roman"/>
                <a:cs typeface="Times New Roman"/>
              </a:rPr>
              <a:t>веках</a:t>
            </a:r>
            <a:endParaRPr sz="3600" b="1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7755576" y="24422"/>
            <a:ext cx="3355029" cy="4827048"/>
          </a:xfrm>
          <a:prstGeom prst="rect">
            <a:avLst/>
          </a:prstGeom>
        </p:spPr>
      </p:pic>
      <p:sp>
        <p:nvSpPr>
          <p:cNvPr id="7" name="" hidden="0"/>
          <p:cNvSpPr/>
          <p:nvPr isPhoto="0" userDrawn="0"/>
        </p:nvSpPr>
        <p:spPr bwMode="auto">
          <a:xfrm flipH="0" flipV="0">
            <a:off x="9049999" y="-830973"/>
            <a:ext cx="914399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199" y="365124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ru-RU" sz="4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Особенности формирования белорусского этноса:</a:t>
            </a:r>
            <a:endParaRPr b="1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marL="0" indent="0" algn="l">
              <a:buNone/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1.Этническая территория белорусов изначально была заселена балтами. В </a:t>
            </a: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5-7 веке на территории современной Беларуси начали переселяться славянские племена. Они подчинили часть балтского населения. Этот процесс называется - славянизация балтов.</a:t>
            </a:r>
            <a:endParaRPr sz="32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buNone/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2.В результате славянизации балтов формируются славянские племена: кривичи-полочане, дреговичи и радимичи</a:t>
            </a:r>
            <a:endParaRPr sz="32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buNone/>
              <a:defRPr/>
            </a:pPr>
            <a:r>
              <a:rPr lang="ru-RU" sz="3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Они составили основу будущей белорусской народности.</a:t>
            </a:r>
            <a:endParaRPr sz="32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buNone/>
              <a:defRPr/>
            </a:pPr>
            <a:endParaRPr sz="32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 flipH="0" flipV="0">
            <a:off x="1523999" y="451826"/>
            <a:ext cx="9144000" cy="1611923"/>
          </a:xfrm>
        </p:spPr>
        <p:txBody>
          <a:bodyPr/>
          <a:lstStyle/>
          <a:p>
            <a:pPr>
              <a:defRPr/>
            </a:pPr>
            <a:r>
              <a:rPr sz="5000" b="1">
                <a:latin typeface="Times New Roman"/>
                <a:ea typeface="Times New Roman"/>
                <a:cs typeface="Times New Roman"/>
              </a:rPr>
              <a:t>Формированию народности содействовало</a:t>
            </a:r>
            <a:endParaRPr sz="5000"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 flipH="0" flipV="0">
            <a:off x="465288" y="2185865"/>
            <a:ext cx="11149134" cy="3809999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" hidden="0"/>
          <p:cNvSpPr/>
          <p:nvPr isPhoto="0" userDrawn="0"/>
        </p:nvSpPr>
        <p:spPr bwMode="auto">
          <a:xfrm flipH="0" flipV="0">
            <a:off x="404230" y="1880576"/>
            <a:ext cx="4029807" cy="24530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" hidden="0"/>
          <p:cNvSpPr/>
          <p:nvPr isPhoto="0" userDrawn="0"/>
        </p:nvSpPr>
        <p:spPr bwMode="auto">
          <a:xfrm flipH="0" flipV="0">
            <a:off x="404229" y="1880575"/>
            <a:ext cx="4029806" cy="24530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" hidden="0"/>
          <p:cNvSpPr/>
          <p:nvPr isPhoto="0" userDrawn="0"/>
        </p:nvSpPr>
        <p:spPr bwMode="auto">
          <a:xfrm flipH="0" flipV="0">
            <a:off x="7377019" y="1575288"/>
            <a:ext cx="4188557" cy="26621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" hidden="0"/>
          <p:cNvSpPr/>
          <p:nvPr isPhoto="0" userDrawn="0"/>
        </p:nvSpPr>
        <p:spPr bwMode="auto">
          <a:xfrm flipH="0" flipV="0">
            <a:off x="1466634" y="4615961"/>
            <a:ext cx="4347307" cy="20622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" hidden="0"/>
          <p:cNvSpPr/>
          <p:nvPr isPhoto="0" userDrawn="0"/>
        </p:nvSpPr>
        <p:spPr bwMode="auto">
          <a:xfrm flipH="0" flipV="0">
            <a:off x="6668749" y="4493845"/>
            <a:ext cx="4689230" cy="1940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" hidden="0"/>
          <p:cNvSpPr/>
          <p:nvPr isPhoto="0" userDrawn="0"/>
        </p:nvSpPr>
        <p:spPr bwMode="auto">
          <a:xfrm flipH="0" flipV="0">
            <a:off x="929326" y="2295768"/>
            <a:ext cx="3052884" cy="1428749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2800">
                <a:latin typeface="Times New Roman"/>
                <a:ea typeface="Times New Roman"/>
                <a:cs typeface="Times New Roman"/>
              </a:rPr>
              <a:t>Объединение в составе ВКЛ</a:t>
            </a:r>
            <a:endParaRPr sz="28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" hidden="0"/>
          <p:cNvSpPr/>
          <p:nvPr isPhoto="0" userDrawn="0"/>
        </p:nvSpPr>
        <p:spPr bwMode="auto">
          <a:xfrm flipH="0" flipV="0">
            <a:off x="7853268" y="2491153"/>
            <a:ext cx="3321538" cy="1294422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2400">
                <a:latin typeface="Times New Roman"/>
                <a:ea typeface="Times New Roman"/>
                <a:cs typeface="Times New Roman"/>
              </a:rPr>
              <a:t>Мощная центральная власть и единые законы (Статуты ВКЛ)</a:t>
            </a:r>
            <a:endParaRPr sz="24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" name="" hidden="0"/>
          <p:cNvSpPr/>
          <p:nvPr isPhoto="0" userDrawn="0"/>
        </p:nvSpPr>
        <p:spPr bwMode="auto">
          <a:xfrm flipH="0" flipV="0">
            <a:off x="1943305" y="5092211"/>
            <a:ext cx="3418809" cy="131884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 algn="ctr"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Развитие экономических связей</a:t>
            </a:r>
            <a:endParaRPr sz="26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" name="" hidden="0"/>
          <p:cNvSpPr/>
          <p:nvPr isPhoto="0" userDrawn="0"/>
        </p:nvSpPr>
        <p:spPr bwMode="auto">
          <a:xfrm flipH="0" flipV="0">
            <a:off x="7523557" y="4714157"/>
            <a:ext cx="3223846" cy="1453172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2600">
                <a:latin typeface="Times New Roman"/>
                <a:ea typeface="Times New Roman"/>
                <a:cs typeface="Times New Roman"/>
              </a:rPr>
              <a:t>Старобелорусский - государственный язык в ВКЛ</a:t>
            </a:r>
            <a:endParaRPr sz="26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Самоназвание жителей белорусских земель</a:t>
            </a:r>
            <a:endParaRPr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"Литвины" - жители Верхнего Понёманья. Ещё так называли всех жителей ВКЛ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3600">
                <a:latin typeface="Times New Roman"/>
                <a:ea typeface="Times New Roman"/>
                <a:cs typeface="Times New Roman"/>
              </a:rPr>
              <a:t>"Русины" - жители Подвинья и Поднепровья в </a:t>
            </a:r>
            <a:r>
              <a:rPr lang="en-US" sz="3600">
                <a:latin typeface="Times New Roman"/>
                <a:ea typeface="Times New Roman"/>
                <a:cs typeface="Times New Roman"/>
              </a:rPr>
              <a:t>XIV-XVI </a:t>
            </a:r>
            <a:r>
              <a:rPr lang="ru-RU" sz="3600">
                <a:latin typeface="Times New Roman"/>
                <a:ea typeface="Times New Roman"/>
                <a:cs typeface="Times New Roman"/>
              </a:rPr>
              <a:t>вв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600">
                <a:latin typeface="Times New Roman"/>
                <a:ea typeface="Times New Roman"/>
                <a:cs typeface="Times New Roman"/>
              </a:rPr>
              <a:t>"Белорусцы"</a:t>
            </a:r>
            <a:r>
              <a:rPr lang="ru-RU" sz="3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 жители Подвинья </a:t>
            </a:r>
            <a:endParaRPr lang="ru-RU" sz="36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Поднепровья в </a:t>
            </a:r>
            <a:r>
              <a:rPr lang="en-US" sz="3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XV</a:t>
            </a:r>
            <a:r>
              <a:rPr lang="en-US" sz="3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en-US" sz="3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-XVI</a:t>
            </a:r>
            <a:r>
              <a:rPr lang="en-US" sz="3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 </a:t>
            </a:r>
            <a:r>
              <a:rPr lang="ru-RU" sz="3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вв</a:t>
            </a:r>
            <a:endParaRPr sz="3600" b="0" i="0" u="none" strike="noStrik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ru-RU" sz="3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"Полешуки" - жители Полесья</a:t>
            </a: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 sz="36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 sz="36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9565629" y="3529134"/>
            <a:ext cx="2255343" cy="3244875"/>
          </a:xfrm>
          <a:prstGeom prst="rect">
            <a:avLst/>
          </a:prstGeom>
        </p:spPr>
      </p:pic>
      <p:sp>
        <p:nvSpPr>
          <p:cNvPr id="7" name="" hidden="0"/>
          <p:cNvSpPr/>
          <p:nvPr isPhoto="0" userDrawn="0"/>
        </p:nvSpPr>
        <p:spPr bwMode="auto">
          <a:xfrm flipH="0" flipV="0">
            <a:off x="9001153" y="-818762"/>
            <a:ext cx="914400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b="1">
                <a:latin typeface="Times New Roman"/>
                <a:ea typeface="Times New Roman"/>
                <a:cs typeface="Times New Roman"/>
              </a:rPr>
              <a:t>Формирование старобелорусского языка</a:t>
            </a:r>
            <a:endParaRPr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3000">
                <a:latin typeface="Times New Roman"/>
                <a:ea typeface="Times New Roman"/>
                <a:cs typeface="Times New Roman"/>
              </a:rPr>
              <a:t>складывается на основе восточнославянского, испытывает влияние балтских языков и              польского языка</a:t>
            </a:r>
            <a:endParaRPr sz="30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3000">
                <a:latin typeface="Times New Roman"/>
                <a:ea typeface="Times New Roman"/>
                <a:cs typeface="Times New Roman"/>
              </a:rPr>
              <a:t>звуковые особенности: "дзеканне", "цеканне", "аканне"</a:t>
            </a:r>
            <a:endParaRPr sz="30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3000">
                <a:latin typeface="Times New Roman"/>
                <a:ea typeface="Times New Roman"/>
                <a:cs typeface="Times New Roman"/>
              </a:rPr>
              <a:t>твердый          звук "Р"</a:t>
            </a:r>
            <a:endParaRPr sz="3000"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sz="3000">
                <a:latin typeface="Times New Roman"/>
                <a:ea typeface="Times New Roman"/>
                <a:cs typeface="Times New Roman"/>
              </a:rPr>
              <a:t>в </a:t>
            </a:r>
            <a:r>
              <a:rPr lang="en-US" sz="3000">
                <a:latin typeface="Times New Roman"/>
                <a:ea typeface="Times New Roman"/>
                <a:cs typeface="Times New Roman"/>
              </a:rPr>
              <a:t>XIV </a:t>
            </a:r>
            <a:r>
              <a:rPr lang="ru-RU" sz="3000">
                <a:latin typeface="Times New Roman"/>
                <a:ea typeface="Times New Roman"/>
                <a:cs typeface="Times New Roman"/>
              </a:rPr>
              <a:t>веке основной язык    для деловых документов</a:t>
            </a:r>
            <a:endParaRPr sz="3000"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12090672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12139518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2596732" y="1122363"/>
            <a:ext cx="6803149" cy="44083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10</Slides>
  <Notes>10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