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3C54CA-7EE5-426E-B015-EEE290179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77D9936-D666-49A8-A01F-53AF257C22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989FB3-0F3F-4AC4-A830-4BA3859D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BB633B-4082-4CB0-8094-C73A51C20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363735-254D-41AE-996A-6E46BA21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80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D3AAC1-9144-499C-BF2B-951FAD5FC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FD26D29-67C5-46A2-BDD1-3DD48DD2F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0440A4-2825-47ED-9D80-7BB74AC10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65CA2A-070F-4365-A19D-A0355844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C66C79-FC6D-434A-B4E7-E9FCC935A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71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13A49FF-AAE2-4EA7-9AD4-7643E91B19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7BAC1D2-CA33-446C-AE33-42CB45BD1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8FB5F0-A3A7-469A-A927-E3B1802F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309FB6-EE8B-4E96-B37F-0D163A127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4666D4-6D0B-454C-A691-622B15A84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008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D3A675-6F54-42FF-91E8-54C134A14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E3C6C6-1C3A-40BF-84DC-BF85A5557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0119FF-64C2-42F8-A94F-2C212358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DD77BC-B668-4B13-8E14-0E1E29277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1C3A01-6FE6-43F8-A3A6-EA782F833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31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FCDB79-F9EE-4527-A704-716DD1904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570667-FF00-443D-B9FE-CBCB5B610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D86707-C37E-4196-91AD-4D7E9F30E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AEC898-0B3E-41EA-9C73-E83A42258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8A629B-5DB0-4373-8C55-2F3261ED8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29F2B-A3A4-449A-8DD0-3BA24B4F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07B9F-82DD-4326-B3BA-481A2FA1B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C430D0-32B3-4711-BC56-387DDD6E6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1EA648-CD26-4F7E-9CD0-19373C346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63AEA0-7FC0-47E3-A216-4BC0F4C8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19B5C7-0C5D-47FB-A2E5-593FB4F43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18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137769-E782-4ECE-88B4-932D2EB0E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6BCA83-5B2A-4E0D-95DB-834240F11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9748E7-A31E-438A-8468-8440D77B9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E32F28-5A4D-4CD6-8C4C-97DCD49D37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E58482B-49A6-4384-B375-72E8305B9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DF61011-EF9F-446B-BCE9-141FB910F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605296-404F-4CE6-93CD-BBED59326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2AFE169-7D83-432D-BC2A-5DAC6818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51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2A48AE-3097-48F0-B29B-625A3E525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0784157-8D81-4B72-9BFE-A87249B6A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CD36025-EEEC-4909-B540-027E7E146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FC748F-34C1-4D79-9643-930F5FB4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167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E995068-BCE5-4699-B840-795CF784C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BC069A1-183D-4140-B96E-06005EDF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D35BE9-2E5E-43B8-9676-8DE75666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14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92028D-1A7E-44AA-9FC5-404E4250A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4BA0A2-0939-4753-9A42-C3B64EE73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9983118-2AFF-4243-A92A-7B7F7A5CD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D3F353-18E8-4CEC-9B02-39F251896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7A386D-BF25-421A-A772-76E22356D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B40394-7799-451E-B250-E06A9D68C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412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DADD4B-1E85-4B27-8046-ECC2417AB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26B5212-8008-49D8-831E-B80DD7670E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E96A3E1-B074-49A3-A402-BACDD2BC5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95A288-5ADD-4851-9FDD-7D9BD557F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747AF8-91D6-405E-AA44-A43F99D9D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F5BEEC-B655-41DF-9143-E67A3A800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835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8195F3-4D07-497E-99D7-46E2B6BE4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FB5580-B608-412A-8DE0-4C09725B3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C7B1C7-B0A0-4E27-8298-04F96F13B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28F31-F2D7-472D-88FA-A2424A9CAA24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6DADB1-A289-47F4-91E4-53198ED956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55ED05-F081-4E7C-9C58-519BBEBBF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5D7F7-5BD9-4557-8C96-DB4149BBBF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74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04F98E9-2F70-4B22-A465-E0D612C3D3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240318-60B4-4D2B-B074-0FC50A48B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438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Билет 23. Становление государственного суверенитета</a:t>
            </a:r>
          </a:p>
        </p:txBody>
      </p:sp>
    </p:spTree>
    <p:extLst>
      <p:ext uri="{BB962C8B-B14F-4D97-AF65-F5344CB8AC3E}">
        <p14:creationId xmlns:p14="http://schemas.microsoft.com/office/powerpoint/2010/main" val="2619124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B664473-FB0D-4D70-80B3-056DD65FF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509" y="244078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решения важнейших государственных вопросов проводились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референдумы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Референдум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― такая форма прямого народовластия, когда граждане могут выразить свою волю.</a:t>
            </a:r>
          </a:p>
        </p:txBody>
      </p:sp>
    </p:spTree>
    <p:extLst>
      <p:ext uri="{BB962C8B-B14F-4D97-AF65-F5344CB8AC3E}">
        <p14:creationId xmlns:p14="http://schemas.microsoft.com/office/powerpoint/2010/main" val="4011201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7172ABC-8810-4671-A096-4773740BD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136" y="320597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мая 1995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состоялся референдум, на котором было решено: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Придать русскому языку равный статус с белорусским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Установить новую символику (герб, флаг)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Развивать всестороннюю интеграцию с Российской Федерацией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Президент получил право распускать парламент.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548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8DE621D-9D02-4CEE-89E4-CAAA7A5D27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977" y="243191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награды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медаль Героя Беларуси, Орден Отечества и Орден Франциска Скорины.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герой Беларуси ― лётчик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Владимир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Карват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3653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6AC60CB-A0D2-4D15-81A3-E7CCDE03D5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429" y="268219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первой половине 1990-х гг. существовал определенный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дисбаланс власти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Верховным Советом и Президентом Республики Беларусь. 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преодоления противостояния между исполнительной властью (Президентом) и законодательной (Парламентом)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ноября 1996 г.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провели Республиканский референдум. 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0D77CC6E-0BC2-4CCD-A3E5-645226287212}"/>
              </a:ext>
            </a:extLst>
          </p:cNvPr>
          <p:cNvSpPr/>
          <p:nvPr/>
        </p:nvSpPr>
        <p:spPr>
          <a:xfrm>
            <a:off x="3453414" y="2953408"/>
            <a:ext cx="674703" cy="783139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599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B81792C-06B1-4252-8DBF-5F4D9D7C4A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019" y="27662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голосование было вынесено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проекта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обновленной Конституции. Первый – предложенный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расширяющий его полномочия, второй – предложенный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ликвидирующий должность Президента. Проект президента был поддержан 70,4% проголосовавших.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Парламентом стало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Национальное собрание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оно состоит из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 республики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Палаты представителей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8709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A302BFD-07D3-4A33-B6F7-570272683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099" y="288638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референдуме также было принято решение о переносе Дня Независимости с 27 июля на 3 июля (День освобождения г. Минска от немецко-фашистских захватчиков).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октября 2004 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был проведен очередной Референдум: Президент мог занимать должность Президента более двух сроков подряд.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923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D792691-1F03-44B3-8667-E3B6547520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77" y="27662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состоялся Референдум Республики Беларусь о внесении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Конституцию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итоге принята новая редакция Конституции РБ, где было закреплено создание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Всебелорусского Народного собрания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высшего представительного органа народовластия. Помимо этого были уточнены и изменены отдельные статьи Конституции.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C3222F1-4DAC-4F08-A840-D4241E7C47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458" b="55229" l="12930" r="51555">
                        <a14:foregroundMark x1="12930" y1="22876" x2="12930" y2="22876"/>
                        <a14:foregroundMark x1="17021" y1="13725" x2="17021" y2="13725"/>
                        <a14:foregroundMark x1="45990" y1="10784" x2="51391" y2="16667"/>
                        <a14:foregroundMark x1="51391" y1="16667" x2="51882" y2="26144"/>
                        <a14:foregroundMark x1="24714" y1="50980" x2="24714" y2="50980"/>
                        <a14:foregroundMark x1="26514" y1="55229" x2="26514" y2="55229"/>
                        <a14:backgroundMark x1="21440" y1="15033" x2="21440" y2="15033"/>
                        <a14:backgroundMark x1="21113" y1="13399" x2="21113" y2="13399"/>
                        <a14:backgroundMark x1="16694" y1="13725" x2="16858" y2="137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737" t="5855" r="45042" b="43660"/>
          <a:stretch/>
        </p:blipFill>
        <p:spPr>
          <a:xfrm>
            <a:off x="8531440" y="1100831"/>
            <a:ext cx="3586579" cy="196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49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837D586-8A7D-4AEE-9626-509C6C039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3730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 на протяжении 1990-х – начале 2000-х гг. будет сформирована правовая и законодательная основа современного белорусского государства, характеризующаяся сильной президентской властью, народовластием, демократическими принципами управления, верховенством права и закона.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943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EC5F73A-E5B0-44D4-A5D0-8D6641D8B4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990" y="2165581"/>
            <a:ext cx="11492885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неудачные экономические реформы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политические разногласия внутри власти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ослабление КПСС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межнациональные конфликты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рост национального самосознания народов СССР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разочарование в идеях коммунизма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A0AE7379-E729-4A92-BD90-8E9F68E04ACE}"/>
              </a:ext>
            </a:extLst>
          </p:cNvPr>
          <p:cNvSpPr/>
          <p:nvPr/>
        </p:nvSpPr>
        <p:spPr>
          <a:xfrm>
            <a:off x="4882719" y="4616388"/>
            <a:ext cx="1091953" cy="1455937"/>
          </a:xfrm>
          <a:prstGeom prst="downArrow">
            <a:avLst>
              <a:gd name="adj1" fmla="val 29916"/>
              <a:gd name="adj2" fmla="val 4939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01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1A12CAC-09C9-4E9A-AADE-E4B307032A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854" y="24247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Советское государство оказалось в условиях системного кризиса. Это привело к «параду суверенитетов» союзных республик.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Суверенитет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независимость государства во внешней и внутренней политике.</a:t>
            </a:r>
          </a:p>
        </p:txBody>
      </p:sp>
    </p:spTree>
    <p:extLst>
      <p:ext uri="{BB962C8B-B14F-4D97-AF65-F5344CB8AC3E}">
        <p14:creationId xmlns:p14="http://schemas.microsoft.com/office/powerpoint/2010/main" val="3242761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91C9037-F7D4-425A-B2AF-42741B2438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018" y="27662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июля 1990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принята Декларация о государственном суверенитете БССР.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августа 1991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Декларация получила статус закона  Также был принят Закон об обеспечении политической и экономической самостоятельности БССР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73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A07DFFC-2CD5-43A6-A3E5-D82E0DB49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878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2842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сентября 1991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изменено название государства на «Республика Беларусь» и принята государственная символика: герб «Погоня», бело-красно-белый флаг.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октября 1991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 принят закон о гражданстве.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–это политико-правовая принадлежности человека к государству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24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81B2B43-BA77-4933-B0DB-8D64A1ABAB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422" y="1412689"/>
            <a:ext cx="12072092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Возникла необходимость пересмотреть отношения между союзными республиками, которые стали суверенными государствами.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в резиденции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Вискули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Беловежской пуще состоялась встреча глав Беларуси, Украины и России.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6327EAA-D94F-448C-9411-B4B98863E4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4" t="15861" r="6226" b="23189"/>
          <a:stretch/>
        </p:blipFill>
        <p:spPr>
          <a:xfrm>
            <a:off x="1173391" y="3673125"/>
            <a:ext cx="5965795" cy="286081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16E28F-21EE-4839-9831-D39DFE4E5F0B}"/>
              </a:ext>
            </a:extLst>
          </p:cNvPr>
          <p:cNvSpPr txBox="1"/>
          <p:nvPr/>
        </p:nvSpPr>
        <p:spPr>
          <a:xfrm>
            <a:off x="7955813" y="4318704"/>
            <a:ext cx="3062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Подписание Беловежского договора</a:t>
            </a:r>
          </a:p>
        </p:txBody>
      </p:sp>
    </p:spTree>
    <p:extLst>
      <p:ext uri="{BB962C8B-B14F-4D97-AF65-F5344CB8AC3E}">
        <p14:creationId xmlns:p14="http://schemas.microsoft.com/office/powerpoint/2010/main" val="271597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382334D-0ED6-439B-8318-36571E681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913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декабря 1991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было подписано решение о прекращении существования СССР и создании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Позже к СНГ присоединились и другие союзные республики.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Штаб-квартира СНГ находится 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Минске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3554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40E6EC0C-EE51-4591-8492-57A49A2A09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523" y="2008572"/>
            <a:ext cx="11288698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марта 1994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–принята Конституция РБ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государство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унитарное демократическое социальное правовое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B0EC61-5D10-40EA-B097-23B4D1C20AE5}"/>
              </a:ext>
            </a:extLst>
          </p:cNvPr>
          <p:cNvSpPr txBox="1"/>
          <p:nvPr/>
        </p:nvSpPr>
        <p:spPr>
          <a:xfrm>
            <a:off x="764989" y="4155277"/>
            <a:ext cx="23969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не содержит в составе федеративных территорий</a:t>
            </a:r>
          </a:p>
        </p:txBody>
      </p:sp>
      <p:sp>
        <p:nvSpPr>
          <p:cNvPr id="37" name="Стрелка: вниз 36">
            <a:extLst>
              <a:ext uri="{FF2B5EF4-FFF2-40B4-BE49-F238E27FC236}">
                <a16:creationId xmlns:a16="http://schemas.microsoft.com/office/drawing/2014/main" id="{DF215F19-197F-4AE4-80F2-B5494182663B}"/>
              </a:ext>
            </a:extLst>
          </p:cNvPr>
          <p:cNvSpPr/>
          <p:nvPr/>
        </p:nvSpPr>
        <p:spPr>
          <a:xfrm>
            <a:off x="1713391" y="3826276"/>
            <a:ext cx="221942" cy="32900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: вниз 37">
            <a:extLst>
              <a:ext uri="{FF2B5EF4-FFF2-40B4-BE49-F238E27FC236}">
                <a16:creationId xmlns:a16="http://schemas.microsoft.com/office/drawing/2014/main" id="{A71BA64F-70B1-432E-9563-ACCF3C424882}"/>
              </a:ext>
            </a:extLst>
          </p:cNvPr>
          <p:cNvSpPr/>
          <p:nvPr/>
        </p:nvSpPr>
        <p:spPr>
          <a:xfrm rot="4286088">
            <a:off x="3246485" y="2276887"/>
            <a:ext cx="205588" cy="144336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: вниз 39">
            <a:extLst>
              <a:ext uri="{FF2B5EF4-FFF2-40B4-BE49-F238E27FC236}">
                <a16:creationId xmlns:a16="http://schemas.microsoft.com/office/drawing/2014/main" id="{F3532145-8FD8-4F10-970C-A1223C5797C1}"/>
              </a:ext>
            </a:extLst>
          </p:cNvPr>
          <p:cNvSpPr/>
          <p:nvPr/>
        </p:nvSpPr>
        <p:spPr>
          <a:xfrm rot="17070085">
            <a:off x="8858652" y="2229901"/>
            <a:ext cx="205588" cy="144336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: вниз 41">
            <a:extLst>
              <a:ext uri="{FF2B5EF4-FFF2-40B4-BE49-F238E27FC236}">
                <a16:creationId xmlns:a16="http://schemas.microsoft.com/office/drawing/2014/main" id="{EC8CC083-9B02-4663-92B0-1CC90C3A6509}"/>
              </a:ext>
            </a:extLst>
          </p:cNvPr>
          <p:cNvSpPr/>
          <p:nvPr/>
        </p:nvSpPr>
        <p:spPr>
          <a:xfrm>
            <a:off x="4698715" y="2666463"/>
            <a:ext cx="222444" cy="65443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: вниз 43">
            <a:extLst>
              <a:ext uri="{FF2B5EF4-FFF2-40B4-BE49-F238E27FC236}">
                <a16:creationId xmlns:a16="http://schemas.microsoft.com/office/drawing/2014/main" id="{BC0AAF34-1394-424F-8212-C2C48E9018BF}"/>
              </a:ext>
            </a:extLst>
          </p:cNvPr>
          <p:cNvSpPr/>
          <p:nvPr/>
        </p:nvSpPr>
        <p:spPr>
          <a:xfrm>
            <a:off x="7446920" y="2666463"/>
            <a:ext cx="222444" cy="65443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884475D-62C4-4080-B8F6-EBB703CA51E8}"/>
              </a:ext>
            </a:extLst>
          </p:cNvPr>
          <p:cNvSpPr txBox="1"/>
          <p:nvPr/>
        </p:nvSpPr>
        <p:spPr>
          <a:xfrm>
            <a:off x="3264753" y="4155277"/>
            <a:ext cx="29740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обеспечивается народовластие и права граждан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DE2D8CF-1F09-4FB3-B0FE-2557F13BFBBE}"/>
              </a:ext>
            </a:extLst>
          </p:cNvPr>
          <p:cNvSpPr txBox="1"/>
          <p:nvPr/>
        </p:nvSpPr>
        <p:spPr>
          <a:xfrm>
            <a:off x="5759661" y="4145778"/>
            <a:ext cx="37494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созданы условия для социальной справедливости и достойной жизни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708E436-9637-40B9-9CE4-3B15F85FAB20}"/>
              </a:ext>
            </a:extLst>
          </p:cNvPr>
          <p:cNvSpPr txBox="1"/>
          <p:nvPr/>
        </p:nvSpPr>
        <p:spPr>
          <a:xfrm>
            <a:off x="9021335" y="4035071"/>
            <a:ext cx="31132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верховенство права; обеспечено разделение власти на законодательную, исполнительную и судебную</a:t>
            </a:r>
          </a:p>
        </p:txBody>
      </p:sp>
      <p:sp>
        <p:nvSpPr>
          <p:cNvPr id="49" name="Стрелка: вниз 48">
            <a:extLst>
              <a:ext uri="{FF2B5EF4-FFF2-40B4-BE49-F238E27FC236}">
                <a16:creationId xmlns:a16="http://schemas.microsoft.com/office/drawing/2014/main" id="{8AB6BE94-0B5E-464B-92AC-4D3023CE40A1}"/>
              </a:ext>
            </a:extLst>
          </p:cNvPr>
          <p:cNvSpPr/>
          <p:nvPr/>
        </p:nvSpPr>
        <p:spPr>
          <a:xfrm>
            <a:off x="7440968" y="3826276"/>
            <a:ext cx="221942" cy="32900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: вниз 49">
            <a:extLst>
              <a:ext uri="{FF2B5EF4-FFF2-40B4-BE49-F238E27FC236}">
                <a16:creationId xmlns:a16="http://schemas.microsoft.com/office/drawing/2014/main" id="{7909EA55-3786-408F-AA14-9150C2230FA7}"/>
              </a:ext>
            </a:extLst>
          </p:cNvPr>
          <p:cNvSpPr/>
          <p:nvPr/>
        </p:nvSpPr>
        <p:spPr>
          <a:xfrm>
            <a:off x="10441646" y="3827753"/>
            <a:ext cx="221942" cy="32900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: вниз 50">
            <a:extLst>
              <a:ext uri="{FF2B5EF4-FFF2-40B4-BE49-F238E27FC236}">
                <a16:creationId xmlns:a16="http://schemas.microsoft.com/office/drawing/2014/main" id="{2869D00B-0E53-44D7-BAB7-7904D34D46FC}"/>
              </a:ext>
            </a:extLst>
          </p:cNvPr>
          <p:cNvSpPr/>
          <p:nvPr/>
        </p:nvSpPr>
        <p:spPr>
          <a:xfrm>
            <a:off x="4698715" y="3826276"/>
            <a:ext cx="221942" cy="32900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638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60832C1-6A80-4406-B1CB-62536DE86F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5"/>
            <a:ext cx="12192000" cy="685465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8259B2-AAED-4F7A-B7EB-6586FA528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631" y="288638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Была введена должность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состоялись президентские выборы.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Первым Президентом был избран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А.Г.Лукашенко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Лукашенко будет переизбираться на должность президента Республики Беларусь 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2001, 2006, 2010, 2016 и 2020 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8376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305</Words>
  <Application>Microsoft Office PowerPoint</Application>
  <PresentationFormat>Широкоэкранный</PresentationFormat>
  <Paragraphs>22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Билет 23. Становление государственного суверенитета</vt:lpstr>
      <vt:lpstr>• неудачные экономические реформы • политические разногласия внутри власти • ослабление КПСС • межнациональные конфликты • рост национального самосознания народов СССР • разочарование в идеях коммунизма </vt:lpstr>
      <vt:lpstr>Советское государство оказалось в условиях системного кризиса. Это привело к «параду суверенитетов» союзных республик.  Суверенитет - это независимость государства во внешней и внутренней политике.</vt:lpstr>
      <vt:lpstr>27 июля 1990 была принята Декларация о государственном суверенитете БССР.  25 августа 1991 года Декларация получила статус закона  Также был принят Закон об обеспечении политической и экономической самостоятельности БССР </vt:lpstr>
      <vt:lpstr>19 сентября 1991 было изменено название государства на «Республика Беларусь» и принята государственная символика: герб «Погоня», бело-красно-белый флаг.  18 октября 1991 был принят закон о гражданстве.   Гражданство –это политико-правовая принадлежности человека к государству </vt:lpstr>
      <vt:lpstr>Возникла необходимость пересмотреть отношения между союзными республиками, которые стали суверенными государствами.  Так в резиденции Вискули в Беловежской пуще состоялась встреча глав Беларуси, Украины и России. </vt:lpstr>
      <vt:lpstr>8 декабря 1991 года было подписано решение о прекращении существования СССР и создании СНГ.  Позже к СНГ присоединились и другие союзные республики.   Штаб-квартира СНГ находится в Минске.</vt:lpstr>
      <vt:lpstr>    15 марта 1994 –принята Конституция РБ                             РБ – государство  унитарное демократическое социальное правовое </vt:lpstr>
      <vt:lpstr>Была введена должность президента и состоялись президентские выборы.   Первым Президентом был избран А.Г.Лукашенко.   Лукашенко будет переизбираться на должность президента Республики Беларусь в 2001, 2006, 2010, 2016 и 2020 г.</vt:lpstr>
      <vt:lpstr>Для решения важнейших государственных вопросов проводились референдумы.  Референдум ― такая форма прямого народовластия, когда граждане могут выразить свою волю.</vt:lpstr>
      <vt:lpstr>14 мая 1995 состоялся референдум, на котором было решено:  • Придать русскому языку равный статус с белорусским • Установить новую символику (герб, флаг) • Развивать всестороннюю интеграцию с Российской Федерацией • Президент получил право распускать парламент. </vt:lpstr>
      <vt:lpstr>Установлены государственные награды: медаль Героя Беларуси, Орден Отечества и Орден Франциска Скорины.   Первый герой Беларуси ― лётчик Владимир Карват.</vt:lpstr>
      <vt:lpstr>В первой половине 1990-х гг. существовал определенный дисбаланс власти между Верховным Советом и Президентом Республики Беларусь.     С целью преодоления противостояния между исполнительной властью (Президентом) и законодательной (Парламентом) – 24 ноября 1996 г. провели Республиканский референдум. </vt:lpstr>
      <vt:lpstr>На голосование было вынесено два проекта обновленной Конституции. Первый – предложенный Президентом и расширяющий его полномочия, второй – предложенный парламентом и ликвидирующий должность Президента. Проект президента был поддержан 70,4% проголосовавших.  Парламентом стало Национальное собрание, оно состоит из Совета республики и Палаты представителей.</vt:lpstr>
      <vt:lpstr>На референдуме также было принято решение о переносе Дня Независимости с 27 июля на 3 июля (День освобождения г. Минска от немецко-фашистских захватчиков).  17 октября 2004 г. был проведен очередной Референдум: Президент мог занимать должность Президента более двух сроков подряд.  </vt:lpstr>
      <vt:lpstr>В 2022 г. состоялся Референдум Республики Беларусь о внесении изменений в Конституцию.   В итоге принята новая редакция Конституции РБ, где было закреплено создание Всебелорусского Народного собрания – высшего представительного органа народовластия. Помимо этого были уточнены и изменены отдельные статьи Конституции. </vt:lpstr>
      <vt:lpstr>Таким образом на протяжении 1990-х – начале 2000-х гг. будет сформирована правовая и законодательная основа современного белорусского государства, характеризующаяся сильной президентской властью, народовластием, демократическими принципами управления, верховенством права и закона.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Билет 23. Становление государственного суверенитета</dc:title>
  <dc:creator>Tatyana</dc:creator>
  <cp:lastModifiedBy>Uchitel</cp:lastModifiedBy>
  <cp:revision>8</cp:revision>
  <dcterms:created xsi:type="dcterms:W3CDTF">2023-05-15T15:26:28Z</dcterms:created>
  <dcterms:modified xsi:type="dcterms:W3CDTF">2023-05-16T09:56:08Z</dcterms:modified>
</cp:coreProperties>
</file>