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imes New Roman"/>
        <a:ea typeface="Arial"/>
      </a:defRPr>
    </a:lvl1pPr>
    <a:lvl2pPr marL="457200" indent="4572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imes New Roman"/>
        <a:ea typeface="Arial"/>
      </a:defRPr>
    </a:lvl2pPr>
    <a:lvl3pPr marL="914400" indent="9144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imes New Roman"/>
        <a:ea typeface="Arial"/>
      </a:defRPr>
    </a:lvl3pPr>
    <a:lvl4pPr marL="1371600" indent="13716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imes New Roman"/>
        <a:ea typeface="Arial"/>
      </a:defRPr>
    </a:lvl4pPr>
    <a:lvl5pPr marL="1828800" indent="18288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imes New Roman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Верхний колонтитул 1"/>
          <p:cNvSpPr>
            <a:spLocks noChangeShapeType="1" noGrp="1"/>
          </p:cNvSpPr>
          <p:nvPr>
            <p:ph type="hdr" idx="0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24579" name="Дата 2"/>
          <p:cNvSpPr>
            <a:spLocks noChangeShapeType="1"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r>
              <a:rPr sz="1200">
                <a:latin typeface="Calibri" pitchFamily="34"/>
              </a:rPr>
              <a:t>*</a:t>
            </a:r>
          </a:p>
        </p:txBody>
      </p:sp>
      <p:sp>
        <p:nvSpPr>
          <p:cNvPr id="24580" name="Образ слайда 3"/>
          <p:cNvSpPr>
            <a:spLocks noChangeShapeType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24581" name="Заметки 4"/>
          <p:cNvSpPr>
            <a:spLocks noChangeShapeType="1"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ct val="30000"/>
              </a:spcBef>
              <a:buNone/>
            </a:pPr>
            <a:r>
              <a:rPr/>
              <a:t>Образец текста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/>
              <a:t>Второй уровень</a:t>
            </a:r>
          </a:p>
          <a:p>
            <a:pPr marL="914400" lvl="2" indent="0">
              <a:spcBef>
                <a:spcPct val="30000"/>
              </a:spcBef>
              <a:buNone/>
            </a:pPr>
            <a:r>
              <a:rPr/>
              <a:t>Третий уровень</a:t>
            </a:r>
          </a:p>
          <a:p>
            <a:pPr marL="1371600" lvl="3" indent="0">
              <a:spcBef>
                <a:spcPct val="30000"/>
              </a:spcBef>
              <a:buNone/>
            </a:pPr>
            <a:r>
              <a:rPr/>
              <a:t>Четвертый уровень</a:t>
            </a:r>
          </a:p>
          <a:p>
            <a:pPr marL="1828800" lvl="4" indent="0">
              <a:spcBef>
                <a:spcPct val="30000"/>
              </a:spcBef>
              <a:buNone/>
            </a:pPr>
            <a:r>
              <a:rPr/>
              <a:t>Пятый уровень</a:t>
            </a:r>
          </a:p>
        </p:txBody>
      </p:sp>
      <p:sp>
        <p:nvSpPr>
          <p:cNvPr id="24582" name="Нижний колонтитул 5"/>
          <p:cNvSpPr>
            <a:spLocks noChangeShapeType="1"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endParaRPr sz="1400" dirty="0"/>
          </a:p>
        </p:txBody>
      </p:sp>
      <p:sp>
        <p:nvSpPr>
          <p:cNvPr id="24583" name="Номер слайда 6"/>
          <p:cNvSpPr>
            <a:spLocks noChangeShapeType="1" noGrp="1"/>
          </p:cNvSpPr>
          <p:nvPr>
            <p:ph type="sldNum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fld id="{D038279B-FC19-497E-A7D1-5ADD9CAF016F}" type="slidenum">
              <a:rPr sz="1200">
                <a:latin typeface="Calibri" pitchFamily="34"/>
              </a:rPr>
              <a:t>*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ChangeShapeType="1" noGrp="1"/>
          </p:cNvSpPr>
          <p:nvPr>
            <p:ph type="sldImg" idx="0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25603" name="Заметки 2"/>
          <p:cNvSpPr>
            <a:spLocks noChangeShapeType="1"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endParaRPr sz="1400" dirty="0"/>
          </a:p>
        </p:txBody>
      </p:sp>
      <p:sp>
        <p:nvSpPr>
          <p:cNvPr id="25604" name="Номер слайда 3"/>
          <p:cNvSpPr txBox="1">
            <a:spLocks noChangeShapeType="1"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 hangingPunct="1"/>
            <a:fld id="{D038279B-FC19-497E-A7D1-5ADD9CAF016F}" type="slidenum">
              <a:rPr sz="1200">
                <a:latin typeface="Calibri" pitchFamily="34"/>
              </a:rPr>
              <a:t>*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title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/>
              <a:t>Образец заголовка</a:t>
            </a:r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Times New Roman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Times New Roman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Times New Roman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Times New Roman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/>
              <a:t>Образец текста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/>
              <a:t>Второй уровень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/>
              <a:t>Третий уровень</a:t>
            </a:r>
          </a:p>
          <a:p>
            <a:pPr marL="1600200" lvl="3" indent="-228600">
              <a:spcBef>
                <a:spcPct val="20000"/>
              </a:spcBef>
              <a:buChar char="–"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ct val="20000"/>
              </a:spcBef>
              <a:buChar char="»"/>
            </a:pPr>
            <a:r>
              <a:rPr/>
              <a:t>Пятый уровень</a:t>
            </a:r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hangingPunct="1">
              <a:spcBef>
                <a:spcPts val="0"/>
              </a:spcBef>
              <a:buNone/>
            </a:pPr>
            <a:endParaRPr lang="en-US" sz="12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fld id="{D038279B-FC19-497E-A7D1-5ADD9CAF016F}" type="slidenum">
              <a:rPr sz="1200">
                <a:solidFill>
                  <a:srgbClr val="898989"/>
                </a:solidFill>
              </a:rPr>
              <a:t>&lt;#&gt;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blipFill>
          <a:blip r:embed="rId4"/>
          <a:srcRect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ChangeShapeType="1" noGrp="1"/>
          </p:cNvSpPr>
          <p:nvPr>
            <p:ph type="title" idx="0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/>
              <a:t>Образец заголовка</a:t>
            </a:r>
          </a:p>
        </p:txBody>
      </p:sp>
      <p:sp>
        <p:nvSpPr>
          <p:cNvPr id="1027" name="Текст 2"/>
          <p:cNvSpPr>
            <a:spLocks noChangeShapeType="1"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Times New Roman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Times New Roman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Times New Roman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Times New Roman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/>
              <a:t>Образец текста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/>
              <a:t>Второй уровень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/>
              <a:t>Третий уровень</a:t>
            </a:r>
          </a:p>
          <a:p>
            <a:pPr marL="1600200" lvl="3" indent="-228600">
              <a:spcBef>
                <a:spcPct val="20000"/>
              </a:spcBef>
              <a:buChar char="–"/>
            </a:pPr>
            <a:r>
              <a:rPr/>
              <a:t>Четвертый уровень</a:t>
            </a:r>
          </a:p>
          <a:p>
            <a:pPr marL="2057400" lvl="4" indent="-228600">
              <a:spcBef>
                <a:spcPct val="20000"/>
              </a:spcBef>
              <a:buChar char="»"/>
            </a:pPr>
            <a:r>
              <a:rPr/>
              <a:t>Пятый уровень</a:t>
            </a:r>
          </a:p>
        </p:txBody>
      </p:sp>
      <p:sp>
        <p:nvSpPr>
          <p:cNvPr id="1028" name="Дата 3"/>
          <p:cNvSpPr>
            <a:spLocks noChangeShapeType="1"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hangingPunct="1">
              <a:spcBef>
                <a:spcPts val="0"/>
              </a:spcBef>
              <a:buNone/>
            </a:pPr>
            <a:r>
              <a:rPr sz="120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1029" name="Нижний колонтитул 4"/>
          <p:cNvSpPr>
            <a:spLocks noChangeShapeType="1"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030" name="Номер слайда 5"/>
          <p:cNvSpPr>
            <a:spLocks noChangeShapeType="1"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Times New Roman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fld id="{D038279B-FC19-497E-A7D1-5ADD9CAF016F}" type="slidenum">
              <a:rPr sz="1200">
                <a:solidFill>
                  <a:srgbClr val="898989"/>
                </a:solidFill>
              </a:rPr>
              <a:t>*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ословия вкл"/>
          <p:cNvPicPr>
            <a:picLocks noChangeAspect="1" noGrp="1"/>
          </p:cNvPicPr>
          <p:nvPr/>
        </p:nvPicPr>
        <p:blipFill>
          <a:blip r:embed="rId2"/>
          <a:srcRect l="0" t="0" r="0" b="2832"/>
          <a:stretch/>
        </p:blipFill>
        <p:spPr>
          <a:xfrm>
            <a:off x="339725" y="950912"/>
            <a:ext cx="8553450" cy="5537200"/>
          </a:xfrm>
          <a:prstGeom prst="rect">
            <a:avLst/>
          </a:prstGeom>
          <a:noFill/>
        </p:spPr>
      </p:pic>
      <p:sp>
        <p:nvSpPr>
          <p:cNvPr id="2051" name="Прямоугольник 3"/>
          <p:cNvSpPr>
            <a:spLocks noChangeShapeType="1" noGrp="1"/>
          </p:cNvSpPr>
          <p:nvPr/>
        </p:nvSpPr>
        <p:spPr>
          <a:xfrm>
            <a:off x="742950" y="304800"/>
            <a:ext cx="7850187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400" b="1" i="1" u="none">
                <a:solidFill>
                  <a:srgbClr val="C00000"/>
                </a:solidFill>
                <a:latin typeface="Georgia" pitchFamily="18"/>
              </a:rPr>
              <a:t>Социально-экономическое развитие белорусских земель в ХІV – середине ХVІ 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ShapeType="1" noGrp="1"/>
          </p:cNvSpPr>
          <p:nvPr/>
        </p:nvSpPr>
        <p:spPr>
          <a:xfrm>
            <a:off x="247650" y="260350"/>
            <a:ext cx="8550275" cy="15700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400" b="0" i="0" u="sng"/>
              <a:t>Закрепощение крестьян</a:t>
            </a:r>
            <a:r>
              <a:rPr lang="be-BY" sz="2400"/>
              <a:t> – процесс утраты ими права собственности на землю и личной свободы, превращения их в зависимых от феодалов.</a:t>
            </a:r>
          </a:p>
          <a:p>
            <a:pPr lvl="0" algn="ctr" hangingPunct="1"/>
            <a:r>
              <a:rPr lang="be-BY" sz="2400"/>
              <a:t> </a:t>
            </a:r>
            <a:r>
              <a:rPr lang="be-BY" sz="2400" b="0" i="0" u="sng"/>
              <a:t>Этапы закрепощения крестьян:</a:t>
            </a:r>
          </a:p>
        </p:txBody>
      </p:sp>
      <p:pic>
        <p:nvPicPr>
          <p:cNvPr id="11267" name="Picture 2" descr="Картинки по запросу судебник казимира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247650" y="2205037"/>
            <a:ext cx="2409825" cy="2962275"/>
          </a:xfrm>
          <a:prstGeom prst="rect">
            <a:avLst/>
          </a:prstGeom>
          <a:noFill/>
        </p:spPr>
      </p:pic>
      <p:sp>
        <p:nvSpPr>
          <p:cNvPr id="11268" name="Прямоугольник 3"/>
          <p:cNvSpPr>
            <a:spLocks noChangeShapeType="1" noGrp="1"/>
          </p:cNvSpPr>
          <p:nvPr/>
        </p:nvSpPr>
        <p:spPr>
          <a:xfrm>
            <a:off x="2657475" y="1995487"/>
            <a:ext cx="6235700" cy="3786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42900" lvl="0" indent="-342900" hangingPunct="1">
              <a:buChar char="•"/>
            </a:pPr>
            <a:r>
              <a:rPr lang="be-BY" sz="2400" b="0" i="0" u="sng"/>
              <a:t>1447 г</a:t>
            </a:r>
            <a:r>
              <a:rPr lang="be-BY" sz="2400"/>
              <a:t>. - </a:t>
            </a:r>
            <a:r>
              <a:rPr lang="be-BY" sz="2400" b="0" i="0" u="sng"/>
              <a:t>привилей Казимира</a:t>
            </a:r>
            <a:r>
              <a:rPr lang="be-BY" sz="2400"/>
              <a:t>: начало оформления зависимости крестьян от феодалов, оформление права полной собственности феодалов на землю, запрет феодалам принимать беглых крестьян.</a:t>
            </a:r>
          </a:p>
          <a:p>
            <a:pPr marL="342900" lvl="0" hangingPunct="1"/>
          </a:p>
          <a:p>
            <a:pPr marL="342900" lvl="0" indent="-342900" hangingPunct="1">
              <a:buChar char="•"/>
            </a:pPr>
            <a:r>
              <a:rPr lang="be-BY" sz="2400" b="0" i="0" u="sng"/>
              <a:t>1468 г</a:t>
            </a:r>
            <a:r>
              <a:rPr lang="be-BY" sz="2400"/>
              <a:t>. - </a:t>
            </a:r>
            <a:r>
              <a:rPr lang="be-BY" sz="2400" b="0" i="0" u="sng"/>
              <a:t>Судебник Казимира</a:t>
            </a:r>
            <a:r>
              <a:rPr lang="be-BY" sz="2400"/>
              <a:t> – первый юридический сборник законов ВКЛ: запрет свободного перехода крестьян к другому феодалу.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ShapeType="1" noGrp="1"/>
          </p:cNvSpPr>
          <p:nvPr/>
        </p:nvSpPr>
        <p:spPr>
          <a:xfrm>
            <a:off x="244475" y="333375"/>
            <a:ext cx="8720137" cy="33845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457200" lvl="0" indent="-457200" hangingPunct="1">
              <a:buChar char="•"/>
            </a:pPr>
            <a:r>
              <a:rPr lang="be-BY" sz="2800" b="0" i="0" u="sng"/>
              <a:t>1529 г</a:t>
            </a:r>
            <a:r>
              <a:rPr lang="en-US" sz="2800"/>
              <a:t>. – I Статут ВКЛ: 10-летний срок возвращения беглых крестьян.</a:t>
            </a:r>
          </a:p>
          <a:p>
            <a:pPr marL="457200" lvl="0" indent="-457200" hangingPunct="1">
              <a:buChar char="•"/>
            </a:pPr>
            <a:r>
              <a:rPr lang="be-BY" sz="2800" b="0" i="0" u="sng"/>
              <a:t>1566 г</a:t>
            </a:r>
            <a:r>
              <a:rPr sz="2800"/>
              <a:t>. – II Статут ВКЛ: закрепление  10-летнего срока сыска беглых крестьян.</a:t>
            </a:r>
          </a:p>
          <a:p>
            <a:pPr marL="457200" lvl="0" indent="-457200" hangingPunct="1">
              <a:buChar char="•"/>
            </a:pPr>
            <a:r>
              <a:rPr lang="be-BY" sz="2800" b="0" i="0" u="sng"/>
              <a:t>1588 г</a:t>
            </a:r>
            <a:r>
              <a:rPr lang="en-US" sz="2800"/>
              <a:t>. – III Статут ВКЛ: 20-летний срок возвращения беглых крестьян, окончательное закрепощение.</a:t>
            </a:r>
          </a:p>
          <a:p>
            <a:pPr marL="457200" lvl="0" hangingPunct="1"/>
            <a:r>
              <a:rPr lang="be-BY"/>
              <a:t> </a:t>
            </a:r>
          </a:p>
        </p:txBody>
      </p:sp>
      <p:pic>
        <p:nvPicPr>
          <p:cNvPr id="12291" name="Picture 4" descr="Картинки по запросу статут вкл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3348037" y="2971800"/>
            <a:ext cx="4752975" cy="36210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Группа 2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274637" y="212725"/>
            <a:ext cx="8631237" cy="1470025"/>
          </a:xfrm>
          <a:prstGeom prst="rect">
            <a:avLst/>
          </a:prstGeom>
          <a:noFill/>
        </p:spPr>
      </p:pic>
      <p:pic>
        <p:nvPicPr>
          <p:cNvPr id="13315" name="Группа 5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238125" y="2646362"/>
            <a:ext cx="2852737" cy="2425700"/>
          </a:xfrm>
          <a:prstGeom prst="rect">
            <a:avLst/>
          </a:prstGeom>
          <a:noFill/>
        </p:spPr>
      </p:pic>
      <p:pic>
        <p:nvPicPr>
          <p:cNvPr id="13316" name="Группа 8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212725" y="1620837"/>
            <a:ext cx="2921000" cy="1055687"/>
          </a:xfrm>
          <a:prstGeom prst="rect">
            <a:avLst/>
          </a:prstGeom>
          <a:noFill/>
        </p:spPr>
      </p:pic>
      <p:sp>
        <p:nvSpPr>
          <p:cNvPr id="13317" name="Прямоугольник 1"/>
          <p:cNvSpPr>
            <a:spLocks noChangeShapeType="1" noGrp="1"/>
          </p:cNvSpPr>
          <p:nvPr/>
        </p:nvSpPr>
        <p:spPr>
          <a:xfrm>
            <a:off x="428625" y="447675"/>
            <a:ext cx="8496300" cy="9540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800" b="0" i="0" u="sng"/>
              <a:t>Основные виды крестьянских повинностей</a:t>
            </a:r>
            <a:endParaRPr lang="en-US" sz="2800"/>
          </a:p>
          <a:p>
            <a:pPr lvl="0" algn="ctr" hangingPunct="1"/>
            <a:r>
              <a:rPr sz="2800"/>
              <a:t>(за право пользоваться землёй) и </a:t>
            </a:r>
            <a:r>
              <a:rPr lang="be-BY" sz="2800" b="0" i="0" u="sng"/>
              <a:t>группы крестьян</a:t>
            </a:r>
          </a:p>
        </p:txBody>
      </p:sp>
      <p:pic>
        <p:nvPicPr>
          <p:cNvPr id="13318" name="Группа 11"/>
          <p:cNvPicPr>
            <a:picLocks noChangeAspect="1" noGrp="1"/>
          </p:cNvPicPr>
          <p:nvPr/>
        </p:nvPicPr>
        <p:blipFill>
          <a:blip r:embed="rId5"/>
          <a:srcRect/>
          <a:stretch/>
        </p:blipFill>
        <p:spPr>
          <a:xfrm>
            <a:off x="3084512" y="1609725"/>
            <a:ext cx="2871787" cy="1047750"/>
          </a:xfrm>
          <a:prstGeom prst="rect">
            <a:avLst/>
          </a:prstGeom>
          <a:noFill/>
        </p:spPr>
      </p:pic>
      <p:pic>
        <p:nvPicPr>
          <p:cNvPr id="13319" name="Группа 14"/>
          <p:cNvPicPr>
            <a:picLocks noChangeAspect="1" noGrp="1"/>
          </p:cNvPicPr>
          <p:nvPr/>
        </p:nvPicPr>
        <p:blipFill>
          <a:blip r:embed="rId6"/>
          <a:srcRect/>
          <a:stretch/>
        </p:blipFill>
        <p:spPr>
          <a:xfrm>
            <a:off x="5894387" y="1597025"/>
            <a:ext cx="3000375" cy="1049337"/>
          </a:xfrm>
          <a:prstGeom prst="rect">
            <a:avLst/>
          </a:prstGeom>
          <a:noFill/>
        </p:spPr>
      </p:pic>
      <p:pic>
        <p:nvPicPr>
          <p:cNvPr id="13320" name="Группа 17"/>
          <p:cNvPicPr>
            <a:picLocks noChangeAspect="1" noGrp="1"/>
          </p:cNvPicPr>
          <p:nvPr/>
        </p:nvPicPr>
        <p:blipFill>
          <a:blip r:embed="rId7"/>
          <a:srcRect/>
          <a:stretch/>
        </p:blipFill>
        <p:spPr>
          <a:xfrm>
            <a:off x="285750" y="4999037"/>
            <a:ext cx="2847975" cy="1462087"/>
          </a:xfrm>
          <a:prstGeom prst="rect">
            <a:avLst/>
          </a:prstGeom>
          <a:noFill/>
        </p:spPr>
      </p:pic>
      <p:pic>
        <p:nvPicPr>
          <p:cNvPr id="13321" name="Группа 22"/>
          <p:cNvPicPr>
            <a:picLocks noChangeAspect="1" noGrp="1"/>
          </p:cNvPicPr>
          <p:nvPr/>
        </p:nvPicPr>
        <p:blipFill>
          <a:blip r:embed="rId8"/>
          <a:srcRect/>
          <a:stretch/>
        </p:blipFill>
        <p:spPr>
          <a:xfrm>
            <a:off x="3103562" y="2614612"/>
            <a:ext cx="2846387" cy="2427287"/>
          </a:xfrm>
          <a:prstGeom prst="rect">
            <a:avLst/>
          </a:prstGeom>
          <a:noFill/>
        </p:spPr>
      </p:pic>
      <p:pic>
        <p:nvPicPr>
          <p:cNvPr id="13322" name="Группа 25"/>
          <p:cNvPicPr>
            <a:picLocks noChangeAspect="1" noGrp="1"/>
          </p:cNvPicPr>
          <p:nvPr/>
        </p:nvPicPr>
        <p:blipFill>
          <a:blip r:embed="rId9"/>
          <a:srcRect/>
          <a:stretch/>
        </p:blipFill>
        <p:spPr>
          <a:xfrm>
            <a:off x="3060700" y="4973637"/>
            <a:ext cx="2846387" cy="1463675"/>
          </a:xfrm>
          <a:prstGeom prst="rect">
            <a:avLst/>
          </a:prstGeom>
          <a:noFill/>
        </p:spPr>
      </p:pic>
      <p:pic>
        <p:nvPicPr>
          <p:cNvPr id="13323" name="Группа 28"/>
          <p:cNvPicPr>
            <a:picLocks noChangeAspect="1" noGrp="1"/>
          </p:cNvPicPr>
          <p:nvPr/>
        </p:nvPicPr>
        <p:blipFill>
          <a:blip r:embed="rId10"/>
          <a:srcRect/>
          <a:stretch/>
        </p:blipFill>
        <p:spPr>
          <a:xfrm>
            <a:off x="6003925" y="2620962"/>
            <a:ext cx="2854325" cy="2427287"/>
          </a:xfrm>
          <a:prstGeom prst="rect">
            <a:avLst/>
          </a:prstGeom>
          <a:noFill/>
        </p:spPr>
      </p:pic>
      <p:pic>
        <p:nvPicPr>
          <p:cNvPr id="13324" name="Группа 31"/>
          <p:cNvPicPr>
            <a:picLocks noChangeAspect="1" noGrp="1"/>
          </p:cNvPicPr>
          <p:nvPr/>
        </p:nvPicPr>
        <p:blipFill>
          <a:blip r:embed="rId11"/>
          <a:srcRect/>
          <a:stretch/>
        </p:blipFill>
        <p:spPr>
          <a:xfrm>
            <a:off x="6016625" y="5041900"/>
            <a:ext cx="2852737" cy="1455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ShapeType="1" noGrp="1"/>
          </p:cNvSpPr>
          <p:nvPr/>
        </p:nvSpPr>
        <p:spPr>
          <a:xfrm>
            <a:off x="250825" y="333375"/>
            <a:ext cx="8642350" cy="34163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400"/>
              <a:t>Крестьян, которые не имели своего хозяйства и жили при дворе феодала, исполняя работы в его хозяйстве, называли </a:t>
            </a:r>
            <a:r>
              <a:rPr lang="be-BY" sz="2400" b="0" i="0" u="sng"/>
              <a:t>дворовыми (слугами</a:t>
            </a:r>
            <a:r>
              <a:rPr sz="2400"/>
              <a:t>).   </a:t>
            </a:r>
          </a:p>
          <a:p>
            <a:pPr lvl="0" hangingPunct="1"/>
            <a:r>
              <a:rPr sz="2400"/>
              <a:t> Существовали </a:t>
            </a:r>
            <a:r>
              <a:rPr lang="be-BY" sz="2400" b="0" i="0" u="sng"/>
              <a:t>дополнительные повинности</a:t>
            </a:r>
            <a:r>
              <a:rPr sz="2400"/>
              <a:t>:</a:t>
            </a:r>
          </a:p>
          <a:p>
            <a:pPr lvl="0" indent="0" hangingPunct="1">
              <a:buChar char="•"/>
            </a:pPr>
            <a:r>
              <a:rPr lang="be-BY" sz="2400" b="0" i="0" u="sng"/>
              <a:t>сгоны</a:t>
            </a:r>
            <a:r>
              <a:rPr sz="2400"/>
              <a:t> – срочные сельскохозяйственнные работы, связанные с жатвой, сенокосом, вспахиванием почвы;</a:t>
            </a:r>
          </a:p>
          <a:p>
            <a:pPr lvl="0" indent="0" hangingPunct="1">
              <a:buChar char="•"/>
            </a:pPr>
            <a:r>
              <a:rPr lang="be-BY" sz="2400" b="0" i="0" u="sng"/>
              <a:t>гвалты</a:t>
            </a:r>
            <a:r>
              <a:rPr sz="2400"/>
              <a:t>  - коллективные работы, связанные с чрезвычайными обстоятельствами  - пожар, наводнение …</a:t>
            </a:r>
          </a:p>
          <a:p>
            <a:pPr lvl="0" indent="0" hangingPunct="1">
              <a:buChar char="•"/>
            </a:pPr>
            <a:r>
              <a:rPr sz="2400"/>
              <a:t>и другие …</a:t>
            </a:r>
          </a:p>
        </p:txBody>
      </p:sp>
      <p:sp>
        <p:nvSpPr>
          <p:cNvPr id="14339" name="Text Box 6"/>
          <p:cNvSpPr txBox="1">
            <a:spLocks noChangeShapeType="1" noGrp="1"/>
          </p:cNvSpPr>
          <p:nvPr/>
        </p:nvSpPr>
        <p:spPr>
          <a:xfrm>
            <a:off x="5867400" y="6165850"/>
            <a:ext cx="2178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lang="be-BY" sz="2000" b="0" i="1" u="none"/>
              <a:t>Стогаванние сена</a:t>
            </a:r>
          </a:p>
        </p:txBody>
      </p:sp>
      <p:pic>
        <p:nvPicPr>
          <p:cNvPr id="14340" name="Picture 11" descr="сканирование0036"/>
          <p:cNvPicPr>
            <a:picLocks noChangeAspect="1" noGrp="1"/>
          </p:cNvPicPr>
          <p:nvPr/>
        </p:nvPicPr>
        <p:blipFill>
          <a:blip r:embed="rId2">
            <a:lum bright="-11999" contrast="0"/>
          </a:blip>
          <a:srcRect/>
          <a:stretch/>
        </p:blipFill>
        <p:spPr>
          <a:xfrm>
            <a:off x="4727575" y="3573462"/>
            <a:ext cx="3919537" cy="2592387"/>
          </a:xfrm>
          <a:prstGeom prst="rect">
            <a:avLst/>
          </a:prstGeom>
          <a:noFill/>
        </p:spPr>
      </p:pic>
      <p:pic>
        <p:nvPicPr>
          <p:cNvPr id="14341" name="Picture 13" descr="сканирование0039"/>
          <p:cNvPicPr>
            <a:picLocks noChangeAspect="1" noGrp="1"/>
          </p:cNvPicPr>
          <p:nvPr/>
        </p:nvPicPr>
        <p:blipFill>
          <a:blip r:embed="rId3">
            <a:lum bright="-11999" contrast="0"/>
          </a:blip>
          <a:srcRect/>
          <a:stretch/>
        </p:blipFill>
        <p:spPr>
          <a:xfrm>
            <a:off x="611187" y="3749675"/>
            <a:ext cx="3641725" cy="2519362"/>
          </a:xfrm>
          <a:prstGeom prst="rect">
            <a:avLst/>
          </a:prstGeom>
          <a:noFill/>
        </p:spPr>
      </p:pic>
      <p:sp>
        <p:nvSpPr>
          <p:cNvPr id="14342" name="Text Box 14"/>
          <p:cNvSpPr txBox="1">
            <a:spLocks noChangeShapeType="1" noGrp="1"/>
          </p:cNvSpPr>
          <p:nvPr/>
        </p:nvSpPr>
        <p:spPr>
          <a:xfrm>
            <a:off x="415925" y="6169025"/>
            <a:ext cx="4032250" cy="396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Мытьё овец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ShapeType="1" noGrp="1"/>
          </p:cNvSpPr>
          <p:nvPr/>
        </p:nvSpPr>
        <p:spPr>
          <a:xfrm>
            <a:off x="1116012" y="404812"/>
            <a:ext cx="69246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lang="be-BY" sz="2400" b="1" i="1" u="none">
                <a:solidFill>
                  <a:srgbClr val="C00000"/>
                </a:solidFill>
                <a:latin typeface="Georgia" pitchFamily="18"/>
              </a:rPr>
              <a:t>Городская жизнь. Магдебургское право</a:t>
            </a:r>
          </a:p>
        </p:txBody>
      </p:sp>
      <p:sp>
        <p:nvSpPr>
          <p:cNvPr id="15363" name="Прямоугольник 2"/>
          <p:cNvSpPr>
            <a:spLocks noChangeShapeType="1" noGrp="1"/>
          </p:cNvSpPr>
          <p:nvPr/>
        </p:nvSpPr>
        <p:spPr>
          <a:xfrm>
            <a:off x="323850" y="866775"/>
            <a:ext cx="8496300" cy="26765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en-US" sz="2400"/>
              <a:t>В XIV в. происходит незначительный рост городов и городского населения. Развитие ремесла и торговли сдерживалось господством натурального хозяйства. Ремесленные изделия изготавливались в основном на заказ или для обслуживания федалов. Между тем число ремесленных специальностей постепенно росло, соврешенствовалась техника, расширялся ассортимент: </a:t>
            </a:r>
          </a:p>
        </p:txBody>
      </p:sp>
      <p:grpSp>
        <p:nvGrpSpPr>
          <p:cNvPr id="15364" name="Group 12"/>
          <p:cNvGrpSpPr/>
          <p:nvPr/>
        </p:nvGrpSpPr>
        <p:grpSpPr>
          <a:xfrm>
            <a:off x="4217987" y="3284537"/>
            <a:ext cx="4465637" cy="3281362"/>
            <a:chOff x="2789" y="1525"/>
            <a:chExt cx="2813" cy="2067"/>
          </a:xfrm>
        </p:grpSpPr>
        <p:pic>
          <p:nvPicPr>
            <p:cNvPr id="15366" name="Picture 10" descr="сканирование0030"/>
            <p:cNvPicPr>
              <a:picLocks noChangeAspect="1"/>
            </p:cNvPicPr>
            <p:nvPr/>
          </p:nvPicPr>
          <p:blipFill>
            <a:blip r:embed="rId2">
              <a:lum bright="-11999" contrast="0"/>
            </a:blip>
            <a:srcRect/>
            <a:stretch/>
          </p:blipFill>
          <p:spPr>
            <a:xfrm>
              <a:off x="2789" y="1979"/>
              <a:ext cx="1275" cy="1613"/>
            </a:xfrm>
            <a:prstGeom prst="rect">
              <a:avLst/>
            </a:prstGeom>
            <a:noFill/>
          </p:spPr>
        </p:pic>
        <p:pic>
          <p:nvPicPr>
            <p:cNvPr id="15367" name="Picture 11" descr="сканирование0031"/>
            <p:cNvPicPr>
              <a:picLocks noChangeAspect="1"/>
            </p:cNvPicPr>
            <p:nvPr/>
          </p:nvPicPr>
          <p:blipFill>
            <a:blip r:embed="rId3">
              <a:lum contrast="0"/>
            </a:blip>
            <a:srcRect/>
            <a:stretch/>
          </p:blipFill>
          <p:spPr>
            <a:xfrm>
              <a:off x="4014" y="1525"/>
              <a:ext cx="1588" cy="1488"/>
            </a:xfrm>
            <a:prstGeom prst="rect">
              <a:avLst/>
            </a:prstGeom>
            <a:noFill/>
          </p:spPr>
        </p:pic>
      </p:grpSp>
      <p:sp>
        <p:nvSpPr>
          <p:cNvPr id="15365" name="Прямоугольник 6"/>
          <p:cNvSpPr>
            <a:spLocks noChangeShapeType="1" noGrp="1"/>
          </p:cNvSpPr>
          <p:nvPr/>
        </p:nvSpPr>
        <p:spPr>
          <a:xfrm>
            <a:off x="323850" y="3716337"/>
            <a:ext cx="3894137" cy="2555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42900" lvl="0" indent="-342900" hangingPunct="1">
              <a:buChar char="•"/>
            </a:pPr>
            <a:r>
              <a:rPr sz="2000"/>
              <a:t>кузнецы (обработка металла),</a:t>
            </a:r>
          </a:p>
          <a:p>
            <a:pPr marL="342900" lvl="0" indent="-342900" hangingPunct="1">
              <a:buChar char="•"/>
            </a:pPr>
            <a:r>
              <a:rPr sz="2000"/>
              <a:t>слесари (замк</a:t>
            </a:r>
            <a:r>
              <a:rPr lang="be-BY" sz="2000" b="1" i="0" u="none"/>
              <a:t>и</a:t>
            </a:r>
            <a:r>
              <a:rPr sz="2000"/>
              <a:t> для дверей, сундуков), </a:t>
            </a:r>
          </a:p>
          <a:p>
            <a:pPr marL="342900" lvl="0" indent="-342900" hangingPunct="1">
              <a:buChar char="•"/>
            </a:pPr>
            <a:r>
              <a:rPr sz="2000"/>
              <a:t>ювелиры (обработка золота, серебра),</a:t>
            </a:r>
          </a:p>
          <a:p>
            <a:pPr marL="342900" lvl="0" indent="-342900" hangingPunct="1">
              <a:buChar char="•"/>
            </a:pPr>
            <a:r>
              <a:rPr sz="2000"/>
              <a:t>кожевенники,</a:t>
            </a:r>
          </a:p>
          <a:p>
            <a:pPr marL="342900" lvl="0" indent="-342900" hangingPunct="1">
              <a:buChar char="•"/>
            </a:pPr>
            <a:r>
              <a:rPr sz="2000"/>
              <a:t>сапожники,</a:t>
            </a:r>
          </a:p>
          <a:p>
            <a:pPr marL="342900" lvl="0" indent="-342900" hangingPunct="1">
              <a:buChar char="•"/>
            </a:pPr>
            <a:r>
              <a:rPr sz="2000"/>
              <a:t>скорняжники (шитьё хомутов).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ShapeType="1" noGrp="1"/>
          </p:cNvSpPr>
          <p:nvPr/>
        </p:nvSpPr>
        <p:spPr>
          <a:xfrm>
            <a:off x="250825" y="333375"/>
            <a:ext cx="8569325" cy="26765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en-US" sz="2400"/>
              <a:t>В XV – XVI вв. – новый этап: развитие торговых связей с европейскими странами, расширение связей с рынком крестьянских хозяйств =&gt; возникновение новых городов, расширение старых. Города превращаются в </a:t>
            </a:r>
            <a:r>
              <a:rPr lang="be-BY" sz="2400" b="0" i="0" u="sng"/>
              <a:t>торгово-ремесленные центры</a:t>
            </a:r>
            <a:r>
              <a:rPr lang="en-US" sz="2400"/>
              <a:t>, тут работают </a:t>
            </a:r>
            <a:r>
              <a:rPr lang="be-BY" sz="2400" b="0" i="0" u="sng"/>
              <a:t>рынки – торг</a:t>
            </a:r>
            <a:r>
              <a:rPr lang="be-BY" sz="2400" b="1" i="0" u="sng"/>
              <a:t>и</a:t>
            </a:r>
            <a:r>
              <a:rPr lang="be-BY" sz="2400"/>
              <a:t>, где продают изделия ремесла и продукты. Раз в год проводятся </a:t>
            </a:r>
            <a:r>
              <a:rPr lang="be-BY" sz="2400" b="0" i="0" u="sng"/>
              <a:t>ярмарки</a:t>
            </a:r>
            <a:r>
              <a:rPr lang="be-BY" sz="2400"/>
              <a:t>, в которых  участвуют местные и иностранные купцы. </a:t>
            </a:r>
          </a:p>
        </p:txBody>
      </p:sp>
      <p:pic>
        <p:nvPicPr>
          <p:cNvPr id="16387" name="Picture 4" descr="Картинки по запросу средневековая ярмарка рисунок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5508625" y="2986087"/>
            <a:ext cx="2351087" cy="3529012"/>
          </a:xfrm>
          <a:prstGeom prst="rect">
            <a:avLst/>
          </a:prstGeom>
          <a:noFill/>
        </p:spPr>
      </p:pic>
      <p:pic>
        <p:nvPicPr>
          <p:cNvPr id="16388" name="Picture 6" descr="Картинки по запросу средневековая ярмарка рисунок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971550" y="3168650"/>
            <a:ext cx="3384550" cy="33702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ShapeType="1" noGrp="1"/>
          </p:cNvSpPr>
          <p:nvPr/>
        </p:nvSpPr>
        <p:spPr>
          <a:xfrm>
            <a:off x="250825" y="333375"/>
            <a:ext cx="8569325" cy="2678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en-US" sz="2800" b="0" i="0" u="sng"/>
              <a:t>До XVв</a:t>
            </a:r>
            <a:r>
              <a:rPr lang="be-BY" sz="2800"/>
              <a:t>.:  центр города – </a:t>
            </a:r>
            <a:r>
              <a:rPr lang="be-BY" sz="2800" b="0" i="0" u="sng"/>
              <a:t>детинец</a:t>
            </a:r>
            <a:r>
              <a:rPr lang="be-BY" sz="2800"/>
              <a:t>; возле детинца – </a:t>
            </a:r>
            <a:r>
              <a:rPr lang="be-BY" sz="2800" b="0" i="0" u="sng"/>
              <a:t>рынок</a:t>
            </a:r>
            <a:r>
              <a:rPr lang="be-BY" sz="2800"/>
              <a:t>, к которому стекались наиболее значительные улицы города; ремесленники и торговцы проживали в неукреплённом </a:t>
            </a:r>
            <a:r>
              <a:rPr lang="be-BY" sz="2800" b="0" i="0" u="sng"/>
              <a:t>посаде</a:t>
            </a:r>
            <a:r>
              <a:rPr lang="be-BY" sz="2800"/>
              <a:t>. На месте детинца часто строились бόльшие по размером укреплённые центры – </a:t>
            </a:r>
            <a:r>
              <a:rPr lang="be-BY" sz="2800" b="0" i="0" u="sng"/>
              <a:t>з</a:t>
            </a:r>
            <a:r>
              <a:rPr lang="be-BY" sz="2800" b="1" i="0" u="sng"/>
              <a:t>а</a:t>
            </a:r>
            <a:r>
              <a:rPr lang="be-BY" sz="2800" b="0" i="0" u="sng"/>
              <a:t>мки</a:t>
            </a:r>
            <a:r>
              <a:rPr lang="be-BY" sz="2800"/>
              <a:t>.</a:t>
            </a:r>
          </a:p>
        </p:txBody>
      </p:sp>
      <p:pic>
        <p:nvPicPr>
          <p:cNvPr id="17411" name="Picture 2" descr="Картинки по запросу гродненский замок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250825" y="2924175"/>
            <a:ext cx="6081712" cy="3640137"/>
          </a:xfrm>
          <a:prstGeom prst="rect">
            <a:avLst/>
          </a:prstGeom>
          <a:noFill/>
        </p:spPr>
      </p:pic>
      <p:sp>
        <p:nvSpPr>
          <p:cNvPr id="17412" name="Text Box 14"/>
          <p:cNvSpPr txBox="1">
            <a:spLocks noChangeShapeType="1" noGrp="1"/>
          </p:cNvSpPr>
          <p:nvPr/>
        </p:nvSpPr>
        <p:spPr>
          <a:xfrm>
            <a:off x="6429375" y="5911850"/>
            <a:ext cx="2378075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Гродненский замок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ShapeType="1" noGrp="1"/>
          </p:cNvSpPr>
          <p:nvPr/>
        </p:nvSpPr>
        <p:spPr>
          <a:xfrm>
            <a:off x="323850" y="382587"/>
            <a:ext cx="8640762" cy="1938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400"/>
              <a:t>С </a:t>
            </a:r>
            <a:r>
              <a:rPr lang="en-US" sz="2400" b="0" i="0" u="sng"/>
              <a:t>XVв.</a:t>
            </a:r>
            <a:r>
              <a:rPr lang="be-BY" sz="2400"/>
              <a:t>:  центром города становится </a:t>
            </a:r>
            <a:r>
              <a:rPr lang="be-BY" sz="2400" b="0" i="0" u="sng"/>
              <a:t>торговая площадь с ратушей</a:t>
            </a:r>
            <a:r>
              <a:rPr sz="2400"/>
              <a:t>, вокруг которой образовываются новые посады. </a:t>
            </a:r>
          </a:p>
          <a:p>
            <a:pPr lvl="0" hangingPunct="1"/>
            <a:r>
              <a:rPr sz="2400"/>
              <a:t>В XV - первой половине XVI в. возникают небольшие поселения городского типа – </a:t>
            </a:r>
            <a:r>
              <a:rPr lang="be-BY" sz="2400" b="0" i="0" u="sng"/>
              <a:t>местечки</a:t>
            </a:r>
            <a:r>
              <a:rPr lang="en-US" sz="2400"/>
              <a:t>. В местечки превращались большие сёла и деревни.</a:t>
            </a:r>
          </a:p>
        </p:txBody>
      </p:sp>
      <p:pic>
        <p:nvPicPr>
          <p:cNvPr id="18435" name="Picture 2" descr="Картинки по запросу белорусский город с ратушей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2700337" y="2420937"/>
            <a:ext cx="6096000" cy="4067175"/>
          </a:xfrm>
          <a:prstGeom prst="rect">
            <a:avLst/>
          </a:prstGeom>
          <a:noFill/>
        </p:spPr>
      </p:pic>
      <p:sp>
        <p:nvSpPr>
          <p:cNvPr id="18436" name="Text Box 14"/>
          <p:cNvSpPr txBox="1">
            <a:spLocks noChangeShapeType="1" noGrp="1"/>
          </p:cNvSpPr>
          <p:nvPr/>
        </p:nvSpPr>
        <p:spPr>
          <a:xfrm>
            <a:off x="320675" y="5157787"/>
            <a:ext cx="2379662" cy="7080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Ратуша и торговые ряды в Шклове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ShapeType="1" noGrp="1"/>
          </p:cNvSpPr>
          <p:nvPr/>
        </p:nvSpPr>
        <p:spPr>
          <a:xfrm>
            <a:off x="323850" y="692150"/>
            <a:ext cx="8424862" cy="52641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en-US" sz="2800"/>
              <a:t>Около 40% всех городов были в частной собственности феодалов) =&gt; стремление населения избавиться от феодальной зависимости  =&gt; борьба за расширение прав =&gt; с конца  XIV ст. великие князья грамотами даровали городам </a:t>
            </a:r>
            <a:r>
              <a:rPr lang="be-BY" sz="2800" b="0" i="0" u="sng"/>
              <a:t>магдебургское право</a:t>
            </a:r>
            <a:r>
              <a:rPr sz="2800"/>
              <a:t> (право на самоуправление): </a:t>
            </a:r>
          </a:p>
          <a:p>
            <a:pPr lvl="0" indent="0" hangingPunct="1">
              <a:buChar char="•"/>
            </a:pPr>
            <a:r>
              <a:rPr lang="be-BY" sz="2800"/>
              <a:t>горожане освобождались от феодальной зависимости и повинностей, </a:t>
            </a:r>
          </a:p>
          <a:p>
            <a:pPr lvl="0" indent="0" hangingPunct="1">
              <a:buChar char="•"/>
            </a:pPr>
            <a:r>
              <a:rPr lang="be-BY" sz="2800"/>
              <a:t>гарантировалось свободное занятие ремеслом, торговлей, земледелием,</a:t>
            </a:r>
          </a:p>
          <a:p>
            <a:pPr lvl="0" indent="0" hangingPunct="1">
              <a:buChar char="•"/>
            </a:pPr>
            <a:r>
              <a:rPr lang="be-BY" sz="2800"/>
              <a:t>создавался свой выборный орган самоуправления – </a:t>
            </a:r>
            <a:r>
              <a:rPr sz="2800" b="0" i="0" u="sng"/>
              <a:t>магистрат</a:t>
            </a:r>
            <a:r>
              <a:rPr lang="be-BY" sz="28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Группа 2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225425" y="682625"/>
            <a:ext cx="8637587" cy="1470025"/>
          </a:xfrm>
          <a:prstGeom prst="rect">
            <a:avLst/>
          </a:prstGeom>
          <a:noFill/>
        </p:spPr>
      </p:pic>
      <p:pic>
        <p:nvPicPr>
          <p:cNvPr id="20483" name="Группа 5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95262" y="3114675"/>
            <a:ext cx="2133600" cy="1304925"/>
          </a:xfrm>
          <a:prstGeom prst="rect">
            <a:avLst/>
          </a:prstGeom>
          <a:noFill/>
        </p:spPr>
      </p:pic>
      <p:pic>
        <p:nvPicPr>
          <p:cNvPr id="20484" name="Группа 8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171450" y="2090737"/>
            <a:ext cx="4278312" cy="1054100"/>
          </a:xfrm>
          <a:prstGeom prst="rect">
            <a:avLst/>
          </a:prstGeom>
          <a:noFill/>
        </p:spPr>
      </p:pic>
      <p:sp>
        <p:nvSpPr>
          <p:cNvPr id="20485" name="Прямоугольник 1"/>
          <p:cNvSpPr>
            <a:spLocks noChangeShapeType="1" noGrp="1"/>
          </p:cNvSpPr>
          <p:nvPr/>
        </p:nvSpPr>
        <p:spPr>
          <a:xfrm>
            <a:off x="428625" y="917575"/>
            <a:ext cx="8496300" cy="9540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sz="2800" b="0" i="0" u="sng"/>
              <a:t>Магистрат</a:t>
            </a:r>
          </a:p>
          <a:p>
            <a:pPr lvl="0" algn="ctr" hangingPunct="1"/>
            <a:r>
              <a:rPr sz="2800"/>
              <a:t>(руководитель – войт)</a:t>
            </a:r>
          </a:p>
        </p:txBody>
      </p:sp>
      <p:pic>
        <p:nvPicPr>
          <p:cNvPr id="20486" name="Группа 14"/>
          <p:cNvPicPr>
            <a:picLocks noChangeAspect="1" noGrp="1"/>
          </p:cNvPicPr>
          <p:nvPr/>
        </p:nvPicPr>
        <p:blipFill>
          <a:blip r:embed="rId5"/>
          <a:srcRect/>
          <a:stretch/>
        </p:blipFill>
        <p:spPr>
          <a:xfrm>
            <a:off x="4419600" y="2066925"/>
            <a:ext cx="4425950" cy="1047750"/>
          </a:xfrm>
          <a:prstGeom prst="rect">
            <a:avLst/>
          </a:prstGeom>
          <a:noFill/>
        </p:spPr>
      </p:pic>
      <p:pic>
        <p:nvPicPr>
          <p:cNvPr id="20487" name="Группа 25"/>
          <p:cNvPicPr>
            <a:picLocks noChangeAspect="1" noGrp="1"/>
          </p:cNvPicPr>
          <p:nvPr/>
        </p:nvPicPr>
        <p:blipFill>
          <a:blip r:embed="rId6"/>
          <a:srcRect/>
          <a:stretch/>
        </p:blipFill>
        <p:spPr>
          <a:xfrm>
            <a:off x="171450" y="4370387"/>
            <a:ext cx="4321175" cy="1560512"/>
          </a:xfrm>
          <a:prstGeom prst="rect">
            <a:avLst/>
          </a:prstGeom>
          <a:noFill/>
        </p:spPr>
      </p:pic>
      <p:pic>
        <p:nvPicPr>
          <p:cNvPr id="20488" name="Группа 34"/>
          <p:cNvPicPr>
            <a:picLocks noChangeAspect="1" noGrp="1"/>
          </p:cNvPicPr>
          <p:nvPr/>
        </p:nvPicPr>
        <p:blipFill>
          <a:blip r:embed="rId7"/>
          <a:srcRect/>
          <a:stretch/>
        </p:blipFill>
        <p:spPr>
          <a:xfrm>
            <a:off x="2305050" y="3114675"/>
            <a:ext cx="2095500" cy="1304925"/>
          </a:xfrm>
          <a:prstGeom prst="rect">
            <a:avLst/>
          </a:prstGeom>
          <a:noFill/>
        </p:spPr>
      </p:pic>
      <p:pic>
        <p:nvPicPr>
          <p:cNvPr id="20489" name="Группа 37"/>
          <p:cNvPicPr>
            <a:picLocks noChangeAspect="1" noGrp="1"/>
          </p:cNvPicPr>
          <p:nvPr/>
        </p:nvPicPr>
        <p:blipFill>
          <a:blip r:embed="rId8"/>
          <a:srcRect/>
          <a:stretch/>
        </p:blipFill>
        <p:spPr>
          <a:xfrm>
            <a:off x="4475162" y="3114675"/>
            <a:ext cx="2133600" cy="1304925"/>
          </a:xfrm>
          <a:prstGeom prst="rect">
            <a:avLst/>
          </a:prstGeom>
          <a:noFill/>
        </p:spPr>
      </p:pic>
      <p:pic>
        <p:nvPicPr>
          <p:cNvPr id="20490" name="Группа 40"/>
          <p:cNvPicPr>
            <a:picLocks noChangeAspect="1" noGrp="1"/>
          </p:cNvPicPr>
          <p:nvPr/>
        </p:nvPicPr>
        <p:blipFill>
          <a:blip r:embed="rId9"/>
          <a:srcRect/>
          <a:stretch/>
        </p:blipFill>
        <p:spPr>
          <a:xfrm>
            <a:off x="6589712" y="3114675"/>
            <a:ext cx="2097087" cy="1304925"/>
          </a:xfrm>
          <a:prstGeom prst="rect">
            <a:avLst/>
          </a:prstGeom>
          <a:noFill/>
        </p:spPr>
      </p:pic>
      <p:pic>
        <p:nvPicPr>
          <p:cNvPr id="20491" name="Группа 43"/>
          <p:cNvPicPr>
            <a:picLocks noChangeAspect="1" noGrp="1"/>
          </p:cNvPicPr>
          <p:nvPr/>
        </p:nvPicPr>
        <p:blipFill>
          <a:blip r:embed="rId10"/>
          <a:srcRect/>
          <a:stretch/>
        </p:blipFill>
        <p:spPr>
          <a:xfrm>
            <a:off x="4419600" y="4352925"/>
            <a:ext cx="4322762" cy="1457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ShapeType="1" noGrp="1"/>
          </p:cNvSpPr>
          <p:nvPr/>
        </p:nvSpPr>
        <p:spPr>
          <a:xfrm>
            <a:off x="2124075" y="374650"/>
            <a:ext cx="4852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lang="be-BY" sz="2400" b="1" i="1" u="none">
                <a:solidFill>
                  <a:srgbClr val="C00000"/>
                </a:solidFill>
                <a:latin typeface="Georgia" pitchFamily="18"/>
              </a:rPr>
              <a:t>Сословная структура ВКЛ</a:t>
            </a:r>
          </a:p>
        </p:txBody>
      </p:sp>
      <p:pic>
        <p:nvPicPr>
          <p:cNvPr id="3075" name="Группа 3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298450" y="1182687"/>
            <a:ext cx="8632825" cy="2146300"/>
          </a:xfrm>
          <a:prstGeom prst="rect">
            <a:avLst/>
          </a:prstGeom>
          <a:noFill/>
        </p:spPr>
      </p:pic>
      <p:pic>
        <p:nvPicPr>
          <p:cNvPr id="3076" name="Группа 6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4591050" y="3297237"/>
            <a:ext cx="4364037" cy="1049337"/>
          </a:xfrm>
          <a:prstGeom prst="rect">
            <a:avLst/>
          </a:prstGeom>
          <a:noFill/>
        </p:spPr>
      </p:pic>
      <p:pic>
        <p:nvPicPr>
          <p:cNvPr id="3077" name="Группа 7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298450" y="4279900"/>
            <a:ext cx="2341562" cy="1455737"/>
          </a:xfrm>
          <a:prstGeom prst="rect">
            <a:avLst/>
          </a:prstGeom>
          <a:noFill/>
        </p:spPr>
      </p:pic>
      <p:sp>
        <p:nvSpPr>
          <p:cNvPr id="3078" name="Прямоугольник 2"/>
          <p:cNvSpPr>
            <a:spLocks noChangeShapeType="1" noGrp="1"/>
          </p:cNvSpPr>
          <p:nvPr/>
        </p:nvSpPr>
        <p:spPr>
          <a:xfrm>
            <a:off x="409575" y="1389062"/>
            <a:ext cx="8280400" cy="15700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400"/>
              <a:t>Хозяйственная жизнь ВКЛ характеризовалась существованием и определёнными отношениями между различными </a:t>
            </a:r>
            <a:r>
              <a:rPr lang="be-BY" sz="2400" b="1" i="1" u="sng"/>
              <a:t>сословиями</a:t>
            </a:r>
            <a:r>
              <a:rPr lang="be-BY" sz="2400"/>
              <a:t> – группами населения, которые имели свои наследственные права и обязанности.</a:t>
            </a:r>
          </a:p>
        </p:txBody>
      </p:sp>
      <p:pic>
        <p:nvPicPr>
          <p:cNvPr id="3079" name="Группа 18"/>
          <p:cNvPicPr>
            <a:picLocks noChangeAspect="1" noGrp="1"/>
          </p:cNvPicPr>
          <p:nvPr/>
        </p:nvPicPr>
        <p:blipFill>
          <a:blip r:embed="rId5"/>
          <a:srcRect/>
          <a:stretch/>
        </p:blipFill>
        <p:spPr>
          <a:xfrm>
            <a:off x="298450" y="3297237"/>
            <a:ext cx="4365625" cy="1049337"/>
          </a:xfrm>
          <a:prstGeom prst="rect">
            <a:avLst/>
          </a:prstGeom>
          <a:noFill/>
        </p:spPr>
      </p:pic>
      <p:pic>
        <p:nvPicPr>
          <p:cNvPr id="3080" name="Группа 21"/>
          <p:cNvPicPr>
            <a:picLocks noChangeAspect="1" noGrp="1"/>
          </p:cNvPicPr>
          <p:nvPr/>
        </p:nvPicPr>
        <p:blipFill>
          <a:blip r:embed="rId6"/>
          <a:srcRect/>
          <a:stretch/>
        </p:blipFill>
        <p:spPr>
          <a:xfrm>
            <a:off x="2590800" y="4279900"/>
            <a:ext cx="2090737" cy="1455737"/>
          </a:xfrm>
          <a:prstGeom prst="rect">
            <a:avLst/>
          </a:prstGeom>
          <a:noFill/>
        </p:spPr>
      </p:pic>
      <p:pic>
        <p:nvPicPr>
          <p:cNvPr id="3081" name="Группа 30"/>
          <p:cNvPicPr>
            <a:picLocks noChangeAspect="1" noGrp="1"/>
          </p:cNvPicPr>
          <p:nvPr/>
        </p:nvPicPr>
        <p:blipFill>
          <a:blip r:embed="rId7"/>
          <a:srcRect/>
          <a:stretch/>
        </p:blipFill>
        <p:spPr>
          <a:xfrm>
            <a:off x="6870700" y="4316412"/>
            <a:ext cx="2139950" cy="1462087"/>
          </a:xfrm>
          <a:prstGeom prst="rect">
            <a:avLst/>
          </a:prstGeom>
          <a:noFill/>
        </p:spPr>
      </p:pic>
      <p:pic>
        <p:nvPicPr>
          <p:cNvPr id="3082" name="Группа 33"/>
          <p:cNvPicPr>
            <a:picLocks noChangeAspect="1" noGrp="1"/>
          </p:cNvPicPr>
          <p:nvPr/>
        </p:nvPicPr>
        <p:blipFill>
          <a:blip r:embed="rId8"/>
          <a:srcRect/>
          <a:stretch/>
        </p:blipFill>
        <p:spPr>
          <a:xfrm>
            <a:off x="4651375" y="4303712"/>
            <a:ext cx="2249487" cy="1457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ShapeType="1" noGrp="1"/>
          </p:cNvSpPr>
          <p:nvPr/>
        </p:nvSpPr>
        <p:spPr>
          <a:xfrm>
            <a:off x="246062" y="381000"/>
            <a:ext cx="8569325" cy="31083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/>
              <a:t>Город с магдебургским правом имел свой </a:t>
            </a:r>
            <a:r>
              <a:rPr lang="be-BY" sz="2800" b="0" i="0" u="sng"/>
              <a:t>герб</a:t>
            </a:r>
            <a:r>
              <a:rPr lang="be-BY" sz="2800"/>
              <a:t>,  </a:t>
            </a:r>
            <a:r>
              <a:rPr lang="be-BY" sz="2800" b="0" i="0" u="sng"/>
              <a:t>ратушу</a:t>
            </a:r>
            <a:r>
              <a:rPr sz="2800"/>
              <a:t> – специальное задание (с башней и часами), здесь находились:</a:t>
            </a:r>
          </a:p>
          <a:p>
            <a:pPr lvl="0" indent="0" hangingPunct="1">
              <a:buChar char="•"/>
            </a:pPr>
            <a:r>
              <a:rPr lang="be-BY" sz="2800"/>
              <a:t>канцелярия</a:t>
            </a:r>
          </a:p>
          <a:p>
            <a:pPr lvl="0" indent="0" hangingPunct="1">
              <a:buChar char="•"/>
            </a:pPr>
            <a:r>
              <a:rPr lang="be-BY" sz="2800"/>
              <a:t>казначейство (казна)</a:t>
            </a:r>
          </a:p>
          <a:p>
            <a:pPr lvl="0" indent="0" hangingPunct="1">
              <a:buChar char="•"/>
            </a:pPr>
            <a:r>
              <a:rPr lang="be-BY" sz="2800"/>
              <a:t>архив</a:t>
            </a:r>
          </a:p>
          <a:p>
            <a:pPr lvl="0" indent="0" hangingPunct="1">
              <a:buChar char="•"/>
            </a:pPr>
            <a:r>
              <a:rPr lang="be-BY" sz="2800"/>
              <a:t>органы самоуправления.</a:t>
            </a:r>
          </a:p>
        </p:txBody>
      </p:sp>
      <p:pic>
        <p:nvPicPr>
          <p:cNvPr id="21507" name="Picture 2" descr="Картинки по запросу минская ратуша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4545012" y="3284537"/>
            <a:ext cx="4270375" cy="3201987"/>
          </a:xfrm>
          <a:prstGeom prst="rect">
            <a:avLst/>
          </a:prstGeom>
          <a:noFill/>
        </p:spPr>
      </p:pic>
      <p:sp>
        <p:nvSpPr>
          <p:cNvPr id="21508" name="Text Box 14"/>
          <p:cNvSpPr txBox="1">
            <a:spLocks noChangeShapeType="1" noGrp="1"/>
          </p:cNvSpPr>
          <p:nvPr/>
        </p:nvSpPr>
        <p:spPr>
          <a:xfrm>
            <a:off x="1843087" y="5657850"/>
            <a:ext cx="2378075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Минская ратуша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ShapeType="1" noGrp="1"/>
          </p:cNvSpPr>
          <p:nvPr/>
        </p:nvSpPr>
        <p:spPr>
          <a:xfrm>
            <a:off x="323850" y="404812"/>
            <a:ext cx="8424862" cy="2246312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lvl="0" hangingPunct="1"/>
            <a:r>
              <a:rPr lang="be-BY" sz="2800">
                <a:ea typeface="Calibri" pitchFamily="34"/>
              </a:rPr>
              <a:t> </a:t>
            </a:r>
            <a:r>
              <a:rPr lang="be-BY" sz="2800" b="0" i="0" u="sng">
                <a:ea typeface="Calibri" pitchFamily="34"/>
              </a:rPr>
              <a:t>1387 г</a:t>
            </a:r>
            <a:r>
              <a:rPr lang="be-BY" sz="2800">
                <a:ea typeface="Calibri" pitchFamily="34"/>
              </a:rPr>
              <a:t>. – </a:t>
            </a:r>
            <a:r>
              <a:rPr lang="be-BY" sz="2800" b="0" i="0" u="sng">
                <a:ea typeface="Calibri" pitchFamily="34"/>
              </a:rPr>
              <a:t>г. Вильно </a:t>
            </a:r>
            <a:r>
              <a:rPr lang="be-BY" sz="2800">
                <a:ea typeface="Calibri" pitchFamily="34"/>
              </a:rPr>
              <a:t>первым из городов ВКЛ получил магдебургское право. </a:t>
            </a:r>
            <a:endParaRPr lang="en-US" sz="2800"/>
          </a:p>
          <a:p>
            <a:pPr lvl="0"/>
            <a:r>
              <a:rPr lang="be-BY" sz="2800" b="0" i="0" u="none">
                <a:ea typeface="Calibri" pitchFamily="34"/>
              </a:rPr>
              <a:t> </a:t>
            </a:r>
            <a:r>
              <a:rPr lang="be-BY" sz="2800" b="0" i="0" u="sng">
                <a:ea typeface="Calibri" pitchFamily="34"/>
              </a:rPr>
              <a:t>1390 г</a:t>
            </a:r>
            <a:r>
              <a:rPr lang="be-BY" sz="2800" b="0" i="0" u="none">
                <a:ea typeface="Calibri" pitchFamily="34"/>
              </a:rPr>
              <a:t>. – </a:t>
            </a:r>
            <a:r>
              <a:rPr lang="be-BY" sz="2800" b="0" i="0" u="sng">
                <a:ea typeface="Calibri" pitchFamily="34"/>
              </a:rPr>
              <a:t>г. Брест </a:t>
            </a:r>
            <a:r>
              <a:rPr lang="be-BY" sz="2800" b="0" i="0" u="none">
                <a:ea typeface="Calibri" pitchFamily="34"/>
              </a:rPr>
              <a:t>стал первым вольным городом на территории Беларуси.</a:t>
            </a:r>
            <a:endParaRPr lang="en-US" sz="2800"/>
          </a:p>
          <a:p>
            <a:pPr lvl="0"/>
            <a:r>
              <a:rPr lang="be-BY" sz="2800" b="0" i="0" u="none">
                <a:ea typeface="Calibri" pitchFamily="34"/>
              </a:rPr>
              <a:t> </a:t>
            </a:r>
            <a:r>
              <a:rPr lang="be-BY" sz="2800" b="0" i="0" u="sng">
                <a:ea typeface="Calibri" pitchFamily="34"/>
              </a:rPr>
              <a:t>1499 г</a:t>
            </a:r>
            <a:r>
              <a:rPr lang="be-BY" sz="2800" b="0" i="0" u="none">
                <a:ea typeface="Calibri" pitchFamily="34"/>
              </a:rPr>
              <a:t>. -  магдебургское право получил </a:t>
            </a:r>
            <a:r>
              <a:rPr lang="be-BY" sz="2800" b="0" i="0" u="sng">
                <a:ea typeface="Calibri" pitchFamily="34"/>
              </a:rPr>
              <a:t>Минск.</a:t>
            </a:r>
          </a:p>
        </p:txBody>
      </p:sp>
      <p:sp>
        <p:nvSpPr>
          <p:cNvPr id="22531" name="Text Box 7"/>
          <p:cNvSpPr txBox="1">
            <a:spLocks noChangeShapeType="1" noGrp="1"/>
          </p:cNvSpPr>
          <p:nvPr/>
        </p:nvSpPr>
        <p:spPr>
          <a:xfrm>
            <a:off x="627062" y="5645150"/>
            <a:ext cx="1585912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lang="be-BY" sz="2000" b="0" i="1" u="none"/>
              <a:t>Герб Вильни</a:t>
            </a:r>
          </a:p>
        </p:txBody>
      </p:sp>
      <p:pic>
        <p:nvPicPr>
          <p:cNvPr id="22532" name="Picture 8" descr="Вильна (Вильнюс, Литва), герб (1845 г.)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500062" y="3086100"/>
            <a:ext cx="1839912" cy="2554287"/>
          </a:xfrm>
          <a:prstGeom prst="rect">
            <a:avLst/>
          </a:prstGeom>
          <a:noFill/>
        </p:spPr>
      </p:pic>
      <p:pic>
        <p:nvPicPr>
          <p:cNvPr id="22533" name="Picture 10" descr="l4290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6224587" y="2928937"/>
            <a:ext cx="2173287" cy="2371725"/>
          </a:xfrm>
          <a:prstGeom prst="rect">
            <a:avLst/>
          </a:prstGeom>
          <a:noFill/>
        </p:spPr>
      </p:pic>
      <p:sp>
        <p:nvSpPr>
          <p:cNvPr id="22534" name="Text Box 11"/>
          <p:cNvSpPr txBox="1">
            <a:spLocks noChangeShapeType="1" noGrp="1"/>
          </p:cNvSpPr>
          <p:nvPr/>
        </p:nvSpPr>
        <p:spPr>
          <a:xfrm>
            <a:off x="6511925" y="5319712"/>
            <a:ext cx="1600200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Герб Минска</a:t>
            </a:r>
          </a:p>
        </p:txBody>
      </p:sp>
      <p:sp>
        <p:nvSpPr>
          <p:cNvPr id="22535" name="Text Box 6"/>
          <p:cNvSpPr txBox="1">
            <a:spLocks noChangeShapeType="1" noGrp="1"/>
          </p:cNvSpPr>
          <p:nvPr/>
        </p:nvSpPr>
        <p:spPr>
          <a:xfrm>
            <a:off x="3746500" y="5876925"/>
            <a:ext cx="15779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lang="be-BY" sz="2000" b="0" i="1" u="none"/>
              <a:t>Герб Бреста</a:t>
            </a:r>
          </a:p>
        </p:txBody>
      </p:sp>
      <p:pic>
        <p:nvPicPr>
          <p:cNvPr id="22536" name="Picture 13" descr="wappen_brest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>
            <a:off x="3557587" y="3486150"/>
            <a:ext cx="1957387" cy="238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ShapeType="1" noGrp="1"/>
          </p:cNvSpPr>
          <p:nvPr/>
        </p:nvSpPr>
        <p:spPr>
          <a:xfrm>
            <a:off x="250825" y="288925"/>
            <a:ext cx="8785225" cy="30480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/>
              <a:t>Таким образом, возникновение и развитие городов сыграло важную роль в истории. </a:t>
            </a:r>
            <a:r>
              <a:rPr sz="2400" b="0" i="0" u="sng"/>
              <a:t>Города являлись центрами</a:t>
            </a:r>
            <a:r>
              <a:rPr sz="2400"/>
              <a:t>:</a:t>
            </a:r>
          </a:p>
          <a:p>
            <a:pPr lvl="0" indent="0" hangingPunct="1">
              <a:buChar char="•"/>
            </a:pPr>
            <a:r>
              <a:rPr sz="2400"/>
              <a:t>ремесла и торговли</a:t>
            </a:r>
          </a:p>
          <a:p>
            <a:pPr lvl="0" indent="0" hangingPunct="1">
              <a:buChar char="•"/>
            </a:pPr>
            <a:r>
              <a:rPr sz="2400"/>
              <a:t>просвещения, науки и искусства</a:t>
            </a:r>
          </a:p>
          <a:p>
            <a:pPr lvl="0" indent="0" hangingPunct="1">
              <a:buChar char="•"/>
            </a:pPr>
            <a:r>
              <a:rPr sz="2400"/>
              <a:t>религиозной жизни (резиденции епископов, духовные образовательные учреждения, кафедральные соборы)</a:t>
            </a:r>
          </a:p>
          <a:p>
            <a:pPr lvl="0" indent="0" hangingPunct="1">
              <a:buChar char="•"/>
            </a:pPr>
            <a:r>
              <a:rPr sz="2400"/>
              <a:t>обороны от врагов (замки, укрепления)</a:t>
            </a:r>
          </a:p>
          <a:p>
            <a:pPr lvl="0" indent="0" hangingPunct="1">
              <a:buChar char="•"/>
            </a:pPr>
            <a:r>
              <a:rPr sz="2400"/>
              <a:t>административными (воеводств, поветов, волостей).</a:t>
            </a:r>
          </a:p>
        </p:txBody>
      </p:sp>
      <p:pic>
        <p:nvPicPr>
          <p:cNvPr id="23555" name="Picture 2" descr="https://upload.wikimedia.org/wikipedia/commons/7/7a/Grodna_1575.jpg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285750" y="3336925"/>
            <a:ext cx="5006975" cy="3265487"/>
          </a:xfrm>
          <a:prstGeom prst="rect">
            <a:avLst/>
          </a:prstGeom>
          <a:noFill/>
        </p:spPr>
      </p:pic>
      <p:sp>
        <p:nvSpPr>
          <p:cNvPr id="23556" name="Text Box 6"/>
          <p:cNvSpPr txBox="1">
            <a:spLocks noChangeShapeType="1" noGrp="1"/>
          </p:cNvSpPr>
          <p:nvPr/>
        </p:nvSpPr>
        <p:spPr>
          <a:xfrm>
            <a:off x="5299075" y="5732462"/>
            <a:ext cx="3422650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Гродно на немецкой гравюре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ShapeType="1" noGrp="1"/>
          </p:cNvSpPr>
          <p:nvPr/>
        </p:nvSpPr>
        <p:spPr>
          <a:xfrm>
            <a:off x="323850" y="309562"/>
            <a:ext cx="8569325" cy="18161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 b="1" i="1" u="sng"/>
              <a:t>Феодалы-землевладельцы</a:t>
            </a:r>
            <a:r>
              <a:rPr lang="be-BY" sz="2800"/>
              <a:t> – играли решающую роль в обществе, </a:t>
            </a:r>
            <a:r>
              <a:rPr lang="be-BY" sz="2800" b="0" i="0" u="sng"/>
              <a:t>привилегированное сословие</a:t>
            </a:r>
            <a:r>
              <a:rPr lang="be-BY" sz="2800"/>
              <a:t>.  В их личной собственности находились  земли, которые можно было продавать, дарить, обменивать.</a:t>
            </a:r>
          </a:p>
        </p:txBody>
      </p:sp>
      <p:sp>
        <p:nvSpPr>
          <p:cNvPr id="4099" name="Прямоугольник 2"/>
          <p:cNvSpPr>
            <a:spLocks noChangeShapeType="1" noGrp="1"/>
          </p:cNvSpPr>
          <p:nvPr/>
        </p:nvSpPr>
        <p:spPr>
          <a:xfrm>
            <a:off x="296862" y="2492375"/>
            <a:ext cx="4922837" cy="39703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 b="0" i="0" u="sng"/>
              <a:t>Великий князь</a:t>
            </a:r>
            <a:r>
              <a:rPr lang="be-BY" sz="2800"/>
              <a:t> – крупнейший собственник государственных земель. Их количество расширялось в результате присоединения к ВКЛ новых территорий. Доходы от этих земель шли в государственую казну, которой распоряжался великий князь.</a:t>
            </a:r>
          </a:p>
        </p:txBody>
      </p:sp>
      <p:sp>
        <p:nvSpPr>
          <p:cNvPr id="4100" name="Text Box 7"/>
          <p:cNvSpPr txBox="1">
            <a:spLocks noChangeShapeType="1" noGrp="1"/>
          </p:cNvSpPr>
          <p:nvPr/>
        </p:nvSpPr>
        <p:spPr>
          <a:xfrm>
            <a:off x="5432425" y="6099175"/>
            <a:ext cx="3236912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Княгиня, князь и княжна</a:t>
            </a:r>
          </a:p>
        </p:txBody>
      </p:sp>
      <p:pic>
        <p:nvPicPr>
          <p:cNvPr id="4101" name="Picture 9" descr="сканирование0004"/>
          <p:cNvPicPr>
            <a:picLocks noChangeAspect="1" noGrp="1"/>
          </p:cNvPicPr>
          <p:nvPr/>
        </p:nvPicPr>
        <p:blipFill>
          <a:blip r:embed="rId2">
            <a:lum bright="-11999" contrast="0"/>
          </a:blip>
          <a:srcRect l="0" t="2431" r="4905" b="0"/>
          <a:stretch/>
        </p:blipFill>
        <p:spPr>
          <a:xfrm>
            <a:off x="5580062" y="2205037"/>
            <a:ext cx="3182937" cy="3894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ShapeType="1" noGrp="1"/>
          </p:cNvSpPr>
          <p:nvPr/>
        </p:nvSpPr>
        <p:spPr>
          <a:xfrm>
            <a:off x="323850" y="333375"/>
            <a:ext cx="8496300" cy="22463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/>
              <a:t>Крупных землевладельцев называли </a:t>
            </a:r>
            <a:r>
              <a:rPr lang="be-BY" sz="2800" b="0" i="0" u="sng"/>
              <a:t>паны (магнаты).</a:t>
            </a:r>
            <a:r>
              <a:rPr lang="be-BY" sz="2800"/>
              <a:t> Многие  из них имели княжеские титулы (Радзивиллы, Гольшанские, Слуцкие), занимали высшие государственные должности, входили в состав панов-рады.</a:t>
            </a:r>
          </a:p>
        </p:txBody>
      </p:sp>
      <p:pic>
        <p:nvPicPr>
          <p:cNvPr id="5123" name="Picture 11" descr="Картинки по запросу сословия вкл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323850" y="2863850"/>
            <a:ext cx="4084637" cy="3579812"/>
          </a:xfrm>
          <a:prstGeom prst="rect">
            <a:avLst/>
          </a:prstGeom>
          <a:noFill/>
        </p:spPr>
      </p:pic>
      <p:sp>
        <p:nvSpPr>
          <p:cNvPr id="5124" name="Text Box 6"/>
          <p:cNvSpPr txBox="1">
            <a:spLocks noChangeShapeType="1" noGrp="1"/>
          </p:cNvSpPr>
          <p:nvPr/>
        </p:nvSpPr>
        <p:spPr>
          <a:xfrm>
            <a:off x="5661025" y="6157912"/>
            <a:ext cx="2447925" cy="3968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be-BY" sz="2000" b="0" i="1" u="none"/>
              <a:t>Богатые шляхтичи</a:t>
            </a:r>
          </a:p>
        </p:txBody>
      </p:sp>
      <p:pic>
        <p:nvPicPr>
          <p:cNvPr id="5125" name="Picture 8" descr="сканирование0005"/>
          <p:cNvPicPr>
            <a:picLocks noChangeAspect="1" noGrp="1"/>
          </p:cNvPicPr>
          <p:nvPr/>
        </p:nvPicPr>
        <p:blipFill>
          <a:blip r:embed="rId3">
            <a:lum bright="-11999" contrast="0"/>
          </a:blip>
          <a:srcRect l="3147" t="0" r="6363" b="2500"/>
          <a:stretch/>
        </p:blipFill>
        <p:spPr>
          <a:xfrm>
            <a:off x="5418137" y="2300287"/>
            <a:ext cx="2933700" cy="3857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ShapeType="1" noGrp="1"/>
          </p:cNvSpPr>
          <p:nvPr/>
        </p:nvSpPr>
        <p:spPr>
          <a:xfrm>
            <a:off x="284162" y="549275"/>
            <a:ext cx="5224462" cy="56927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en-US" sz="2800"/>
              <a:t>Большинство феодалов с XVI в. стали называть </a:t>
            </a:r>
            <a:r>
              <a:rPr sz="2800" b="0" i="0" u="sng"/>
              <a:t>шляхтичами</a:t>
            </a:r>
            <a:r>
              <a:rPr sz="2800"/>
              <a:t>. Это название вытеснило слово </a:t>
            </a:r>
            <a:r>
              <a:rPr sz="2800" b="0" i="0" u="sng"/>
              <a:t>боярин</a:t>
            </a:r>
            <a:r>
              <a:rPr sz="2800"/>
              <a:t> – служилый человек, который первоначально получал землю (</a:t>
            </a:r>
            <a:r>
              <a:rPr sz="2800" b="0" i="0" u="sng"/>
              <a:t>поместье</a:t>
            </a:r>
            <a:r>
              <a:rPr sz="2800"/>
              <a:t>) за службу. </a:t>
            </a:r>
          </a:p>
          <a:p>
            <a:pPr lvl="0" hangingPunct="1"/>
            <a:r>
              <a:rPr sz="2800"/>
              <a:t>Со временем бояре могли выслужить или выкупить свои временные владения в частную собственность  - </a:t>
            </a:r>
            <a:r>
              <a:rPr sz="2800" b="0" i="0" u="sng"/>
              <a:t>вотчина</a:t>
            </a:r>
            <a:r>
              <a:rPr sz="2800"/>
              <a:t> – земельное владение, которое передавалось от отца к сыну по наследству. </a:t>
            </a:r>
          </a:p>
        </p:txBody>
      </p:sp>
      <p:pic>
        <p:nvPicPr>
          <p:cNvPr id="6147" name="Picture 2" descr="https://upload.wikimedia.org/wikipedia/commons/thumb/1/15/Stanislaw_Antoni_Szczuka_%281652_1654-1710%29.jpg/800px-Stanislaw_Antoni_Szczuka_%281652_1654-1710%29.jpg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5651500" y="893762"/>
            <a:ext cx="3111500" cy="5184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ShapeType="1" noGrp="1"/>
          </p:cNvSpPr>
          <p:nvPr/>
        </p:nvSpPr>
        <p:spPr>
          <a:xfrm>
            <a:off x="4024312" y="3324225"/>
            <a:ext cx="4960937" cy="31099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 b="0" i="0" u="sng"/>
              <a:t>Обязанность</a:t>
            </a:r>
            <a:r>
              <a:rPr sz="2800"/>
              <a:t> – исполнение военной службы. </a:t>
            </a:r>
          </a:p>
          <a:p>
            <a:pPr lvl="0" hangingPunct="1"/>
            <a:r>
              <a:rPr sz="2800"/>
              <a:t>Попасть в шляхетское сословие представителям других сословий можно только за исключительные заслуги перед государством.</a:t>
            </a:r>
          </a:p>
        </p:txBody>
      </p:sp>
      <p:sp>
        <p:nvSpPr>
          <p:cNvPr id="7171" name="Прямоугольник 2"/>
          <p:cNvSpPr>
            <a:spLocks noChangeShapeType="1" noGrp="1"/>
          </p:cNvSpPr>
          <p:nvPr/>
        </p:nvSpPr>
        <p:spPr>
          <a:xfrm>
            <a:off x="250825" y="404812"/>
            <a:ext cx="8569325" cy="267811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 b="0" i="0" u="sng"/>
              <a:t>Права шляхты</a:t>
            </a:r>
            <a:r>
              <a:rPr sz="2800"/>
              <a:t>:</a:t>
            </a:r>
          </a:p>
          <a:p>
            <a:pPr lvl="0" indent="0" hangingPunct="1">
              <a:buChar char="•"/>
            </a:pPr>
            <a:r>
              <a:rPr lang="be-BY" sz="2800"/>
              <a:t>на земли</a:t>
            </a:r>
          </a:p>
          <a:p>
            <a:pPr lvl="0" indent="0" hangingPunct="1">
              <a:buChar char="•"/>
            </a:pPr>
            <a:r>
              <a:rPr lang="be-BY" sz="2800"/>
              <a:t>освобождение от большинства денежных и натуральных повинностей в пользу государства</a:t>
            </a:r>
          </a:p>
          <a:p>
            <a:pPr lvl="0" indent="0" hangingPunct="1">
              <a:buChar char="•"/>
            </a:pPr>
            <a:r>
              <a:rPr lang="be-BY" sz="2800"/>
              <a:t>судебный иммунитет – право вершить суд над поданными в своих имениях.</a:t>
            </a:r>
          </a:p>
        </p:txBody>
      </p:sp>
      <p:pic>
        <p:nvPicPr>
          <p:cNvPr id="7172" name="Picture 2" descr="Картинки по запросу шляхта вкл"/>
          <p:cNvPicPr>
            <a:picLocks noChangeAspect="1" noGrp="1"/>
          </p:cNvPicPr>
          <p:nvPr/>
        </p:nvPicPr>
        <p:blipFill>
          <a:blip r:embed="rId2"/>
          <a:srcRect l="18526" t="9670" r="17476" b="9754"/>
          <a:stretch/>
        </p:blipFill>
        <p:spPr>
          <a:xfrm>
            <a:off x="265112" y="3328987"/>
            <a:ext cx="3759200" cy="29384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ShapeType="1" noGrp="1"/>
          </p:cNvSpPr>
          <p:nvPr/>
        </p:nvSpPr>
        <p:spPr>
          <a:xfrm>
            <a:off x="250825" y="382587"/>
            <a:ext cx="8569325" cy="26765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 b="1" i="1" u="sng"/>
              <a:t>Духовенство</a:t>
            </a:r>
            <a:r>
              <a:rPr lang="be-BY" sz="2800"/>
              <a:t> – </a:t>
            </a:r>
            <a:r>
              <a:rPr lang="be-BY" sz="2800" b="0" i="0" u="sng"/>
              <a:t>привилегированное сословие</a:t>
            </a:r>
            <a:r>
              <a:rPr lang="be-BY" sz="2800"/>
              <a:t>, но представители разных конфессий (православной, католической, протестантской, униатской) в разные времена имели неодинаковое положение. Духовенство было неоднородным по социально-имущественному положению.</a:t>
            </a:r>
          </a:p>
        </p:txBody>
      </p:sp>
      <p:pic>
        <p:nvPicPr>
          <p:cNvPr id="8195" name="Picture 2" descr="Картинки по запросу католическое духовенство вкл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3063875" y="2636837"/>
            <a:ext cx="2943225" cy="39004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ShapeType="1" noGrp="1"/>
          </p:cNvSpPr>
          <p:nvPr/>
        </p:nvSpPr>
        <p:spPr>
          <a:xfrm>
            <a:off x="323850" y="333375"/>
            <a:ext cx="8569325" cy="35385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800" b="1" i="1" u="sng"/>
              <a:t>Мещанство</a:t>
            </a:r>
            <a:r>
              <a:rPr lang="be-BY" sz="2800"/>
              <a:t> – (от “место” – город) - коренные жители городов. По социально-имущественному положению    </a:t>
            </a:r>
            <a:r>
              <a:rPr lang="be-BY" sz="2800" b="0" i="0" u="sng"/>
              <a:t>делились на:</a:t>
            </a:r>
            <a:endParaRPr lang="en-US" sz="2800"/>
          </a:p>
          <a:p>
            <a:pPr lvl="0" indent="0" hangingPunct="1">
              <a:buChar char="•"/>
            </a:pPr>
            <a:r>
              <a:rPr lang="be-BY" sz="2800"/>
              <a:t>богатых (высшая администрация, крупные купцы и торговцы, землевладельцы); </a:t>
            </a:r>
          </a:p>
          <a:p>
            <a:pPr lvl="0" indent="0" hangingPunct="1">
              <a:buChar char="•"/>
            </a:pPr>
            <a:r>
              <a:rPr lang="be-BY" sz="2800"/>
              <a:t>средний слой (ремесленные мастера, владельцы лавок, служащие администрации);</a:t>
            </a:r>
          </a:p>
          <a:p>
            <a:pPr lvl="0" indent="0" hangingPunct="1">
              <a:buChar char="•"/>
            </a:pPr>
            <a:r>
              <a:rPr lang="be-BY" sz="2800"/>
              <a:t>городские низы.</a:t>
            </a:r>
          </a:p>
        </p:txBody>
      </p:sp>
      <p:pic>
        <p:nvPicPr>
          <p:cNvPr id="9219" name="Picture 2" descr="https://content.onliner.by/news/2015/08/default/284828aff7999f48a0a7e5f8ab1055e3.jpg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4211637" y="3573462"/>
            <a:ext cx="4546600" cy="3030537"/>
          </a:xfrm>
          <a:prstGeom prst="rect">
            <a:avLst/>
          </a:prstGeom>
          <a:noFill/>
        </p:spPr>
      </p:pic>
      <p:sp>
        <p:nvSpPr>
          <p:cNvPr id="9220" name="Text Box 6"/>
          <p:cNvSpPr txBox="1">
            <a:spLocks noChangeShapeType="1" noGrp="1"/>
          </p:cNvSpPr>
          <p:nvPr/>
        </p:nvSpPr>
        <p:spPr>
          <a:xfrm>
            <a:off x="1568450" y="5981700"/>
            <a:ext cx="2447925" cy="3984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r" hangingPunct="1"/>
            <a:r>
              <a:rPr lang="be-BY" sz="2000" b="0" i="1" u="none"/>
              <a:t>Брест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ShapeType="1" noGrp="1"/>
          </p:cNvSpPr>
          <p:nvPr/>
        </p:nvSpPr>
        <p:spPr>
          <a:xfrm>
            <a:off x="323850" y="288925"/>
            <a:ext cx="8640762" cy="3786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be-BY" sz="2400" b="1" i="1" u="sng"/>
              <a:t>Крестьяне - землепользователи</a:t>
            </a:r>
            <a:r>
              <a:rPr sz="2400"/>
              <a:t> – самая большая группа населения.</a:t>
            </a:r>
          </a:p>
          <a:p>
            <a:pPr lvl="0" hangingPunct="1"/>
            <a:r>
              <a:rPr sz="2400"/>
              <a:t>Крестьяне делились на:</a:t>
            </a:r>
          </a:p>
          <a:p>
            <a:pPr lvl="0" indent="0" hangingPunct="1">
              <a:buChar char="•"/>
            </a:pPr>
            <a:r>
              <a:rPr lang="be-BY" sz="2400" b="0" i="0" u="sng"/>
              <a:t>похожих (вольных</a:t>
            </a:r>
            <a:r>
              <a:rPr sz="2400"/>
              <a:t>) – имели право свободно переходить от одного феодала к другому, их нельзя было передавать в наследство, дарить;</a:t>
            </a:r>
          </a:p>
          <a:p>
            <a:pPr lvl="0" indent="0" hangingPunct="1">
              <a:buChar char="•"/>
            </a:pPr>
            <a:r>
              <a:rPr lang="be-BY" sz="2400" b="0" i="0" u="sng"/>
              <a:t>непохожих (крепостных</a:t>
            </a:r>
            <a:r>
              <a:rPr sz="2400"/>
              <a:t>) – переход к другому феодалу запрещался;</a:t>
            </a:r>
          </a:p>
          <a:p>
            <a:pPr lvl="0" indent="0" hangingPunct="1">
              <a:buChar char="•"/>
            </a:pPr>
            <a:r>
              <a:rPr lang="be-BY" sz="2400" b="0" i="0" u="sng"/>
              <a:t>челядь невольная</a:t>
            </a:r>
            <a:r>
              <a:rPr sz="2400"/>
              <a:t> – полная собственность феодалов, жившая при их дворах.</a:t>
            </a:r>
          </a:p>
        </p:txBody>
      </p:sp>
      <p:pic>
        <p:nvPicPr>
          <p:cNvPr id="10243" name="Picture 2" descr="Картинки по запросу крестьяне вкл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6275387" y="3690937"/>
            <a:ext cx="1644650" cy="2806700"/>
          </a:xfrm>
          <a:prstGeom prst="rect">
            <a:avLst/>
          </a:prstGeom>
          <a:noFill/>
        </p:spPr>
      </p:pic>
      <p:pic>
        <p:nvPicPr>
          <p:cNvPr id="10244" name="Picture 4" descr="Картинки по запросу крестьяне вкл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1476375" y="4198937"/>
            <a:ext cx="3440112" cy="2298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/>
    </mc:Choice>
    <mc:Fallback>
      <p:transition spd="fast"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1085</Words>
  <Characters>0</Characters>
  <CharactersWithSpaces>0</CharactersWithSpaces>
  <Application>ONLYOFFICE/7.2.1.36</Application>
  <DocSecurity>0</DocSecurity>
  <PresentationFormat/>
  <Lines>0</Lines>
  <Paragraphs>0</Paragraphs>
  <Slides>0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Ольга</dc:creator>
  <cp:keywords/>
  <dc:description/>
  <dc:identifier/>
  <dc:language/>
  <cp:lastModifiedBy>Ольга</cp:lastModifiedBy>
  <cp:revision>23</cp:revision>
  <dcterms:created xsi:type="dcterms:W3CDTF">2016-10-22T20:52:00Z</dcterms:created>
  <dcterms:modified xsi:type="dcterms:W3CDTF">2016-10-23T13:13:00Z</dcterms:modified>
  <cp:category/>
  <cp:contentStatus/>
  <cp:version/>
</cp:coreProperties>
</file>