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4630400" cy="8229600"/>
  <p:notesSz cx="14630400" cy="8229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9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0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1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2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3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4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5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2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3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4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5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6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7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8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DEC79D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BDDC3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 bwMode="auto">
          <a:xfrm>
            <a:off x="793790" y="28695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48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Политическое развитие Беларуси в XVI–XVIII вв.</a:t>
            </a:r>
            <a:endParaRPr sz="4800" b="1">
              <a:latin typeface="Times New Roman"/>
              <a:cs typeface="Times New Roman"/>
            </a:endParaRPr>
          </a:p>
        </p:txBody>
      </p:sp>
      <p:sp>
        <p:nvSpPr>
          <p:cNvPr id="4" name="Text 1"/>
          <p:cNvSpPr/>
          <p:nvPr/>
        </p:nvSpPr>
        <p:spPr bwMode="auto">
          <a:xfrm flipH="0" flipV="0">
            <a:off x="793789" y="4407336"/>
            <a:ext cx="7679003" cy="2058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8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История белорусских земель в XVI–XVIII веках — это период значительных политических трансформаций, борьбы за государственность и поисков своего места в европейской системе государств.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5441315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700602" y="-100852"/>
            <a:ext cx="4946632" cy="8328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1480839" y="551700"/>
            <a:ext cx="10474127" cy="620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Государственное устройство Речи Посполитой</a:t>
            </a:r>
            <a:endParaRPr sz="3900" b="1">
              <a:latin typeface="Times New Roman"/>
              <a:cs typeface="Times New Roman"/>
            </a:endParaRPr>
          </a:p>
        </p:txBody>
      </p:sp>
      <p:sp>
        <p:nvSpPr>
          <p:cNvPr id="4" name="Text 2"/>
          <p:cNvSpPr/>
          <p:nvPr/>
        </p:nvSpPr>
        <p:spPr bwMode="auto">
          <a:xfrm>
            <a:off x="999767" y="2659855"/>
            <a:ext cx="108" cy="31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5" name="Text 3"/>
          <p:cNvSpPr/>
          <p:nvPr/>
        </p:nvSpPr>
        <p:spPr bwMode="auto">
          <a:xfrm>
            <a:off x="999767" y="3089076"/>
            <a:ext cx="108" cy="317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6" name="Text 4"/>
          <p:cNvSpPr/>
          <p:nvPr/>
        </p:nvSpPr>
        <p:spPr bwMode="auto">
          <a:xfrm>
            <a:off x="999767" y="3476029"/>
            <a:ext cx="108" cy="317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00"/>
              </a:lnSpc>
              <a:defRPr/>
            </a:pPr>
            <a:endParaRPr lang="en-US" sz="1550"/>
          </a:p>
        </p:txBody>
      </p:sp>
      <p:sp>
        <p:nvSpPr>
          <p:cNvPr id="7" name="Text 5"/>
          <p:cNvSpPr/>
          <p:nvPr/>
        </p:nvSpPr>
        <p:spPr bwMode="auto">
          <a:xfrm>
            <a:off x="999767" y="3862982"/>
            <a:ext cx="108" cy="317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00"/>
              </a:lnSpc>
              <a:defRPr/>
            </a:pPr>
            <a:endParaRPr lang="en-US" sz="1550"/>
          </a:p>
        </p:txBody>
      </p:sp>
      <p:sp>
        <p:nvSpPr>
          <p:cNvPr id="8" name="Text 6"/>
          <p:cNvSpPr/>
          <p:nvPr/>
        </p:nvSpPr>
        <p:spPr bwMode="auto">
          <a:xfrm>
            <a:off x="999767" y="4249935"/>
            <a:ext cx="108" cy="317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0" name="Text 8"/>
          <p:cNvSpPr/>
          <p:nvPr/>
        </p:nvSpPr>
        <p:spPr bwMode="auto">
          <a:xfrm>
            <a:off x="7620356" y="2659855"/>
            <a:ext cx="108" cy="31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1" name="Text 9"/>
          <p:cNvSpPr/>
          <p:nvPr/>
        </p:nvSpPr>
        <p:spPr bwMode="auto">
          <a:xfrm>
            <a:off x="7620356" y="3089076"/>
            <a:ext cx="108" cy="319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00"/>
              </a:lnSpc>
              <a:defRPr/>
            </a:pPr>
            <a:endParaRPr lang="en-US" sz="1550"/>
          </a:p>
        </p:txBody>
      </p:sp>
      <p:sp>
        <p:nvSpPr>
          <p:cNvPr id="12" name="Text 10"/>
          <p:cNvSpPr/>
          <p:nvPr/>
        </p:nvSpPr>
        <p:spPr bwMode="auto">
          <a:xfrm>
            <a:off x="7620356" y="3476029"/>
            <a:ext cx="108" cy="318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00"/>
              </a:lnSpc>
              <a:defRPr/>
            </a:pPr>
            <a:endParaRPr lang="en-US" sz="1550"/>
          </a:p>
        </p:txBody>
      </p:sp>
      <p:sp>
        <p:nvSpPr>
          <p:cNvPr id="13" name="Text 11"/>
          <p:cNvSpPr/>
          <p:nvPr/>
        </p:nvSpPr>
        <p:spPr bwMode="auto">
          <a:xfrm>
            <a:off x="7620356" y="3862982"/>
            <a:ext cx="108" cy="319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00"/>
              </a:lnSpc>
              <a:defRPr/>
            </a:pPr>
            <a:endParaRPr lang="en-US" sz="1550"/>
          </a:p>
        </p:txBody>
      </p:sp>
      <p:sp>
        <p:nvSpPr>
          <p:cNvPr id="14" name="Text 12"/>
          <p:cNvSpPr/>
          <p:nvPr/>
        </p:nvSpPr>
        <p:spPr bwMode="auto">
          <a:xfrm>
            <a:off x="7620356" y="4249935"/>
            <a:ext cx="342971" cy="317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endParaRPr lang="en-US" sz="1550"/>
          </a:p>
        </p:txBody>
      </p:sp>
      <p:sp>
        <p:nvSpPr>
          <p:cNvPr id="15" name="Text 13"/>
          <p:cNvSpPr/>
          <p:nvPr/>
        </p:nvSpPr>
        <p:spPr bwMode="auto">
          <a:xfrm>
            <a:off x="7620356" y="4636888"/>
            <a:ext cx="342971" cy="317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endParaRPr lang="en-US" sz="1550"/>
          </a:p>
        </p:txBody>
      </p:sp>
      <p:sp>
        <p:nvSpPr>
          <p:cNvPr id="16" name="Text 14"/>
          <p:cNvSpPr/>
          <p:nvPr/>
        </p:nvSpPr>
        <p:spPr bwMode="auto">
          <a:xfrm>
            <a:off x="7620356" y="5023841"/>
            <a:ext cx="108" cy="317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7" name="Text 15"/>
          <p:cNvSpPr/>
          <p:nvPr/>
        </p:nvSpPr>
        <p:spPr bwMode="auto">
          <a:xfrm>
            <a:off x="7620356" y="5410794"/>
            <a:ext cx="108" cy="317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8" name="Text 16"/>
          <p:cNvSpPr/>
          <p:nvPr/>
        </p:nvSpPr>
        <p:spPr bwMode="auto">
          <a:xfrm>
            <a:off x="849819" y="670664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4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Несмотря на формальное политическое равенство, польское влияние в новом государстве было определяющим. Процесс полонизации белорусской, литовской и украинской шляхты значительно ускорился.</a:t>
            </a:r>
            <a:endParaRPr sz="2400" b="1">
              <a:latin typeface="Times New Roman"/>
              <a:cs typeface="Times New Roman"/>
            </a:endParaRPr>
          </a:p>
        </p:txBody>
      </p:sp>
      <p:pic>
        <p:nvPicPr>
          <p:cNvPr id="190422263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659617" y="1373559"/>
            <a:ext cx="10768852" cy="5106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8144424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72352" y="112058"/>
            <a:ext cx="6276440" cy="8214278"/>
          </a:xfrm>
          <a:prstGeom prst="rect">
            <a:avLst/>
          </a:prstGeom>
        </p:spPr>
      </p:pic>
      <p:sp>
        <p:nvSpPr>
          <p:cNvPr id="267376845" name=""/>
          <p:cNvSpPr txBox="1"/>
          <p:nvPr/>
        </p:nvSpPr>
        <p:spPr bwMode="auto">
          <a:xfrm flipH="0" flipV="0">
            <a:off x="7408235" y="336176"/>
            <a:ext cx="5862872" cy="30175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4800" b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Какие территории были инкорпорированы  Польшей?</a:t>
            </a:r>
            <a:endParaRPr sz="48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34434368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273764" y="3353732"/>
            <a:ext cx="7320592" cy="4759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5021382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5589150" y="394453"/>
            <a:ext cx="6680095" cy="536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  <a:defRPr/>
            </a:pPr>
            <a:r>
              <a:rPr lang="en-US" sz="335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Rubik Semi Bold"/>
                <a:cs typeface="Times New Roman"/>
              </a:rPr>
              <a:t>Борьба ВКЛ за самостоятельность</a:t>
            </a:r>
            <a:endParaRPr lang="en-US" sz="335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49829" y="1725573"/>
            <a:ext cx="515302" cy="1143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 bwMode="auto">
          <a:xfrm>
            <a:off x="6936818" y="1505054"/>
            <a:ext cx="1350682" cy="268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3600" b="1">
                <a:solidFill>
                  <a:srgbClr val="555A3B"/>
                </a:solidFill>
                <a:highlight>
                  <a:srgbClr val="FFFF00"/>
                </a:highlight>
                <a:latin typeface="Times New Roman"/>
                <a:ea typeface="Rubik Semi Bold"/>
                <a:cs typeface="Times New Roman"/>
              </a:rPr>
              <a:t>1576 г.</a:t>
            </a:r>
            <a:endParaRPr sz="3600" b="1">
              <a:latin typeface="Times New Roman"/>
              <a:cs typeface="Times New Roman"/>
            </a:endParaRPr>
          </a:p>
        </p:txBody>
      </p:sp>
      <p:sp>
        <p:nvSpPr>
          <p:cNvPr id="6" name="Text 2"/>
          <p:cNvSpPr/>
          <p:nvPr/>
        </p:nvSpPr>
        <p:spPr bwMode="auto">
          <a:xfrm flipH="0" flipV="0">
            <a:off x="6869583" y="1943765"/>
            <a:ext cx="7419063" cy="1121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0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Стефан Баторий</a:t>
            </a:r>
            <a:r>
              <a:rPr lang="en-US" sz="20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 подтвердил определённую самостоятельность ВКЛ, обязался расширять его границы и не назначать поляков на должности гетманов.</a:t>
            </a:r>
            <a:endParaRPr sz="2000" b="1">
              <a:latin typeface="Times New Roman"/>
              <a:cs typeface="Times New Roman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07480" y="3161705"/>
            <a:ext cx="515302" cy="11430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 bwMode="auto">
          <a:xfrm>
            <a:off x="7194470" y="3064906"/>
            <a:ext cx="1350682" cy="268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3600" b="1">
                <a:solidFill>
                  <a:srgbClr val="555A3B"/>
                </a:solidFill>
                <a:highlight>
                  <a:srgbClr val="FFFF00"/>
                </a:highlight>
                <a:latin typeface="Times New Roman"/>
                <a:ea typeface="Rubik Semi Bold"/>
                <a:cs typeface="Times New Roman"/>
              </a:rPr>
              <a:t>1581 г.</a:t>
            </a:r>
            <a:endParaRPr sz="3600" b="1">
              <a:latin typeface="Times New Roman"/>
              <a:cs typeface="Times New Roman"/>
            </a:endParaRPr>
          </a:p>
        </p:txBody>
      </p:sp>
      <p:sp>
        <p:nvSpPr>
          <p:cNvPr id="9" name="Text 4"/>
          <p:cNvSpPr/>
          <p:nvPr/>
        </p:nvSpPr>
        <p:spPr bwMode="auto">
          <a:xfrm flipH="0" flipV="0">
            <a:off x="7022782" y="3458408"/>
            <a:ext cx="7433952" cy="900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0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В ВКЛ был создан высший судебный орган страны — </a:t>
            </a:r>
            <a:r>
              <a:rPr lang="en-US" sz="2000" b="1">
                <a:solidFill>
                  <a:srgbClr val="555A3B"/>
                </a:solidFill>
                <a:highlight>
                  <a:srgbClr val="FFFF00"/>
                </a:highlight>
                <a:latin typeface="Times New Roman"/>
                <a:ea typeface="Corben"/>
                <a:cs typeface="Times New Roman"/>
              </a:rPr>
              <a:t>Главный Трибунал</a:t>
            </a:r>
            <a:r>
              <a:rPr lang="en-US" sz="2000" b="1">
                <a:solidFill>
                  <a:srgbClr val="555A3B"/>
                </a:solidFill>
                <a:highlight>
                  <a:srgbClr val="FFFF00"/>
                </a:highlight>
                <a:latin typeface="Times New Roman"/>
                <a:ea typeface="Corben"/>
                <a:cs typeface="Times New Roman"/>
              </a:rPr>
              <a:t>, </a:t>
            </a:r>
            <a:r>
              <a:rPr lang="en-US" sz="20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что закрепляло независимость судебной системы от Польши.</a:t>
            </a:r>
            <a:endParaRPr sz="2000" b="1">
              <a:latin typeface="Times New Roman"/>
              <a:cs typeface="Times New Roman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65131" y="4597837"/>
            <a:ext cx="515302" cy="11430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 bwMode="auto">
          <a:xfrm flipH="0" flipV="0">
            <a:off x="7452121" y="4597836"/>
            <a:ext cx="2147292" cy="268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3600" b="1">
                <a:solidFill>
                  <a:srgbClr val="555A3B"/>
                </a:solidFill>
                <a:highlight>
                  <a:srgbClr val="FFFF00"/>
                </a:highlight>
                <a:latin typeface="Times New Roman"/>
                <a:ea typeface="Rubik Semi Bold"/>
                <a:cs typeface="Times New Roman"/>
              </a:rPr>
              <a:t>1588 г.</a:t>
            </a:r>
            <a:endParaRPr sz="3600" b="1"/>
          </a:p>
        </p:txBody>
      </p:sp>
      <p:sp>
        <p:nvSpPr>
          <p:cNvPr id="12" name="Text 6"/>
          <p:cNvSpPr/>
          <p:nvPr/>
        </p:nvSpPr>
        <p:spPr bwMode="auto">
          <a:xfrm>
            <a:off x="7532334" y="4866322"/>
            <a:ext cx="6414849" cy="54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Принят </a:t>
            </a: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III Статут ВКЛ</a:t>
            </a: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, который корректировал условия Люблинской унии и юридически оформлял независимость княжества.</a:t>
            </a:r>
            <a:endParaRPr sz="2200" b="1">
              <a:latin typeface="Times New Roman"/>
              <a:cs typeface="Times New Roman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22783" y="6033968"/>
            <a:ext cx="515302" cy="114300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 bwMode="auto">
          <a:xfrm>
            <a:off x="7709772" y="6205656"/>
            <a:ext cx="1350682" cy="268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3600" b="1">
                <a:solidFill>
                  <a:srgbClr val="555A3B"/>
                </a:solidFill>
                <a:highlight>
                  <a:srgbClr val="FFFF00"/>
                </a:highlight>
                <a:latin typeface="Times New Roman"/>
                <a:ea typeface="Rubik Semi Bold"/>
                <a:cs typeface="Times New Roman"/>
              </a:rPr>
              <a:t>1673 г.</a:t>
            </a:r>
            <a:endParaRPr sz="3600" b="1">
              <a:latin typeface="Times New Roman"/>
              <a:cs typeface="Times New Roman"/>
            </a:endParaRPr>
          </a:p>
        </p:txBody>
      </p:sp>
      <p:sp>
        <p:nvSpPr>
          <p:cNvPr id="15" name="Text 8"/>
          <p:cNvSpPr/>
          <p:nvPr/>
        </p:nvSpPr>
        <p:spPr bwMode="auto">
          <a:xfrm flipH="0" flipV="0">
            <a:off x="7709772" y="6577131"/>
            <a:ext cx="6578874" cy="1042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Белорусско-литовская шляхта добилась решения, что каждый третий вальный сейм Речи Посполитой должен был проходить в</a:t>
            </a:r>
            <a:r>
              <a:rPr lang="en-US" sz="2200" b="1">
                <a:solidFill>
                  <a:srgbClr val="555A3B"/>
                </a:solidFill>
                <a:highlight>
                  <a:srgbClr val="FFFF00"/>
                </a:highlight>
                <a:latin typeface="Times New Roman"/>
                <a:ea typeface="Corben"/>
                <a:cs typeface="Times New Roman"/>
              </a:rPr>
              <a:t> </a:t>
            </a:r>
            <a:r>
              <a:rPr lang="en-US" sz="2200" b="1">
                <a:solidFill>
                  <a:srgbClr val="555A3B"/>
                </a:solidFill>
                <a:highlight>
                  <a:srgbClr val="FFFF00"/>
                </a:highlight>
                <a:latin typeface="Times New Roman"/>
                <a:ea typeface="Corben"/>
                <a:cs typeface="Times New Roman"/>
              </a:rPr>
              <a:t>Гродно</a:t>
            </a:r>
            <a:r>
              <a:rPr lang="en-US" sz="2200" b="1">
                <a:solidFill>
                  <a:srgbClr val="555A3B"/>
                </a:solidFill>
                <a:highlight>
                  <a:srgbClr val="FFFF00"/>
                </a:highlight>
                <a:latin typeface="Times New Roman"/>
                <a:ea typeface="Corben"/>
                <a:cs typeface="Times New Roman"/>
              </a:rPr>
              <a:t>.</a:t>
            </a:r>
            <a:endParaRPr sz="135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969407"/>
            <a:ext cx="935569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>
                <a:solidFill>
                  <a:srgbClr val="313117"/>
                </a:solidFill>
                <a:latin typeface="Rubik Semi Bold"/>
                <a:ea typeface="Rubik Semi Bold"/>
                <a:cs typeface="Rubik Semi Bold"/>
              </a:rPr>
              <a:t>Гродно — трижды королевский город</a:t>
            </a:r>
            <a:endParaRPr lang="en-US" sz="3900"/>
          </a:p>
        </p:txBody>
      </p:sp>
      <p:sp>
        <p:nvSpPr>
          <p:cNvPr id="4" name="Text 1"/>
          <p:cNvSpPr/>
          <p:nvPr/>
        </p:nvSpPr>
        <p:spPr bwMode="auto">
          <a:xfrm flipH="0" flipV="0">
            <a:off x="6212085" y="1714500"/>
            <a:ext cx="7632024" cy="214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6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Гродно был выбран местом проведения каждого третьего вального сейма. Город имел особое положение. О его высоком статусе и славной истории свидетельствуют два замка — Старый (Верхний) и Новый (Нижний).</a:t>
            </a:r>
            <a:endParaRPr sz="2600" b="1">
              <a:latin typeface="Times New Roman"/>
              <a:cs typeface="Times New Roman"/>
            </a:endParaRPr>
          </a:p>
        </p:txBody>
      </p:sp>
      <p:sp>
        <p:nvSpPr>
          <p:cNvPr id="5" name="Text 2"/>
          <p:cNvSpPr/>
          <p:nvPr/>
        </p:nvSpPr>
        <p:spPr bwMode="auto">
          <a:xfrm flipH="0" flipV="0">
            <a:off x="6333470" y="4160652"/>
            <a:ext cx="7632024" cy="3100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6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В XVII в. канцлер К. С. Пац отстроил Старый замок, чтобы проводить в нем сеймы Речи Посполитой. Магнаты, приезжавшие на сеймы, один за другим построили здесь собственные дворцы.</a:t>
            </a:r>
            <a:r>
              <a:rPr lang="en-US" sz="2600" b="1" i="0" u="none" strike="noStrike" cap="none" spc="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Благодаря славному историческому наследию современный Гродно часто называют </a:t>
            </a:r>
            <a:r>
              <a:rPr lang="en-US" sz="2600" b="1" i="0" u="none" strike="noStrike" cap="none" spc="0">
                <a:solidFill>
                  <a:srgbClr val="555A3B"/>
                </a:solidFill>
                <a:highlight>
                  <a:srgbClr val="E4B955"/>
                </a:highlight>
                <a:latin typeface="Times New Roman"/>
                <a:ea typeface="Corben"/>
                <a:cs typeface="Times New Roman"/>
              </a:rPr>
              <a:t>"трижды королевским городом"</a:t>
            </a:r>
            <a:r>
              <a:rPr lang="en-US" sz="2600" b="1" i="0" u="none" strike="noStrike" cap="none" spc="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.</a:t>
            </a:r>
            <a:endParaRPr sz="2600" b="1">
              <a:latin typeface="Times New Roman"/>
              <a:cs typeface="Times New Roman"/>
            </a:endParaRPr>
          </a:p>
          <a:p>
            <a:pPr marL="0" indent="0" algn="l">
              <a:lnSpc>
                <a:spcPct val="100000"/>
              </a:lnSpc>
              <a:buNone/>
              <a:defRPr/>
            </a:pPr>
            <a:endParaRPr sz="2600" b="1">
              <a:latin typeface="Times New Roman"/>
              <a:cs typeface="Times New Roman"/>
            </a:endParaRPr>
          </a:p>
        </p:txBody>
      </p:sp>
      <p:pic>
        <p:nvPicPr>
          <p:cNvPr id="5283153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04264" y="1871382"/>
            <a:ext cx="5513293" cy="413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1292662"/>
            <a:ext cx="102923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>
                <a:solidFill>
                  <a:srgbClr val="313117"/>
                </a:solidFill>
                <a:latin typeface="Rubik Semi Bold"/>
                <a:ea typeface="Rubik Semi Bold"/>
                <a:cs typeface="Rubik Semi Bold"/>
              </a:rPr>
              <a:t>Политическая система Речи Посполитой</a:t>
            </a:r>
            <a:endParaRPr lang="en-US" sz="3900"/>
          </a:p>
        </p:txBody>
      </p:sp>
      <p:sp>
        <p:nvSpPr>
          <p:cNvPr id="3" name="Shape 1"/>
          <p:cNvSpPr/>
          <p:nvPr/>
        </p:nvSpPr>
        <p:spPr bwMode="auto">
          <a:xfrm flipH="0" flipV="0">
            <a:off x="755426" y="2335775"/>
            <a:ext cx="6559773" cy="4163636"/>
          </a:xfrm>
          <a:prstGeom prst="roundRect">
            <a:avLst>
              <a:gd name="adj" fmla="val 2040"/>
            </a:avLst>
          </a:prstGeom>
          <a:solidFill>
            <a:schemeClr val="accent2">
              <a:lumMod val="20000"/>
              <a:lumOff val="80000"/>
            </a:schemeClr>
          </a:solidFill>
          <a:ln w="22860">
            <a:solidFill>
              <a:srgbClr val="DED3B9"/>
            </a:solidFill>
            <a:prstDash val="solid"/>
          </a:ln>
        </p:spPr>
      </p:sp>
      <p:sp>
        <p:nvSpPr>
          <p:cNvPr id="4" name="Shape 2"/>
          <p:cNvSpPr/>
          <p:nvPr/>
        </p:nvSpPr>
        <p:spPr bwMode="auto">
          <a:xfrm>
            <a:off x="816650" y="2332434"/>
            <a:ext cx="6376510" cy="595313"/>
          </a:xfrm>
          <a:prstGeom prst="roundRect">
            <a:avLst>
              <a:gd name="adj" fmla="val 9395"/>
            </a:avLst>
          </a:prstGeom>
          <a:solidFill>
            <a:srgbClr val="F8EDD3"/>
          </a:solidFill>
          <a:ln/>
        </p:spPr>
      </p:sp>
      <p:sp>
        <p:nvSpPr>
          <p:cNvPr id="5" name="Text 3"/>
          <p:cNvSpPr/>
          <p:nvPr/>
        </p:nvSpPr>
        <p:spPr bwMode="auto">
          <a:xfrm flipH="0" flipV="0">
            <a:off x="1581176" y="2440185"/>
            <a:ext cx="5095114" cy="372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3600" b="1" i="0" u="none" strike="noStrike" cap="none" spc="0">
                <a:solidFill>
                  <a:srgbClr val="555A3B"/>
                </a:solidFill>
                <a:latin typeface="Times New Roman"/>
                <a:ea typeface="Rubik Semi Bold"/>
                <a:cs typeface="Times New Roman"/>
              </a:rPr>
              <a:t>Генриковы артикулы</a:t>
            </a:r>
            <a:endParaRPr sz="3600" b="1">
              <a:latin typeface="Times New Roman"/>
              <a:cs typeface="Times New Roman"/>
            </a:endParaRPr>
          </a:p>
        </p:txBody>
      </p:sp>
      <p:sp>
        <p:nvSpPr>
          <p:cNvPr id="6" name="Text 4"/>
          <p:cNvSpPr/>
          <p:nvPr/>
        </p:nvSpPr>
        <p:spPr bwMode="auto">
          <a:xfrm>
            <a:off x="1015007" y="3126105"/>
            <a:ext cx="108" cy="31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endParaRPr lang="en-US" sz="1950"/>
          </a:p>
        </p:txBody>
      </p:sp>
      <p:sp>
        <p:nvSpPr>
          <p:cNvPr id="7" name="Text 5"/>
          <p:cNvSpPr/>
          <p:nvPr/>
        </p:nvSpPr>
        <p:spPr bwMode="auto">
          <a:xfrm flipH="0" flipV="0">
            <a:off x="793789" y="2927746"/>
            <a:ext cx="6345504" cy="893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0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Акт, определявший основы государственного строя и полномочия монарха:</a:t>
            </a:r>
            <a:endParaRPr sz="2000" b="1">
              <a:latin typeface="Times New Roman"/>
              <a:cs typeface="Times New Roman"/>
            </a:endParaRPr>
          </a:p>
        </p:txBody>
      </p:sp>
      <p:sp>
        <p:nvSpPr>
          <p:cNvPr id="8" name="Text 6"/>
          <p:cNvSpPr/>
          <p:nvPr/>
        </p:nvSpPr>
        <p:spPr bwMode="auto">
          <a:xfrm>
            <a:off x="1015007" y="3821205"/>
            <a:ext cx="5470383" cy="317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6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Свободные выборы короля шляхтой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9" name="Text 7"/>
          <p:cNvSpPr/>
          <p:nvPr/>
        </p:nvSpPr>
        <p:spPr bwMode="auto">
          <a:xfrm>
            <a:off x="1015007" y="4220110"/>
            <a:ext cx="6187377" cy="317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6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Свобода христианского вероисповедания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0" name="Text 8"/>
          <p:cNvSpPr/>
          <p:nvPr/>
        </p:nvSpPr>
        <p:spPr bwMode="auto">
          <a:xfrm>
            <a:off x="1015115" y="4696420"/>
            <a:ext cx="6024692" cy="317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6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Обязанность монарха созывать сейм раз</a:t>
            </a:r>
            <a:endParaRPr lang="en-US" sz="2600">
              <a:solidFill>
                <a:srgbClr val="555A3B"/>
              </a:solidFill>
              <a:latin typeface="Times New Roman"/>
              <a:ea typeface="Corben"/>
              <a:cs typeface="Times New Roman"/>
            </a:endParaRPr>
          </a:p>
          <a:p>
            <a:pPr marL="342900" indent="-342900" algn="l">
              <a:lnSpc>
                <a:spcPts val="2499"/>
              </a:lnSpc>
              <a:buSzPct val="100000"/>
              <a:buChar char="•"/>
              <a:defRPr/>
            </a:pPr>
            <a:r>
              <a:rPr lang="en-US" sz="26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 в два года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1" name="Text 9"/>
          <p:cNvSpPr/>
          <p:nvPr/>
        </p:nvSpPr>
        <p:spPr bwMode="auto">
          <a:xfrm flipH="0" flipV="0">
            <a:off x="816649" y="5311557"/>
            <a:ext cx="6710312" cy="317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6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Запрет объявлять войну без согласия сейма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2" name="Text 10"/>
          <p:cNvSpPr/>
          <p:nvPr/>
        </p:nvSpPr>
        <p:spPr bwMode="auto">
          <a:xfrm>
            <a:off x="1015007" y="5698509"/>
            <a:ext cx="3968049" cy="317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6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Право шляхты отказаться </a:t>
            </a:r>
            <a:endParaRPr lang="en-US" sz="2600">
              <a:solidFill>
                <a:srgbClr val="555A3B"/>
              </a:solidFill>
              <a:latin typeface="Times New Roman"/>
              <a:ea typeface="Corben"/>
              <a:cs typeface="Times New Roman"/>
            </a:endParaRPr>
          </a:p>
          <a:p>
            <a:pPr marL="342900" indent="-342900" algn="l">
              <a:lnSpc>
                <a:spcPts val="2499"/>
              </a:lnSpc>
              <a:buSzPct val="100000"/>
              <a:buChar char="•"/>
              <a:defRPr/>
            </a:pPr>
            <a:r>
              <a:rPr lang="en-US" sz="26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от подчинения королю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3" name="Shape 11"/>
          <p:cNvSpPr/>
          <p:nvPr/>
        </p:nvSpPr>
        <p:spPr bwMode="auto">
          <a:xfrm>
            <a:off x="7414379" y="2309574"/>
            <a:ext cx="6422231" cy="4086463"/>
          </a:xfrm>
          <a:prstGeom prst="roundRect">
            <a:avLst>
              <a:gd name="adj" fmla="val 2040"/>
            </a:avLst>
          </a:prstGeom>
          <a:solidFill>
            <a:schemeClr val="accent2">
              <a:lumMod val="20000"/>
              <a:lumOff val="80000"/>
            </a:schemeClr>
          </a:solidFill>
          <a:ln w="22860">
            <a:solidFill>
              <a:srgbClr val="DED3B9"/>
            </a:solidFill>
            <a:prstDash val="solid"/>
          </a:ln>
        </p:spPr>
      </p:sp>
      <p:sp>
        <p:nvSpPr>
          <p:cNvPr id="14" name="Shape 12"/>
          <p:cNvSpPr/>
          <p:nvPr/>
        </p:nvSpPr>
        <p:spPr bwMode="auto">
          <a:xfrm>
            <a:off x="7437239" y="2332434"/>
            <a:ext cx="6376510" cy="595313"/>
          </a:xfrm>
          <a:prstGeom prst="roundRect">
            <a:avLst>
              <a:gd name="adj" fmla="val 9395"/>
            </a:avLst>
          </a:prstGeom>
          <a:solidFill>
            <a:srgbClr val="F8EDD3"/>
          </a:solidFill>
          <a:ln/>
        </p:spPr>
      </p:sp>
      <p:sp>
        <p:nvSpPr>
          <p:cNvPr id="15" name="Text 13"/>
          <p:cNvSpPr/>
          <p:nvPr/>
        </p:nvSpPr>
        <p:spPr bwMode="auto">
          <a:xfrm flipH="0" flipV="0">
            <a:off x="9223588" y="2440185"/>
            <a:ext cx="3357452" cy="372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en-US" sz="3600" b="1" i="0" u="none" strike="noStrike" cap="none" spc="0">
                <a:solidFill>
                  <a:srgbClr val="555A3B"/>
                </a:solidFill>
                <a:latin typeface="Times New Roman"/>
                <a:ea typeface="Rubik Semi Bold"/>
                <a:cs typeface="Times New Roman"/>
              </a:rPr>
              <a:t>Пакта конвента</a:t>
            </a:r>
            <a:endParaRPr sz="4800" b="1">
              <a:latin typeface="Times New Roman"/>
              <a:cs typeface="Times New Roman"/>
            </a:endParaRPr>
          </a:p>
        </p:txBody>
      </p:sp>
      <p:sp>
        <p:nvSpPr>
          <p:cNvPr id="16" name="Text 14"/>
          <p:cNvSpPr/>
          <p:nvPr/>
        </p:nvSpPr>
        <p:spPr bwMode="auto">
          <a:xfrm>
            <a:off x="7635596" y="3126105"/>
            <a:ext cx="108" cy="31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endParaRPr lang="en-US" sz="1950"/>
          </a:p>
        </p:txBody>
      </p:sp>
      <p:sp>
        <p:nvSpPr>
          <p:cNvPr id="17" name="Text 15"/>
          <p:cNvSpPr/>
          <p:nvPr/>
        </p:nvSpPr>
        <p:spPr bwMode="auto">
          <a:xfrm>
            <a:off x="7635596" y="3118758"/>
            <a:ext cx="3860621" cy="317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Соглашение между шляхтой и </a:t>
            </a:r>
            <a:endParaRPr lang="en-US" sz="2200" b="1">
              <a:solidFill>
                <a:srgbClr val="555A3B"/>
              </a:solidFill>
              <a:latin typeface="Times New Roman"/>
              <a:ea typeface="Corben"/>
              <a:cs typeface="Times New Roman"/>
            </a:endParaRPr>
          </a:p>
          <a:p>
            <a:pPr marL="0" indent="0" algn="l">
              <a:lnSpc>
                <a:spcPts val="2499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новоизбранным монархом:</a:t>
            </a:r>
            <a:endParaRPr sz="2200" b="1">
              <a:latin typeface="Times New Roman"/>
              <a:cs typeface="Times New Roman"/>
            </a:endParaRPr>
          </a:p>
        </p:txBody>
      </p:sp>
      <p:sp>
        <p:nvSpPr>
          <p:cNvPr id="18" name="Text 16"/>
          <p:cNvSpPr/>
          <p:nvPr/>
        </p:nvSpPr>
        <p:spPr bwMode="auto">
          <a:xfrm>
            <a:off x="7579567" y="3902571"/>
            <a:ext cx="5521926" cy="317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200" b="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Оказание финансовой помощи государству</a:t>
            </a:r>
            <a:endParaRPr lang="en-US" sz="1550"/>
          </a:p>
        </p:txBody>
      </p:sp>
      <p:sp>
        <p:nvSpPr>
          <p:cNvPr id="19" name="Text 17"/>
          <p:cNvSpPr/>
          <p:nvPr/>
        </p:nvSpPr>
        <p:spPr bwMode="auto">
          <a:xfrm>
            <a:off x="7579567" y="4448293"/>
            <a:ext cx="4834347" cy="317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2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Выплата долгов предыдущего короля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0" name="Text 18"/>
          <p:cNvSpPr/>
          <p:nvPr/>
        </p:nvSpPr>
        <p:spPr bwMode="auto">
          <a:xfrm>
            <a:off x="7635596" y="5014248"/>
            <a:ext cx="4673912" cy="317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2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Сохранение шляхетских вольностей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1" name="Text 19"/>
          <p:cNvSpPr/>
          <p:nvPr/>
        </p:nvSpPr>
        <p:spPr bwMode="auto">
          <a:xfrm>
            <a:off x="7635704" y="5380969"/>
            <a:ext cx="4819069" cy="317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200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Неприменение армии против шляхты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2" name="Text 20"/>
          <p:cNvSpPr/>
          <p:nvPr/>
        </p:nvSpPr>
        <p:spPr bwMode="auto">
          <a:xfrm flipH="0" flipV="0">
            <a:off x="222289" y="6778049"/>
            <a:ext cx="12087218" cy="1267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4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Эти документы превратили Речь Посполитую в </a:t>
            </a:r>
            <a:r>
              <a:rPr lang="en-US" sz="24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"шляхетскую республику"</a:t>
            </a:r>
            <a:r>
              <a:rPr lang="en-US" sz="24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 </a:t>
            </a:r>
            <a:endParaRPr lang="en-US" sz="2400" b="1">
              <a:solidFill>
                <a:srgbClr val="555A3B"/>
              </a:solidFill>
              <a:latin typeface="Times New Roman"/>
              <a:ea typeface="Corben"/>
              <a:cs typeface="Times New Roman"/>
            </a:endParaRPr>
          </a:p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4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с уникальной системой </a:t>
            </a:r>
            <a:r>
              <a:rPr lang="en-US" sz="24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"шляхетской демократии"</a:t>
            </a:r>
            <a:r>
              <a:rPr lang="en-US" sz="24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.</a:t>
            </a:r>
            <a:endParaRPr sz="2400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894636"/>
            <a:ext cx="6541968" cy="620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Внутриполитический кризис</a:t>
            </a:r>
            <a:endParaRPr sz="3900" b="1">
              <a:latin typeface="Times New Roman"/>
              <a:cs typeface="Times New Roman"/>
            </a:endParaRPr>
          </a:p>
        </p:txBody>
      </p:sp>
      <p:sp>
        <p:nvSpPr>
          <p:cNvPr id="3" name="Text 1"/>
          <p:cNvSpPr/>
          <p:nvPr/>
        </p:nvSpPr>
        <p:spPr bwMode="auto">
          <a:xfrm>
            <a:off x="2254090" y="2051089"/>
            <a:ext cx="108" cy="31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4" name="Text 2"/>
          <p:cNvSpPr/>
          <p:nvPr/>
        </p:nvSpPr>
        <p:spPr bwMode="auto">
          <a:xfrm>
            <a:off x="793790" y="2480310"/>
            <a:ext cx="394120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8" name="Text 4"/>
          <p:cNvSpPr/>
          <p:nvPr/>
        </p:nvSpPr>
        <p:spPr bwMode="auto">
          <a:xfrm>
            <a:off x="9895284" y="2480310"/>
            <a:ext cx="3941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1" name="Text 5"/>
          <p:cNvSpPr/>
          <p:nvPr/>
        </p:nvSpPr>
        <p:spPr bwMode="auto">
          <a:xfrm>
            <a:off x="9895284" y="4327327"/>
            <a:ext cx="394132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2" name="Text 6"/>
          <p:cNvSpPr/>
          <p:nvPr/>
        </p:nvSpPr>
        <p:spPr bwMode="auto">
          <a:xfrm>
            <a:off x="9895284" y="5066705"/>
            <a:ext cx="3941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5" name="Text 7"/>
          <p:cNvSpPr/>
          <p:nvPr/>
        </p:nvSpPr>
        <p:spPr bwMode="auto">
          <a:xfrm>
            <a:off x="1047035" y="4482464"/>
            <a:ext cx="108" cy="31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6" name="Text 8"/>
          <p:cNvSpPr/>
          <p:nvPr/>
        </p:nvSpPr>
        <p:spPr bwMode="auto">
          <a:xfrm>
            <a:off x="793790" y="4911685"/>
            <a:ext cx="394120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9" name="Text 9"/>
          <p:cNvSpPr/>
          <p:nvPr/>
        </p:nvSpPr>
        <p:spPr bwMode="auto">
          <a:xfrm>
            <a:off x="793790" y="669976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endParaRPr/>
          </a:p>
        </p:txBody>
      </p:sp>
      <p:pic>
        <p:nvPicPr>
          <p:cNvPr id="75049976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479176" y="1647437"/>
            <a:ext cx="11184617" cy="6600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6662379" name="Text 0"/>
          <p:cNvSpPr/>
          <p:nvPr/>
        </p:nvSpPr>
        <p:spPr bwMode="auto">
          <a:xfrm>
            <a:off x="793789" y="894636"/>
            <a:ext cx="6541968" cy="620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49"/>
              </a:lnSpc>
              <a:buNone/>
              <a:defRPr/>
            </a:pPr>
            <a:r>
              <a:rPr lang="en-US" sz="39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Внутриполитический кризис</a:t>
            </a:r>
            <a:endParaRPr sz="3900" b="1">
              <a:latin typeface="Times New Roman"/>
              <a:cs typeface="Times New Roman"/>
            </a:endParaRPr>
          </a:p>
        </p:txBody>
      </p:sp>
      <p:sp>
        <p:nvSpPr>
          <p:cNvPr id="326672418" name="Text 1"/>
          <p:cNvSpPr/>
          <p:nvPr/>
        </p:nvSpPr>
        <p:spPr bwMode="auto">
          <a:xfrm>
            <a:off x="2818445" y="2051089"/>
            <a:ext cx="1916766" cy="310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99"/>
              </a:lnSpc>
              <a:buNone/>
              <a:defRPr/>
            </a:pPr>
            <a:r>
              <a:rPr lang="en-US" sz="2600" b="1">
                <a:solidFill>
                  <a:srgbClr val="555A3B"/>
                </a:solidFill>
                <a:latin typeface="Times New Roman"/>
                <a:ea typeface="Rubik Semi Bold"/>
                <a:cs typeface="Times New Roman"/>
              </a:rPr>
              <a:t>Liberum veto</a:t>
            </a:r>
            <a:endParaRPr sz="2600" b="1">
              <a:latin typeface="Times New Roman"/>
              <a:cs typeface="Times New Roman"/>
            </a:endParaRPr>
          </a:p>
        </p:txBody>
      </p:sp>
      <p:sp>
        <p:nvSpPr>
          <p:cNvPr id="870544487" name="Text 2"/>
          <p:cNvSpPr/>
          <p:nvPr/>
        </p:nvSpPr>
        <p:spPr bwMode="auto">
          <a:xfrm flipH="0" flipV="0">
            <a:off x="415764" y="2480309"/>
            <a:ext cx="4319232" cy="1847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  <a:defRPr/>
            </a:pPr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Право "не позволяю" — все решения сейма должны были приниматься единогласно. Один депутат мог сорвать решение сейма.</a:t>
            </a:r>
            <a:endParaRPr lang="en-US" sz="1550"/>
          </a:p>
        </p:txBody>
      </p:sp>
      <p:pic>
        <p:nvPicPr>
          <p:cNvPr id="1818819219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32652" y="1911547"/>
            <a:ext cx="4564974" cy="4564974"/>
          </a:xfrm>
          <a:prstGeom prst="rect">
            <a:avLst/>
          </a:prstGeom>
        </p:spPr>
      </p:pic>
      <p:pic>
        <p:nvPicPr>
          <p:cNvPr id="1779229246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36765" y="2915661"/>
            <a:ext cx="296941" cy="296941"/>
          </a:xfrm>
          <a:prstGeom prst="rect">
            <a:avLst/>
          </a:prstGeom>
        </p:spPr>
      </p:pic>
      <p:sp>
        <p:nvSpPr>
          <p:cNvPr id="930026119" name="Text 3"/>
          <p:cNvSpPr/>
          <p:nvPr/>
        </p:nvSpPr>
        <p:spPr bwMode="auto">
          <a:xfrm>
            <a:off x="9895284" y="1740931"/>
            <a:ext cx="3334936" cy="310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99"/>
              </a:lnSpc>
              <a:buNone/>
              <a:defRPr/>
            </a:pPr>
            <a:r>
              <a:rPr lang="en-US" sz="2600" b="1">
                <a:solidFill>
                  <a:srgbClr val="555A3B"/>
                </a:solidFill>
                <a:latin typeface="Times New Roman"/>
                <a:ea typeface="Rubik Semi Bold"/>
                <a:cs typeface="Times New Roman"/>
              </a:rPr>
              <a:t>Ослабление монархии</a:t>
            </a:r>
            <a:endParaRPr lang="en-US" sz="1950"/>
          </a:p>
        </p:txBody>
      </p:sp>
      <p:sp>
        <p:nvSpPr>
          <p:cNvPr id="1949041153" name="Text 4"/>
          <p:cNvSpPr/>
          <p:nvPr/>
        </p:nvSpPr>
        <p:spPr bwMode="auto">
          <a:xfrm>
            <a:off x="9895284" y="2480309"/>
            <a:ext cx="3941325" cy="127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99"/>
              </a:lnSpc>
              <a:buNone/>
              <a:defRPr/>
            </a:pPr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Развитие шляхетских вольностей, которые ограничивали власть короля и давали магнатам возможность неподчинения монарху.</a:t>
            </a:r>
            <a:endParaRPr sz="240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395131080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32652" y="1911547"/>
            <a:ext cx="4564974" cy="4564974"/>
          </a:xfrm>
          <a:prstGeom prst="rect">
            <a:avLst/>
          </a:prstGeom>
        </p:spPr>
      </p:pic>
      <p:pic>
        <p:nvPicPr>
          <p:cNvPr id="1949556831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96335" y="2915661"/>
            <a:ext cx="296941" cy="296941"/>
          </a:xfrm>
          <a:prstGeom prst="rect">
            <a:avLst/>
          </a:prstGeom>
        </p:spPr>
      </p:pic>
      <p:sp>
        <p:nvSpPr>
          <p:cNvPr id="473078232" name="Text 5"/>
          <p:cNvSpPr/>
          <p:nvPr/>
        </p:nvSpPr>
        <p:spPr bwMode="auto">
          <a:xfrm flipH="0" flipV="0">
            <a:off x="9693056" y="4446388"/>
            <a:ext cx="46398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99"/>
              </a:lnSpc>
              <a:buNone/>
              <a:defRPr/>
            </a:pPr>
            <a:r>
              <a:rPr lang="en-US" sz="2400" b="1">
                <a:solidFill>
                  <a:srgbClr val="555A3B"/>
                </a:solidFill>
                <a:latin typeface="Times New Roman"/>
                <a:ea typeface="Rubik Semi Bold"/>
                <a:cs typeface="Times New Roman"/>
              </a:rPr>
              <a:t>Борьба магнатских группировок</a:t>
            </a:r>
            <a:endParaRPr sz="2400" b="1">
              <a:latin typeface="Times New Roman"/>
              <a:cs typeface="Times New Roman"/>
            </a:endParaRPr>
          </a:p>
        </p:txBody>
      </p:sp>
      <p:sp>
        <p:nvSpPr>
          <p:cNvPr id="1237950777" name="Text 6"/>
          <p:cNvSpPr/>
          <p:nvPr/>
        </p:nvSpPr>
        <p:spPr bwMode="auto">
          <a:xfrm>
            <a:off x="9895284" y="5066704"/>
            <a:ext cx="3941325" cy="127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99"/>
              </a:lnSpc>
              <a:buNone/>
              <a:defRPr/>
            </a:pPr>
            <a:r>
              <a:rPr lang="en-US" sz="2200">
                <a:solidFill>
                  <a:schemeClr val="accent1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С последней четверти XVII в. развернулась борьба магнатских родов за власть (Сапеги, Радзивиллы, Огинские, Вишневецкие).</a:t>
            </a:r>
            <a:endParaRPr sz="220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006722472" name="Image 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32652" y="1911547"/>
            <a:ext cx="4564974" cy="4564974"/>
          </a:xfrm>
          <a:prstGeom prst="rect">
            <a:avLst/>
          </a:prstGeom>
        </p:spPr>
      </p:pic>
      <p:pic>
        <p:nvPicPr>
          <p:cNvPr id="2079574617" name="Image 5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296335" y="5175229"/>
            <a:ext cx="296941" cy="296941"/>
          </a:xfrm>
          <a:prstGeom prst="rect">
            <a:avLst/>
          </a:prstGeom>
        </p:spPr>
      </p:pic>
      <p:sp>
        <p:nvSpPr>
          <p:cNvPr id="1280583410" name="Text 7"/>
          <p:cNvSpPr/>
          <p:nvPr/>
        </p:nvSpPr>
        <p:spPr bwMode="auto">
          <a:xfrm>
            <a:off x="711568" y="4482464"/>
            <a:ext cx="4023608" cy="310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99"/>
              </a:lnSpc>
              <a:buNone/>
              <a:defRPr/>
            </a:pPr>
            <a:r>
              <a:rPr lang="en-US" sz="2400" b="1">
                <a:solidFill>
                  <a:srgbClr val="555A3B"/>
                </a:solidFill>
                <a:latin typeface="Times New Roman"/>
                <a:ea typeface="Rubik Semi Bold"/>
                <a:cs typeface="Times New Roman"/>
              </a:rPr>
              <a:t>Иностранное вмешательство</a:t>
            </a:r>
            <a:endParaRPr lang="en-US" sz="1950"/>
          </a:p>
        </p:txBody>
      </p:sp>
      <p:sp>
        <p:nvSpPr>
          <p:cNvPr id="950376419" name="Text 8"/>
          <p:cNvSpPr/>
          <p:nvPr/>
        </p:nvSpPr>
        <p:spPr bwMode="auto">
          <a:xfrm>
            <a:off x="793789" y="4911684"/>
            <a:ext cx="3941206" cy="127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99"/>
              </a:lnSpc>
              <a:buNone/>
              <a:defRPr/>
            </a:pP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Иностранные государства стремились к сохранению существующего строя в Речи Посполитой, выступали гарантами "золотых шляхетских вольностей".</a:t>
            </a:r>
            <a:endParaRPr lang="en-US" sz="1550"/>
          </a:p>
        </p:txBody>
      </p:sp>
      <p:pic>
        <p:nvPicPr>
          <p:cNvPr id="950340323" name="Image 6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032652" y="1911547"/>
            <a:ext cx="4564974" cy="4564974"/>
          </a:xfrm>
          <a:prstGeom prst="rect">
            <a:avLst/>
          </a:prstGeom>
        </p:spPr>
      </p:pic>
      <p:pic>
        <p:nvPicPr>
          <p:cNvPr id="1339969363" name="Image 7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036765" y="5175229"/>
            <a:ext cx="296941" cy="296941"/>
          </a:xfrm>
          <a:prstGeom prst="rect">
            <a:avLst/>
          </a:prstGeom>
        </p:spPr>
      </p:pic>
      <p:sp>
        <p:nvSpPr>
          <p:cNvPr id="666579302" name="Text 9"/>
          <p:cNvSpPr/>
          <p:nvPr/>
        </p:nvSpPr>
        <p:spPr bwMode="auto">
          <a:xfrm flipH="0" flipV="0">
            <a:off x="883436" y="7091971"/>
            <a:ext cx="13042820" cy="1099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99"/>
              </a:lnSpc>
              <a:buNone/>
              <a:defRPr/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С 1669 по 1763 г. было сорвано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53 заседания сейма из 137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. Государственный строй Речи Посполитой стремительно приходил в упадок, сословная монархия превратилась в анархию.</a:t>
            </a:r>
            <a:endParaRPr sz="2400" b="1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90484795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4908176" y="1704200"/>
            <a:ext cx="4784880" cy="4772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5013833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86970" y="425823"/>
            <a:ext cx="12025058" cy="7542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4630400" cy="20838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89" y="2683311"/>
            <a:ext cx="6191190" cy="496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  <a:defRPr/>
            </a:pPr>
            <a:r>
              <a:rPr lang="en-US" sz="31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Попытки реформ и первый раздел</a:t>
            </a:r>
            <a:endParaRPr lang="en-US" sz="3100"/>
          </a:p>
        </p:txBody>
      </p:sp>
      <p:sp>
        <p:nvSpPr>
          <p:cNvPr id="4" name="Text 1"/>
          <p:cNvSpPr/>
          <p:nvPr/>
        </p:nvSpPr>
        <p:spPr bwMode="auto">
          <a:xfrm>
            <a:off x="793789" y="3576279"/>
            <a:ext cx="5396373" cy="297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8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Реформы Чарторыйских (1764 г.)</a:t>
            </a:r>
            <a:endParaRPr sz="2800" b="1">
              <a:latin typeface="Times New Roman"/>
              <a:cs typeface="Times New Roman"/>
            </a:endParaRPr>
          </a:p>
        </p:txBody>
      </p:sp>
      <p:sp>
        <p:nvSpPr>
          <p:cNvPr id="5" name="Text 2"/>
          <p:cNvSpPr/>
          <p:nvPr/>
        </p:nvSpPr>
        <p:spPr bwMode="auto">
          <a:xfrm>
            <a:off x="950672" y="3937396"/>
            <a:ext cx="108" cy="24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6" name="Text 3"/>
          <p:cNvSpPr/>
          <p:nvPr/>
        </p:nvSpPr>
        <p:spPr bwMode="auto">
          <a:xfrm>
            <a:off x="793789" y="4344113"/>
            <a:ext cx="108" cy="254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8" name="Text 5"/>
          <p:cNvSpPr/>
          <p:nvPr/>
        </p:nvSpPr>
        <p:spPr bwMode="auto">
          <a:xfrm>
            <a:off x="793789" y="4963239"/>
            <a:ext cx="108" cy="254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000"/>
              </a:lnSpc>
              <a:defRPr/>
            </a:pPr>
            <a:endParaRPr lang="en-US" sz="1250"/>
          </a:p>
        </p:txBody>
      </p:sp>
      <p:sp>
        <p:nvSpPr>
          <p:cNvPr id="9" name="Text 6"/>
          <p:cNvSpPr/>
          <p:nvPr/>
        </p:nvSpPr>
        <p:spPr bwMode="auto">
          <a:xfrm>
            <a:off x="793789" y="5376028"/>
            <a:ext cx="108" cy="24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endParaRPr lang="en-US" sz="1550"/>
          </a:p>
        </p:txBody>
      </p:sp>
      <p:sp>
        <p:nvSpPr>
          <p:cNvPr id="10" name="Text 7"/>
          <p:cNvSpPr/>
          <p:nvPr/>
        </p:nvSpPr>
        <p:spPr bwMode="auto">
          <a:xfrm>
            <a:off x="793789" y="5782746"/>
            <a:ext cx="108" cy="254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000"/>
              </a:lnSpc>
              <a:defRPr/>
            </a:pPr>
            <a:endParaRPr lang="en-US" sz="1250"/>
          </a:p>
        </p:txBody>
      </p:sp>
      <p:sp>
        <p:nvSpPr>
          <p:cNvPr id="11" name="Text 8"/>
          <p:cNvSpPr/>
          <p:nvPr/>
        </p:nvSpPr>
        <p:spPr bwMode="auto">
          <a:xfrm>
            <a:off x="793789" y="6092308"/>
            <a:ext cx="108" cy="254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000"/>
              </a:lnSpc>
              <a:defRPr/>
            </a:pPr>
            <a:endParaRPr lang="en-US" sz="1250"/>
          </a:p>
        </p:txBody>
      </p:sp>
      <p:sp>
        <p:nvSpPr>
          <p:cNvPr id="12" name="Text 9"/>
          <p:cNvSpPr/>
          <p:nvPr/>
        </p:nvSpPr>
        <p:spPr bwMode="auto">
          <a:xfrm>
            <a:off x="793789" y="6401871"/>
            <a:ext cx="342971" cy="254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  <a:defRPr/>
            </a:pPr>
            <a:endParaRPr lang="en-US" sz="1250"/>
          </a:p>
        </p:txBody>
      </p:sp>
      <p:sp>
        <p:nvSpPr>
          <p:cNvPr id="13" name="Text 10"/>
          <p:cNvSpPr/>
          <p:nvPr/>
        </p:nvSpPr>
        <p:spPr bwMode="auto">
          <a:xfrm>
            <a:off x="793789" y="6814660"/>
            <a:ext cx="108" cy="24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endParaRPr lang="en-US" sz="1550"/>
          </a:p>
        </p:txBody>
      </p:sp>
      <p:sp>
        <p:nvSpPr>
          <p:cNvPr id="14" name="Text 11"/>
          <p:cNvSpPr/>
          <p:nvPr/>
        </p:nvSpPr>
        <p:spPr bwMode="auto">
          <a:xfrm>
            <a:off x="793789" y="7221378"/>
            <a:ext cx="108" cy="254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000"/>
              </a:lnSpc>
              <a:defRPr/>
            </a:pPr>
            <a:endParaRPr lang="en-US" sz="1250"/>
          </a:p>
        </p:txBody>
      </p:sp>
      <p:sp>
        <p:nvSpPr>
          <p:cNvPr id="15" name="Text 12"/>
          <p:cNvSpPr/>
          <p:nvPr/>
        </p:nvSpPr>
        <p:spPr bwMode="auto">
          <a:xfrm>
            <a:off x="7516415" y="3576279"/>
            <a:ext cx="4701747" cy="297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36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Диссидентский вопрос</a:t>
            </a:r>
            <a:endParaRPr sz="3600" b="1">
              <a:latin typeface="Times New Roman"/>
              <a:cs typeface="Times New Roman"/>
            </a:endParaRPr>
          </a:p>
        </p:txBody>
      </p:sp>
      <p:sp>
        <p:nvSpPr>
          <p:cNvPr id="16" name="Text 13"/>
          <p:cNvSpPr/>
          <p:nvPr/>
        </p:nvSpPr>
        <p:spPr bwMode="auto">
          <a:xfrm flipH="0" flipV="0">
            <a:off x="6623823" y="4032646"/>
            <a:ext cx="7220407" cy="1016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Диссиденты</a:t>
            </a: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 — название христиан-некатоликов в Речи Посполитой. При поддержке России и Пруссии были созданы православная </a:t>
            </a:r>
            <a:r>
              <a:rPr lang="en-US" sz="2000" b="1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Times New Roman"/>
                <a:ea typeface="Corben"/>
                <a:cs typeface="Times New Roman"/>
              </a:rPr>
              <a:t>Слуцкая</a:t>
            </a: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 и протестантская </a:t>
            </a:r>
            <a:r>
              <a:rPr lang="en-US" sz="2000" b="1">
                <a:solidFill>
                  <a:schemeClr val="accent2">
                    <a:lumMod val="50000"/>
                  </a:schemeClr>
                </a:solidFill>
                <a:highlight>
                  <a:srgbClr val="FFFFFF"/>
                </a:highlight>
                <a:latin typeface="Times New Roman"/>
                <a:ea typeface="Corben"/>
                <a:cs typeface="Times New Roman"/>
              </a:rPr>
              <a:t>Торуньская </a:t>
            </a: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Corben"/>
                <a:cs typeface="Times New Roman"/>
              </a:rPr>
              <a:t>конфедерации, которые в 1768 г. добились уравнения в правах католиков и диссидентов.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Text 14"/>
          <p:cNvSpPr/>
          <p:nvPr/>
        </p:nvSpPr>
        <p:spPr bwMode="auto">
          <a:xfrm>
            <a:off x="7583651" y="6036897"/>
            <a:ext cx="3739411" cy="297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8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Барская конфедерация</a:t>
            </a:r>
            <a:endParaRPr sz="2800" b="1">
              <a:latin typeface="Times New Roman"/>
              <a:cs typeface="Times New Roman"/>
            </a:endParaRPr>
          </a:p>
        </p:txBody>
      </p:sp>
      <p:sp>
        <p:nvSpPr>
          <p:cNvPr id="18" name="Text 15"/>
          <p:cNvSpPr/>
          <p:nvPr/>
        </p:nvSpPr>
        <p:spPr bwMode="auto">
          <a:xfrm>
            <a:off x="7516415" y="6554544"/>
            <a:ext cx="6327815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Успех диссидентов вызвал недовольство католической шляхты, которая в 1768 г. создала Барскую конфедерацию. С 1768 по 1772 г. развернулись боевые действия</a:t>
            </a:r>
            <a:r>
              <a:rPr lang="en-US" sz="125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.</a:t>
            </a:r>
            <a:endParaRPr lang="en-US" sz="1250"/>
          </a:p>
        </p:txBody>
      </p:sp>
      <p:sp>
        <p:nvSpPr>
          <p:cNvPr id="410518448" name=""/>
          <p:cNvSpPr/>
          <p:nvPr/>
        </p:nvSpPr>
        <p:spPr bwMode="auto">
          <a:xfrm flipH="0" flipV="0">
            <a:off x="763146" y="4202205"/>
            <a:ext cx="6163235" cy="338417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729469" name=""/>
          <p:cNvSpPr txBox="1"/>
          <p:nvPr/>
        </p:nvSpPr>
        <p:spPr bwMode="auto">
          <a:xfrm flipH="0" flipV="0">
            <a:off x="1132940" y="5490882"/>
            <a:ext cx="4864216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3600" b="1">
                <a:latin typeface="Times New Roman"/>
                <a:cs typeface="Times New Roman"/>
              </a:rPr>
              <a:t>недовольство</a:t>
            </a:r>
            <a:endParaRPr sz="3600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545782"/>
            <a:ext cx="8909777" cy="589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  <a:defRPr/>
            </a:pPr>
            <a:r>
              <a:rPr lang="en-US" sz="3700" b="1">
                <a:solidFill>
                  <a:schemeClr val="accent2">
                    <a:lumMod val="50000"/>
                  </a:schemeClr>
                </a:solidFill>
                <a:latin typeface="Times New Roman"/>
                <a:ea typeface="Rubik Semi Bold"/>
                <a:cs typeface="Times New Roman"/>
              </a:rPr>
              <a:t>Первый раздел Речи Посполитой (1772 г.)</a:t>
            </a:r>
            <a:endParaRPr lang="en-US" sz="3700"/>
          </a:p>
        </p:txBody>
      </p:sp>
      <p:sp>
        <p:nvSpPr>
          <p:cNvPr id="3" name="Shape 1"/>
          <p:cNvSpPr/>
          <p:nvPr/>
        </p:nvSpPr>
        <p:spPr bwMode="auto">
          <a:xfrm>
            <a:off x="7303770" y="1511975"/>
            <a:ext cx="22860" cy="4419957"/>
          </a:xfrm>
          <a:prstGeom prst="roundRect">
            <a:avLst>
              <a:gd name="adj" fmla="val 346419"/>
            </a:avLst>
          </a:prstGeom>
          <a:solidFill>
            <a:srgbClr val="DED3B9"/>
          </a:solidFill>
          <a:ln/>
        </p:spPr>
      </p:sp>
      <p:sp>
        <p:nvSpPr>
          <p:cNvPr id="4" name="Shape 2"/>
          <p:cNvSpPr/>
          <p:nvPr/>
        </p:nvSpPr>
        <p:spPr bwMode="auto">
          <a:xfrm>
            <a:off x="770930" y="1511975"/>
            <a:ext cx="6521410" cy="1131213"/>
          </a:xfrm>
          <a:prstGeom prst="roundRect">
            <a:avLst>
              <a:gd name="adj" fmla="val 7001"/>
            </a:avLst>
          </a:prstGeom>
          <a:solidFill>
            <a:srgbClr val="F8EDD3"/>
          </a:solidFill>
          <a:ln w="7620">
            <a:solidFill>
              <a:srgbClr val="E4B955"/>
            </a:solidFill>
            <a:prstDash val="solid"/>
          </a:ln>
        </p:spPr>
      </p:sp>
      <p:sp>
        <p:nvSpPr>
          <p:cNvPr id="5" name="Text 3"/>
          <p:cNvSpPr/>
          <p:nvPr/>
        </p:nvSpPr>
        <p:spPr bwMode="auto">
          <a:xfrm>
            <a:off x="5187734" y="1708070"/>
            <a:ext cx="1916597" cy="295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  <a:defRPr/>
            </a:pPr>
            <a:r>
              <a:rPr lang="en-US" sz="36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Австрия</a:t>
            </a:r>
            <a:endParaRPr sz="3600" b="1"/>
          </a:p>
        </p:txBody>
      </p:sp>
      <p:sp>
        <p:nvSpPr>
          <p:cNvPr id="6" name="Text 4"/>
          <p:cNvSpPr/>
          <p:nvPr/>
        </p:nvSpPr>
        <p:spPr bwMode="auto">
          <a:xfrm>
            <a:off x="4575427" y="2115859"/>
            <a:ext cx="2528652" cy="301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  <a:defRPr/>
            </a:pPr>
            <a:r>
              <a:rPr lang="en-US" sz="24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Заняла Галицию</a:t>
            </a:r>
            <a:endParaRPr lang="en-US" sz="1450"/>
          </a:p>
        </p:txBody>
      </p:sp>
      <p:sp>
        <p:nvSpPr>
          <p:cNvPr id="7" name="Shape 5"/>
          <p:cNvSpPr/>
          <p:nvPr/>
        </p:nvSpPr>
        <p:spPr bwMode="auto">
          <a:xfrm>
            <a:off x="7338060" y="3020257"/>
            <a:ext cx="6521410" cy="1131213"/>
          </a:xfrm>
          <a:prstGeom prst="rect">
            <a:avLst/>
          </a:prstGeom>
          <a:solidFill>
            <a:srgbClr val="F8EDD3"/>
          </a:solidFill>
          <a:ln w="7620">
            <a:solidFill>
              <a:srgbClr val="2E311E"/>
            </a:solidFill>
            <a:prstDash val="solid"/>
          </a:ln>
        </p:spPr>
      </p:sp>
      <p:sp>
        <p:nvSpPr>
          <p:cNvPr id="8" name="Text 6"/>
          <p:cNvSpPr/>
          <p:nvPr/>
        </p:nvSpPr>
        <p:spPr bwMode="auto">
          <a:xfrm>
            <a:off x="7526535" y="3216353"/>
            <a:ext cx="1755192" cy="294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3600" b="1">
                <a:solidFill>
                  <a:srgbClr val="555A3B"/>
                </a:solidFill>
                <a:latin typeface="Times New Roman"/>
                <a:ea typeface="Rubik Semi Bold"/>
                <a:cs typeface="Times New Roman"/>
              </a:rPr>
              <a:t>Пруссия</a:t>
            </a:r>
            <a:endParaRPr sz="3600" b="1">
              <a:latin typeface="Times New Roman"/>
              <a:cs typeface="Times New Roman"/>
            </a:endParaRPr>
          </a:p>
        </p:txBody>
      </p:sp>
      <p:sp>
        <p:nvSpPr>
          <p:cNvPr id="9" name="Text 7"/>
          <p:cNvSpPr/>
          <p:nvPr/>
        </p:nvSpPr>
        <p:spPr bwMode="auto">
          <a:xfrm>
            <a:off x="7526535" y="3624142"/>
            <a:ext cx="6898121" cy="301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Получила польское Поморье (без порта Гданьск)</a:t>
            </a:r>
            <a:endParaRPr sz="2200" b="1"/>
          </a:p>
        </p:txBody>
      </p:sp>
      <p:sp>
        <p:nvSpPr>
          <p:cNvPr id="10" name="Shape 8"/>
          <p:cNvSpPr/>
          <p:nvPr/>
        </p:nvSpPr>
        <p:spPr bwMode="auto">
          <a:xfrm>
            <a:off x="770930" y="4528542"/>
            <a:ext cx="6521410" cy="1403389"/>
          </a:xfrm>
          <a:prstGeom prst="roundRect">
            <a:avLst>
              <a:gd name="adj" fmla="val 5643"/>
            </a:avLst>
          </a:prstGeom>
          <a:solidFill>
            <a:srgbClr val="F8EDD3"/>
          </a:solidFill>
          <a:ln w="7620">
            <a:solidFill>
              <a:srgbClr val="AAA08C"/>
            </a:solidFill>
            <a:prstDash val="solid"/>
          </a:ln>
        </p:spPr>
      </p:sp>
      <p:sp>
        <p:nvSpPr>
          <p:cNvPr id="11" name="Text 9"/>
          <p:cNvSpPr/>
          <p:nvPr/>
        </p:nvSpPr>
        <p:spPr bwMode="auto">
          <a:xfrm>
            <a:off x="5463516" y="4724637"/>
            <a:ext cx="1640671" cy="295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  <a:defRPr/>
            </a:pPr>
            <a:r>
              <a:rPr lang="en-US" sz="36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Россия</a:t>
            </a:r>
            <a:endParaRPr sz="3600" b="1"/>
          </a:p>
        </p:txBody>
      </p:sp>
      <p:sp>
        <p:nvSpPr>
          <p:cNvPr id="12" name="Text 10"/>
          <p:cNvSpPr/>
          <p:nvPr/>
        </p:nvSpPr>
        <p:spPr bwMode="auto">
          <a:xfrm>
            <a:off x="967026" y="5132427"/>
            <a:ext cx="6136838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Присоединила Восточную Беларусь и часть Прибалтики (Инфлянты</a:t>
            </a:r>
            <a:r>
              <a:rPr lang="en-US" sz="145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)</a:t>
            </a:r>
            <a:endParaRPr lang="en-US" sz="1450"/>
          </a:p>
        </p:txBody>
      </p:sp>
      <p:sp>
        <p:nvSpPr>
          <p:cNvPr id="13" name="Text 11"/>
          <p:cNvSpPr/>
          <p:nvPr/>
        </p:nvSpPr>
        <p:spPr bwMode="auto">
          <a:xfrm>
            <a:off x="1076563" y="6356032"/>
            <a:ext cx="12760047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0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Посол от Новогрудского воеводства </a:t>
            </a:r>
            <a:r>
              <a:rPr lang="en-US" sz="20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Тадеуш Рейтан</a:t>
            </a:r>
            <a:r>
              <a:rPr lang="en-US" sz="20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 после речи на сейме в знак протеста лег перед послами на полу в дверях. Но этот поступок не оказал морального влияния на позицию шляхетского большинства сейма.</a:t>
            </a:r>
            <a:endParaRPr sz="2000" b="1"/>
          </a:p>
        </p:txBody>
      </p:sp>
      <p:sp>
        <p:nvSpPr>
          <p:cNvPr id="14" name="Shape 12"/>
          <p:cNvSpPr/>
          <p:nvPr/>
        </p:nvSpPr>
        <p:spPr bwMode="auto">
          <a:xfrm>
            <a:off x="793790" y="6143982"/>
            <a:ext cx="22860" cy="1027509"/>
          </a:xfrm>
          <a:prstGeom prst="rect">
            <a:avLst/>
          </a:prstGeom>
          <a:solidFill>
            <a:srgbClr val="E4B955"/>
          </a:solidFill>
          <a:ln/>
        </p:spPr>
      </p:sp>
      <p:sp>
        <p:nvSpPr>
          <p:cNvPr id="15" name="Text 13"/>
          <p:cNvSpPr/>
          <p:nvPr/>
        </p:nvSpPr>
        <p:spPr bwMode="auto">
          <a:xfrm flipH="0" flipV="0">
            <a:off x="793789" y="7676029"/>
            <a:ext cx="13042820" cy="448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  <a:defRPr/>
            </a:pPr>
            <a:r>
              <a:rPr lang="en-US" sz="24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Варшавский сейм 1773–1775 гг. утвердил первый раздел Речи Посполитой.</a:t>
            </a:r>
            <a:endParaRPr lang="en-US" sz="14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668453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93911" y="392205"/>
            <a:ext cx="13537852" cy="6905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1651084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06264" y="44823"/>
            <a:ext cx="13950176" cy="807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1085142" y="271889"/>
            <a:ext cx="4694257" cy="496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  <a:defRPr/>
            </a:pPr>
            <a:r>
              <a:rPr lang="en-US" sz="31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Конституция 3 мая 1791 г.</a:t>
            </a:r>
            <a:endParaRPr sz="3100" b="1">
              <a:latin typeface="Times New Roman"/>
              <a:cs typeface="Times New Roman"/>
            </a:endParaRPr>
          </a:p>
        </p:txBody>
      </p:sp>
      <p:sp>
        <p:nvSpPr>
          <p:cNvPr id="3" name="Text 1"/>
          <p:cNvSpPr/>
          <p:nvPr/>
        </p:nvSpPr>
        <p:spPr bwMode="auto">
          <a:xfrm flipH="0" flipV="0">
            <a:off x="382146" y="1154205"/>
            <a:ext cx="8786324" cy="3294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>
                <a:solidFill>
                  <a:schemeClr val="tx1">
                    <a:lumMod val="90000"/>
                    <a:lumOff val="5000"/>
                  </a:schemeClr>
                </a:solidFill>
                <a:latin typeface="Times New Roman"/>
                <a:ea typeface="Corben"/>
                <a:cs typeface="Times New Roman"/>
              </a:rPr>
              <a:t>В 1788–1792 гг. заседал **Четырехлетний сейм**. Безземельная шляхта лишилась права избирать послов на сейм, а зажиточные мещане такое право получили. Было принято решение об увеличении армии до 100 тыс. человек.</a:t>
            </a:r>
            <a:endParaRPr sz="240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 b="0" i="0" u="none" strike="noStrike" cap="none" spc="0">
                <a:solidFill>
                  <a:schemeClr val="tx1">
                    <a:lumMod val="90000"/>
                    <a:lumOff val="5000"/>
                  </a:schemeClr>
                </a:solidFill>
                <a:highlight>
                  <a:srgbClr val="E4B955"/>
                </a:highlight>
                <a:latin typeface="Times New Roman"/>
                <a:ea typeface="Corben"/>
                <a:cs typeface="Times New Roman"/>
              </a:rPr>
              <a:t>3 мая 1791 г.</a:t>
            </a:r>
            <a:r>
              <a:rPr lang="en-US" sz="2400" b="0" i="0" u="none" strike="noStrike" cap="none" spc="0">
                <a:solidFill>
                  <a:schemeClr val="tx1">
                    <a:lumMod val="90000"/>
                    <a:lumOff val="5000"/>
                  </a:schemeClr>
                </a:solidFill>
                <a:latin typeface="Times New Roman"/>
                <a:ea typeface="Corben"/>
                <a:cs typeface="Times New Roman"/>
              </a:rPr>
              <a:t> была принята Конституция — **первая современная конституция в Европе**. Ограничивала шляхетские вольности и укрепляла королевскую власть, предусматривала передачу ее по наследству.</a:t>
            </a:r>
            <a:endParaRPr sz="2400" b="0" i="0" u="none" strike="noStrike" cap="none" spc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 b="0" i="0" u="none" strike="noStrike" cap="none" spc="0">
                <a:solidFill>
                  <a:schemeClr val="tx1">
                    <a:lumMod val="90000"/>
                    <a:lumOff val="5000"/>
                  </a:schemeClr>
                </a:solidFill>
                <a:latin typeface="Times New Roman"/>
                <a:ea typeface="Corben"/>
                <a:cs typeface="Times New Roman"/>
              </a:rPr>
              <a:t>Речь Посполитая становилась унитарным государством, что вело к потере государственности ВКЛ. Отменялось право "liberum veto", запрещалось создание конфедераций.</a:t>
            </a:r>
            <a:endParaRPr sz="240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0" indent="0" algn="l">
              <a:lnSpc>
                <a:spcPct val="114999"/>
              </a:lnSpc>
              <a:buNone/>
              <a:defRPr/>
            </a:pPr>
            <a:endParaRPr sz="2400">
              <a:latin typeface="Times New Roman"/>
              <a:cs typeface="Times New Roman"/>
            </a:endParaRPr>
          </a:p>
          <a:p>
            <a:pPr marL="0" indent="0" algn="l">
              <a:lnSpc>
                <a:spcPts val="1999"/>
              </a:lnSpc>
              <a:buNone/>
              <a:defRPr/>
            </a:pPr>
            <a:endParaRPr lang="en-US" sz="1250"/>
          </a:p>
        </p:txBody>
      </p:sp>
      <p:sp>
        <p:nvSpPr>
          <p:cNvPr id="4" name="Text 2"/>
          <p:cNvSpPr/>
          <p:nvPr/>
        </p:nvSpPr>
        <p:spPr bwMode="auto">
          <a:xfrm>
            <a:off x="793790" y="2379107"/>
            <a:ext cx="7670721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endParaRPr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168471" y="437941"/>
            <a:ext cx="4750381" cy="475038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 bwMode="auto">
          <a:xfrm>
            <a:off x="793789" y="5914191"/>
            <a:ext cx="3375084" cy="297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6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Основные положения:</a:t>
            </a:r>
            <a:endParaRPr sz="2600" b="1">
              <a:latin typeface="Times New Roman"/>
              <a:cs typeface="Times New Roman"/>
            </a:endParaRPr>
          </a:p>
        </p:txBody>
      </p:sp>
      <p:sp>
        <p:nvSpPr>
          <p:cNvPr id="8" name="Text 5"/>
          <p:cNvSpPr/>
          <p:nvPr/>
        </p:nvSpPr>
        <p:spPr bwMode="auto">
          <a:xfrm>
            <a:off x="793789" y="6322933"/>
            <a:ext cx="9119454" cy="25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  <a:defRPr/>
            </a:pP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Разделение власти на законодательную, исполнительную и судебную</a:t>
            </a:r>
            <a:endParaRPr sz="2200" b="1">
              <a:latin typeface="Times New Roman"/>
              <a:cs typeface="Times New Roman"/>
            </a:endParaRPr>
          </a:p>
        </p:txBody>
      </p:sp>
      <p:sp>
        <p:nvSpPr>
          <p:cNvPr id="9" name="Text 6"/>
          <p:cNvSpPr/>
          <p:nvPr/>
        </p:nvSpPr>
        <p:spPr bwMode="auto">
          <a:xfrm>
            <a:off x="793789" y="6759534"/>
            <a:ext cx="4505432" cy="25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  <a:defRPr/>
            </a:pP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Источник власти — воля народа</a:t>
            </a:r>
            <a:endParaRPr sz="2200" b="1">
              <a:latin typeface="Times New Roman"/>
              <a:cs typeface="Times New Roman"/>
            </a:endParaRPr>
          </a:p>
        </p:txBody>
      </p:sp>
      <p:sp>
        <p:nvSpPr>
          <p:cNvPr id="10" name="Text 7"/>
          <p:cNvSpPr/>
          <p:nvPr/>
        </p:nvSpPr>
        <p:spPr bwMode="auto">
          <a:xfrm>
            <a:off x="692937" y="7323176"/>
            <a:ext cx="3841585" cy="25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  <a:defRPr/>
            </a:pPr>
            <a:r>
              <a:rPr lang="en-US" sz="22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Сейм состоит из двух палат</a:t>
            </a:r>
            <a:endParaRPr sz="2200" b="1">
              <a:latin typeface="Times New Roman"/>
              <a:cs typeface="Times New Roman"/>
            </a:endParaRPr>
          </a:p>
        </p:txBody>
      </p:sp>
      <p:sp>
        <p:nvSpPr>
          <p:cNvPr id="11" name="Text 8"/>
          <p:cNvSpPr/>
          <p:nvPr/>
        </p:nvSpPr>
        <p:spPr bwMode="auto">
          <a:xfrm>
            <a:off x="692937" y="7632738"/>
            <a:ext cx="6568548" cy="254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  <a:defRPr/>
            </a:pPr>
            <a:r>
              <a:rPr lang="en-US" sz="2400" b="1">
                <a:solidFill>
                  <a:srgbClr val="555A3B"/>
                </a:solidFill>
                <a:latin typeface="Times New Roman"/>
                <a:ea typeface="Corben"/>
                <a:cs typeface="Times New Roman"/>
              </a:rPr>
              <a:t>Палата послов — святыня законодательства</a:t>
            </a:r>
            <a:endParaRPr sz="2400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121387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08519" y="291352"/>
            <a:ext cx="6112446" cy="4403911"/>
          </a:xfrm>
          <a:prstGeom prst="rect">
            <a:avLst/>
          </a:prstGeom>
        </p:spPr>
      </p:pic>
      <p:pic>
        <p:nvPicPr>
          <p:cNvPr id="115062140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198732" y="2366121"/>
            <a:ext cx="8617706" cy="5646083"/>
          </a:xfrm>
          <a:prstGeom prst="rect">
            <a:avLst/>
          </a:prstGeom>
        </p:spPr>
      </p:pic>
      <p:pic>
        <p:nvPicPr>
          <p:cNvPr id="96709426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61146" y="4090146"/>
            <a:ext cx="3777529" cy="4305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9652068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99323" y="22411"/>
            <a:ext cx="7298364" cy="7882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51334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6230660" y="783908"/>
            <a:ext cx="7655481" cy="988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  <a:defRPr/>
            </a:pPr>
            <a:r>
              <a:rPr lang="en-US" sz="31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Восстание Тадеуша Костюшко (1794 г.)</a:t>
            </a:r>
            <a:endParaRPr lang="en-US" sz="3100"/>
          </a:p>
        </p:txBody>
      </p:sp>
      <p:sp>
        <p:nvSpPr>
          <p:cNvPr id="4" name="Shape 1"/>
          <p:cNvSpPr/>
          <p:nvPr/>
        </p:nvSpPr>
        <p:spPr bwMode="auto">
          <a:xfrm>
            <a:off x="10046970" y="2009537"/>
            <a:ext cx="22860" cy="4080629"/>
          </a:xfrm>
          <a:prstGeom prst="roundRect">
            <a:avLst>
              <a:gd name="adj" fmla="val 290581"/>
            </a:avLst>
          </a:prstGeom>
          <a:solidFill>
            <a:srgbClr val="DED3B9"/>
          </a:solidFill>
          <a:ln/>
        </p:spPr>
      </p:sp>
      <p:sp>
        <p:nvSpPr>
          <p:cNvPr id="5" name="Shape 2"/>
          <p:cNvSpPr/>
          <p:nvPr/>
        </p:nvSpPr>
        <p:spPr bwMode="auto">
          <a:xfrm>
            <a:off x="9428917" y="2175986"/>
            <a:ext cx="474464" cy="22860"/>
          </a:xfrm>
          <a:prstGeom prst="roundRect">
            <a:avLst>
              <a:gd name="adj" fmla="val 290581"/>
            </a:avLst>
          </a:prstGeom>
          <a:solidFill>
            <a:srgbClr val="DED3B9"/>
          </a:solidFill>
          <a:ln/>
        </p:spPr>
      </p:sp>
      <p:sp>
        <p:nvSpPr>
          <p:cNvPr id="6" name="Shape 3"/>
          <p:cNvSpPr/>
          <p:nvPr/>
        </p:nvSpPr>
        <p:spPr bwMode="auto">
          <a:xfrm>
            <a:off x="9880521" y="2009537"/>
            <a:ext cx="355759" cy="355759"/>
          </a:xfrm>
          <a:prstGeom prst="roundRect">
            <a:avLst>
              <a:gd name="adj" fmla="val 18672"/>
            </a:avLst>
          </a:prstGeom>
          <a:solidFill>
            <a:srgbClr val="F8EDD3"/>
          </a:solidFill>
          <a:ln w="7620">
            <a:solidFill>
              <a:srgbClr val="DED3B9"/>
            </a:solidFill>
            <a:prstDash val="solid"/>
          </a:ln>
        </p:spPr>
      </p:sp>
      <p:sp>
        <p:nvSpPr>
          <p:cNvPr id="7" name="Text 4"/>
          <p:cNvSpPr/>
          <p:nvPr/>
        </p:nvSpPr>
        <p:spPr bwMode="auto">
          <a:xfrm>
            <a:off x="9939814" y="2039183"/>
            <a:ext cx="237173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  <a:defRPr/>
            </a:pPr>
            <a:r>
              <a:rPr lang="en-US" sz="18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1</a:t>
            </a:r>
            <a:endParaRPr lang="en-US" sz="1850"/>
          </a:p>
        </p:txBody>
      </p:sp>
      <p:sp>
        <p:nvSpPr>
          <p:cNvPr id="8" name="Text 5"/>
          <p:cNvSpPr/>
          <p:nvPr/>
        </p:nvSpPr>
        <p:spPr bwMode="auto">
          <a:xfrm flipH="0" flipV="0">
            <a:off x="6487596" y="1647264"/>
            <a:ext cx="2691167" cy="652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00"/>
              </a:lnSpc>
              <a:buNone/>
              <a:defRPr/>
            </a:pPr>
            <a:r>
              <a:rPr lang="en-US" sz="20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Январь 1793 г</a:t>
            </a:r>
            <a:r>
              <a:rPr lang="en-US" sz="15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.</a:t>
            </a:r>
            <a:endParaRPr lang="en-US" sz="1550"/>
          </a:p>
        </p:txBody>
      </p:sp>
      <p:sp>
        <p:nvSpPr>
          <p:cNvPr id="9" name="Text 6"/>
          <p:cNvSpPr/>
          <p:nvPr/>
        </p:nvSpPr>
        <p:spPr bwMode="auto">
          <a:xfrm flipH="0" flipV="0">
            <a:off x="5447205" y="2039182"/>
            <a:ext cx="4112558" cy="1378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  <a:defRPr/>
            </a:pPr>
            <a:r>
              <a:rPr lang="en-US" sz="1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Второй раздел Речи Посполитой. Пруссия получила западные земли Польши, Россия — центральную часть Беларуси и Правобережную Украину.</a:t>
            </a:r>
            <a:endParaRPr lang="en-US" sz="1200"/>
          </a:p>
        </p:txBody>
      </p:sp>
      <p:sp>
        <p:nvSpPr>
          <p:cNvPr id="10" name="Shape 7"/>
          <p:cNvSpPr/>
          <p:nvPr/>
        </p:nvSpPr>
        <p:spPr bwMode="auto">
          <a:xfrm>
            <a:off x="10213419" y="3124795"/>
            <a:ext cx="474464" cy="22860"/>
          </a:xfrm>
          <a:prstGeom prst="roundRect">
            <a:avLst>
              <a:gd name="adj" fmla="val 290581"/>
            </a:avLst>
          </a:prstGeom>
          <a:solidFill>
            <a:srgbClr val="DED3B9"/>
          </a:solidFill>
          <a:ln/>
        </p:spPr>
      </p:sp>
      <p:sp>
        <p:nvSpPr>
          <p:cNvPr id="11" name="Shape 8"/>
          <p:cNvSpPr/>
          <p:nvPr/>
        </p:nvSpPr>
        <p:spPr bwMode="auto">
          <a:xfrm>
            <a:off x="9880521" y="2958346"/>
            <a:ext cx="355759" cy="355759"/>
          </a:xfrm>
          <a:prstGeom prst="roundRect">
            <a:avLst>
              <a:gd name="adj" fmla="val 18672"/>
            </a:avLst>
          </a:prstGeom>
          <a:solidFill>
            <a:srgbClr val="F8EDD3"/>
          </a:solidFill>
          <a:ln w="7620">
            <a:solidFill>
              <a:srgbClr val="DED3B9"/>
            </a:solidFill>
            <a:prstDash val="solid"/>
          </a:ln>
        </p:spPr>
      </p:sp>
      <p:sp>
        <p:nvSpPr>
          <p:cNvPr id="12" name="Text 9"/>
          <p:cNvSpPr/>
          <p:nvPr/>
        </p:nvSpPr>
        <p:spPr bwMode="auto">
          <a:xfrm>
            <a:off x="9939814" y="2987993"/>
            <a:ext cx="237173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  <a:defRPr/>
            </a:pPr>
            <a:r>
              <a:rPr lang="en-US" sz="18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2</a:t>
            </a:r>
            <a:endParaRPr lang="en-US" sz="1850"/>
          </a:p>
        </p:txBody>
      </p:sp>
      <p:sp>
        <p:nvSpPr>
          <p:cNvPr id="13" name="Text 10"/>
          <p:cNvSpPr/>
          <p:nvPr/>
        </p:nvSpPr>
        <p:spPr bwMode="auto">
          <a:xfrm flipH="0" flipV="0">
            <a:off x="10849093" y="2728257"/>
            <a:ext cx="1976913" cy="531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Март 1794 г.</a:t>
            </a:r>
            <a:endParaRPr sz="2200" b="1"/>
          </a:p>
        </p:txBody>
      </p:sp>
      <p:sp>
        <p:nvSpPr>
          <p:cNvPr id="14" name="Text 11"/>
          <p:cNvSpPr/>
          <p:nvPr/>
        </p:nvSpPr>
        <p:spPr bwMode="auto">
          <a:xfrm flipH="0" flipV="0">
            <a:off x="10849093" y="3059205"/>
            <a:ext cx="3618847" cy="1306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1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В Кракове началось восстание, которое возглавил </a:t>
            </a:r>
            <a:r>
              <a:rPr lang="en-US" sz="1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Тадеуш Костюшко</a:t>
            </a:r>
            <a:r>
              <a:rPr lang="en-US" sz="1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. Повстанцы выступали за восстановление Конституции 1791 г.</a:t>
            </a:r>
            <a:endParaRPr sz="1800" b="1"/>
          </a:p>
        </p:txBody>
      </p:sp>
      <p:sp>
        <p:nvSpPr>
          <p:cNvPr id="15" name="Shape 12"/>
          <p:cNvSpPr/>
          <p:nvPr/>
        </p:nvSpPr>
        <p:spPr bwMode="auto">
          <a:xfrm>
            <a:off x="9428917" y="3986807"/>
            <a:ext cx="474464" cy="22860"/>
          </a:xfrm>
          <a:prstGeom prst="roundRect">
            <a:avLst>
              <a:gd name="adj" fmla="val 290581"/>
            </a:avLst>
          </a:prstGeom>
          <a:solidFill>
            <a:srgbClr val="DED3B9"/>
          </a:solidFill>
          <a:ln/>
        </p:spPr>
      </p:sp>
      <p:sp>
        <p:nvSpPr>
          <p:cNvPr id="16" name="Shape 13"/>
          <p:cNvSpPr/>
          <p:nvPr/>
        </p:nvSpPr>
        <p:spPr bwMode="auto">
          <a:xfrm>
            <a:off x="9880521" y="3820358"/>
            <a:ext cx="355759" cy="355759"/>
          </a:xfrm>
          <a:prstGeom prst="roundRect">
            <a:avLst>
              <a:gd name="adj" fmla="val 18672"/>
            </a:avLst>
          </a:prstGeom>
          <a:solidFill>
            <a:srgbClr val="F8EDD3"/>
          </a:solidFill>
          <a:ln w="7620">
            <a:solidFill>
              <a:srgbClr val="DED3B9"/>
            </a:solidFill>
            <a:prstDash val="solid"/>
          </a:ln>
        </p:spPr>
      </p:sp>
      <p:sp>
        <p:nvSpPr>
          <p:cNvPr id="17" name="Text 14"/>
          <p:cNvSpPr/>
          <p:nvPr/>
        </p:nvSpPr>
        <p:spPr bwMode="auto">
          <a:xfrm>
            <a:off x="9939814" y="3850005"/>
            <a:ext cx="237173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  <a:defRPr/>
            </a:pPr>
            <a:r>
              <a:rPr lang="en-US" sz="18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3</a:t>
            </a:r>
            <a:endParaRPr lang="en-US" sz="1850"/>
          </a:p>
        </p:txBody>
      </p:sp>
      <p:sp>
        <p:nvSpPr>
          <p:cNvPr id="18" name="Text 15"/>
          <p:cNvSpPr/>
          <p:nvPr/>
        </p:nvSpPr>
        <p:spPr bwMode="auto">
          <a:xfrm>
            <a:off x="5824401" y="3573302"/>
            <a:ext cx="3443556" cy="247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00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Апрель–сентябрь 1794 г</a:t>
            </a:r>
            <a:r>
              <a:rPr lang="en-US" sz="15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.</a:t>
            </a:r>
            <a:endParaRPr lang="en-US" sz="1550"/>
          </a:p>
        </p:txBody>
      </p:sp>
      <p:sp>
        <p:nvSpPr>
          <p:cNvPr id="19" name="Text 16"/>
          <p:cNvSpPr/>
          <p:nvPr/>
        </p:nvSpPr>
        <p:spPr bwMode="auto">
          <a:xfrm flipH="0" flipV="0">
            <a:off x="6230659" y="4230885"/>
            <a:ext cx="3485986" cy="1909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  <a:defRPr/>
            </a:pPr>
            <a:r>
              <a:rPr lang="en-US" sz="20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На территории ВКЛ вооруженная борьба. Руководил восстанием </a:t>
            </a:r>
            <a:r>
              <a:rPr lang="en-US" sz="20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Якуб Ясинский</a:t>
            </a:r>
            <a:r>
              <a:rPr lang="en-US" sz="20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, который создал Высший Совет ВКЛ</a:t>
            </a:r>
            <a:r>
              <a:rPr lang="en-US" sz="12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.</a:t>
            </a:r>
            <a:endParaRPr lang="en-US" sz="1200"/>
          </a:p>
        </p:txBody>
      </p:sp>
      <p:sp>
        <p:nvSpPr>
          <p:cNvPr id="20" name="Shape 17"/>
          <p:cNvSpPr/>
          <p:nvPr/>
        </p:nvSpPr>
        <p:spPr bwMode="auto">
          <a:xfrm>
            <a:off x="10213419" y="4848820"/>
            <a:ext cx="474464" cy="22860"/>
          </a:xfrm>
          <a:prstGeom prst="roundRect">
            <a:avLst>
              <a:gd name="adj" fmla="val 290581"/>
            </a:avLst>
          </a:prstGeom>
          <a:solidFill>
            <a:srgbClr val="DED3B9"/>
          </a:solidFill>
          <a:ln/>
        </p:spPr>
      </p:sp>
      <p:sp>
        <p:nvSpPr>
          <p:cNvPr id="21" name="Shape 18"/>
          <p:cNvSpPr/>
          <p:nvPr/>
        </p:nvSpPr>
        <p:spPr bwMode="auto">
          <a:xfrm>
            <a:off x="9880521" y="4682371"/>
            <a:ext cx="355759" cy="355759"/>
          </a:xfrm>
          <a:prstGeom prst="roundRect">
            <a:avLst>
              <a:gd name="adj" fmla="val 18672"/>
            </a:avLst>
          </a:prstGeom>
          <a:solidFill>
            <a:srgbClr val="F8EDD3"/>
          </a:solidFill>
          <a:ln w="7620">
            <a:solidFill>
              <a:srgbClr val="DED3B9"/>
            </a:solidFill>
            <a:prstDash val="solid"/>
          </a:ln>
        </p:spPr>
      </p:sp>
      <p:sp>
        <p:nvSpPr>
          <p:cNvPr id="22" name="Text 19"/>
          <p:cNvSpPr/>
          <p:nvPr/>
        </p:nvSpPr>
        <p:spPr bwMode="auto">
          <a:xfrm>
            <a:off x="9939814" y="4712018"/>
            <a:ext cx="237173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  <a:defRPr/>
            </a:pPr>
            <a:r>
              <a:rPr lang="en-US" sz="18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4</a:t>
            </a:r>
            <a:endParaRPr lang="en-US" sz="1850"/>
          </a:p>
        </p:txBody>
      </p:sp>
      <p:sp>
        <p:nvSpPr>
          <p:cNvPr id="23" name="Text 20"/>
          <p:cNvSpPr/>
          <p:nvPr/>
        </p:nvSpPr>
        <p:spPr bwMode="auto">
          <a:xfrm>
            <a:off x="10849093" y="4736662"/>
            <a:ext cx="2337703" cy="247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  <a:defRPr/>
            </a:pPr>
            <a:r>
              <a:rPr lang="en-US" sz="24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Октябрь 1794 г.</a:t>
            </a:r>
            <a:endParaRPr sz="2400" b="1"/>
          </a:p>
        </p:txBody>
      </p:sp>
      <p:sp>
        <p:nvSpPr>
          <p:cNvPr id="24" name="Text 21"/>
          <p:cNvSpPr/>
          <p:nvPr/>
        </p:nvSpPr>
        <p:spPr bwMode="auto">
          <a:xfrm flipH="0" flipV="0">
            <a:off x="10236279" y="5078610"/>
            <a:ext cx="4298896" cy="1011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16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В</a:t>
            </a:r>
            <a:r>
              <a:rPr lang="en-US" sz="1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 битве под Мацеёвицами основные силы повстанцев были разбиты, Т. Костюшко захвачен в плен. Российские войска вступили в Варшаву.</a:t>
            </a:r>
            <a:endParaRPr lang="en-US" sz="1600"/>
          </a:p>
        </p:txBody>
      </p:sp>
      <p:sp>
        <p:nvSpPr>
          <p:cNvPr id="25" name="Shape 22"/>
          <p:cNvSpPr/>
          <p:nvPr/>
        </p:nvSpPr>
        <p:spPr bwMode="auto">
          <a:xfrm>
            <a:off x="6242089" y="6750874"/>
            <a:ext cx="7655481" cy="1177647"/>
          </a:xfrm>
          <a:prstGeom prst="roundRect">
            <a:avLst>
              <a:gd name="adj" fmla="val 5641"/>
            </a:avLst>
          </a:prstGeom>
          <a:solidFill>
            <a:srgbClr val="F5E4BD"/>
          </a:solidFill>
          <a:ln/>
        </p:spPr>
      </p:sp>
      <p:pic>
        <p:nvPicPr>
          <p:cNvPr id="26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88775" y="6525457"/>
            <a:ext cx="197644" cy="158114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 bwMode="auto">
          <a:xfrm flipH="0" flipV="0">
            <a:off x="6151257" y="6750874"/>
            <a:ext cx="8170045" cy="1389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000" b="1">
                <a:solidFill>
                  <a:srgbClr val="000000"/>
                </a:solidFill>
                <a:latin typeface="Corben"/>
                <a:ea typeface="Corben"/>
                <a:cs typeface="Corben"/>
              </a:rPr>
              <a:t>Полонецкий универсал</a:t>
            </a:r>
            <a:r>
              <a:rPr lang="en-US" sz="2000" b="1">
                <a:solidFill>
                  <a:srgbClr val="000000"/>
                </a:solidFill>
                <a:latin typeface="Corben"/>
                <a:ea typeface="Corben"/>
                <a:cs typeface="Corben"/>
              </a:rPr>
              <a:t> Т. Костюшко объявлял возможность предоставления крестьянам личной свободы при условии их расчета с феодалом, сокращение барщины, право крестьян на землю.</a:t>
            </a:r>
            <a:endParaRPr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726280"/>
            <a:ext cx="11558609" cy="620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48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Третий раздел и упадок Речи Посполитой</a:t>
            </a:r>
            <a:endParaRPr lang="en-US" sz="3900"/>
          </a:p>
        </p:txBody>
      </p:sp>
      <p:sp>
        <p:nvSpPr>
          <p:cNvPr id="3" name="Text 1"/>
          <p:cNvSpPr/>
          <p:nvPr/>
        </p:nvSpPr>
        <p:spPr bwMode="auto">
          <a:xfrm>
            <a:off x="2157364" y="1842372"/>
            <a:ext cx="1455074" cy="654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  <a:defRPr/>
            </a:pPr>
            <a:r>
              <a:rPr lang="en-US" sz="515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1772</a:t>
            </a:r>
            <a:endParaRPr sz="5150" b="1"/>
          </a:p>
        </p:txBody>
      </p:sp>
      <p:sp>
        <p:nvSpPr>
          <p:cNvPr id="4" name="Text 2"/>
          <p:cNvSpPr/>
          <p:nvPr/>
        </p:nvSpPr>
        <p:spPr bwMode="auto">
          <a:xfrm>
            <a:off x="1644372" y="27453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  <a:defRPr/>
            </a:pPr>
            <a:r>
              <a:rPr lang="en-US" sz="19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Первый раздел</a:t>
            </a:r>
            <a:endParaRPr lang="en-US" sz="1950"/>
          </a:p>
        </p:txBody>
      </p:sp>
      <p:sp>
        <p:nvSpPr>
          <p:cNvPr id="5" name="Text 3"/>
          <p:cNvSpPr/>
          <p:nvPr/>
        </p:nvSpPr>
        <p:spPr bwMode="auto">
          <a:xfrm>
            <a:off x="793790" y="3174563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Австрия, Пруссия и Россия разделили территорию Речи Посполитой</a:t>
            </a:r>
            <a:endParaRPr lang="en-US" sz="1550"/>
          </a:p>
        </p:txBody>
      </p:sp>
      <p:sp>
        <p:nvSpPr>
          <p:cNvPr id="6" name="Text 4"/>
          <p:cNvSpPr/>
          <p:nvPr/>
        </p:nvSpPr>
        <p:spPr bwMode="auto">
          <a:xfrm>
            <a:off x="6587620" y="1842372"/>
            <a:ext cx="1455074" cy="654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  <a:defRPr/>
            </a:pPr>
            <a:r>
              <a:rPr lang="en-US" sz="515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1793</a:t>
            </a:r>
            <a:endParaRPr sz="5150" b="1"/>
          </a:p>
        </p:txBody>
      </p:sp>
      <p:sp>
        <p:nvSpPr>
          <p:cNvPr id="7" name="Text 5"/>
          <p:cNvSpPr/>
          <p:nvPr/>
        </p:nvSpPr>
        <p:spPr bwMode="auto">
          <a:xfrm>
            <a:off x="6074688" y="27453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  <a:defRPr/>
            </a:pPr>
            <a:r>
              <a:rPr lang="en-US" sz="19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Второй раздел</a:t>
            </a:r>
            <a:endParaRPr lang="en-US" sz="1950"/>
          </a:p>
        </p:txBody>
      </p:sp>
      <p:sp>
        <p:nvSpPr>
          <p:cNvPr id="8" name="Text 6"/>
          <p:cNvSpPr/>
          <p:nvPr/>
        </p:nvSpPr>
        <p:spPr bwMode="auto">
          <a:xfrm>
            <a:off x="5223986" y="3174563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Пруссия и Россия присоединили новые территории</a:t>
            </a:r>
            <a:endParaRPr lang="en-US" sz="1550"/>
          </a:p>
        </p:txBody>
      </p:sp>
      <p:sp>
        <p:nvSpPr>
          <p:cNvPr id="9" name="Text 7"/>
          <p:cNvSpPr/>
          <p:nvPr/>
        </p:nvSpPr>
        <p:spPr bwMode="auto">
          <a:xfrm>
            <a:off x="11017936" y="1842372"/>
            <a:ext cx="1455074" cy="654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  <a:defRPr/>
            </a:pPr>
            <a:r>
              <a:rPr lang="en-US" sz="515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1795</a:t>
            </a:r>
            <a:endParaRPr lang="en-US" sz="5150"/>
          </a:p>
        </p:txBody>
      </p:sp>
      <p:sp>
        <p:nvSpPr>
          <p:cNvPr id="10" name="Text 8"/>
          <p:cNvSpPr/>
          <p:nvPr/>
        </p:nvSpPr>
        <p:spPr bwMode="auto">
          <a:xfrm>
            <a:off x="10505003" y="27453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  <a:defRPr/>
            </a:pPr>
            <a:r>
              <a:rPr lang="en-US" sz="19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Третий раздел</a:t>
            </a:r>
            <a:endParaRPr lang="en-US" sz="1950"/>
          </a:p>
        </p:txBody>
      </p:sp>
      <p:sp>
        <p:nvSpPr>
          <p:cNvPr id="11" name="Text 9"/>
          <p:cNvSpPr/>
          <p:nvPr/>
        </p:nvSpPr>
        <p:spPr bwMode="auto">
          <a:xfrm>
            <a:off x="9654302" y="3174563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Окончательное исчезновение Речи Посполитой с карты Европы</a:t>
            </a:r>
            <a:endParaRPr lang="en-US" sz="1550"/>
          </a:p>
        </p:txBody>
      </p:sp>
      <p:sp>
        <p:nvSpPr>
          <p:cNvPr id="12" name="Text 10"/>
          <p:cNvSpPr/>
          <p:nvPr/>
        </p:nvSpPr>
        <p:spPr bwMode="auto">
          <a:xfrm>
            <a:off x="793790" y="4032885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В октябре </a:t>
            </a:r>
            <a:r>
              <a:rPr lang="en-US" sz="1800" b="1">
                <a:solidFill>
                  <a:srgbClr val="555A3B"/>
                </a:solidFill>
                <a:highlight>
                  <a:srgbClr val="E4B955"/>
                </a:highlight>
                <a:latin typeface="Corben"/>
                <a:ea typeface="Corben"/>
                <a:cs typeface="Corben"/>
              </a:rPr>
              <a:t>1795 г.</a:t>
            </a:r>
            <a:r>
              <a:rPr lang="en-US" sz="1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 Австрия, Пруссия и Россия подписали договор об окончательном разделе Речи Посполитой. Австрии отошли земли юго-восточной Польши, Пруссии — центральная и северо-восточная Польша, в состав Российской империи вошли западные земли Беларуси.</a:t>
            </a:r>
            <a:endParaRPr sz="1800" b="1"/>
          </a:p>
        </p:txBody>
      </p:sp>
      <p:sp>
        <p:nvSpPr>
          <p:cNvPr id="13" name="Text 11"/>
          <p:cNvSpPr/>
          <p:nvPr/>
        </p:nvSpPr>
        <p:spPr bwMode="auto">
          <a:xfrm>
            <a:off x="1091446" y="5431988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2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Разделы Речи Посполитой стали закономерным следствием нежелания высшей знати поставить государственные интересы выше собственных корыстных интересов.</a:t>
            </a:r>
            <a:endParaRPr sz="2200" b="1"/>
          </a:p>
        </p:txBody>
      </p:sp>
      <p:sp>
        <p:nvSpPr>
          <p:cNvPr id="14" name="Shape 12"/>
          <p:cNvSpPr/>
          <p:nvPr/>
        </p:nvSpPr>
        <p:spPr bwMode="auto">
          <a:xfrm>
            <a:off x="793790" y="5208745"/>
            <a:ext cx="22860" cy="1081564"/>
          </a:xfrm>
          <a:prstGeom prst="rect">
            <a:avLst/>
          </a:prstGeom>
          <a:solidFill>
            <a:srgbClr val="E4B955"/>
          </a:solidFill>
          <a:ln/>
        </p:spPr>
      </p:sp>
      <p:sp>
        <p:nvSpPr>
          <p:cNvPr id="15" name="Shape 13"/>
          <p:cNvSpPr/>
          <p:nvPr/>
        </p:nvSpPr>
        <p:spPr bwMode="auto">
          <a:xfrm>
            <a:off x="793790" y="6612701"/>
            <a:ext cx="13042821" cy="32385"/>
          </a:xfrm>
          <a:prstGeom prst="rect">
            <a:avLst/>
          </a:prstGeom>
          <a:solidFill>
            <a:srgbClr val="555A3B">
              <a:alpha val="50000"/>
            </a:srgbClr>
          </a:solidFill>
          <a:ln/>
        </p:spPr>
      </p:sp>
      <p:sp>
        <p:nvSpPr>
          <p:cNvPr id="16" name="Text 14"/>
          <p:cNvSpPr/>
          <p:nvPr/>
        </p:nvSpPr>
        <p:spPr bwMode="auto">
          <a:xfrm flipH="0" flipV="0">
            <a:off x="793789" y="6868238"/>
            <a:ext cx="13042820" cy="1379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200" b="1">
                <a:solidFill>
                  <a:schemeClr val="tx1">
                    <a:lumMod val="90000"/>
                    <a:lumOff val="5000"/>
                  </a:schemeClr>
                </a:solidFill>
                <a:latin typeface="Times New Roman"/>
                <a:ea typeface="Corben"/>
                <a:cs typeface="Times New Roman"/>
              </a:rPr>
              <a:t>История Речи Посполитой учит нас:</a:t>
            </a:r>
            <a:r>
              <a:rPr lang="en-US" sz="2200" b="1">
                <a:solidFill>
                  <a:schemeClr val="tx1">
                    <a:lumMod val="90000"/>
                    <a:lumOff val="5000"/>
                  </a:schemeClr>
                </a:solidFill>
                <a:latin typeface="Times New Roman"/>
                <a:ea typeface="Corben"/>
                <a:cs typeface="Times New Roman"/>
              </a:rPr>
              <a:t> государство, в котором личные интересы элиты преобладают над общенациональными, рано или поздно потеряет свою независимость.</a:t>
            </a:r>
            <a:endParaRPr sz="2200" b="1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969406"/>
            <a:ext cx="8544558" cy="620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48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ВКЛ в первой половине XVI в.</a:t>
            </a:r>
            <a:endParaRPr sz="4800" b="1">
              <a:latin typeface="Times New Roman"/>
              <a:cs typeface="Times New Roman"/>
            </a:endParaRPr>
          </a:p>
        </p:txBody>
      </p:sp>
      <p:sp>
        <p:nvSpPr>
          <p:cNvPr id="3" name="Text 1"/>
          <p:cNvSpPr/>
          <p:nvPr/>
        </p:nvSpPr>
        <p:spPr bwMode="auto">
          <a:xfrm>
            <a:off x="793790" y="2065734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0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В первой половине XVI в. ВКЛ было одним из крупнейших государств Европы, простиравшимся от Балтийского до Черного моря. Белорусские земли находились в самом центре государства и занимали важное место в политической, социально-экономической и культурной жизни.</a:t>
            </a:r>
            <a:endParaRPr lang="en-US" sz="2000"/>
          </a:p>
        </p:txBody>
      </p:sp>
      <p:sp>
        <p:nvSpPr>
          <p:cNvPr id="4" name="Text 2"/>
          <p:cNvSpPr/>
          <p:nvPr/>
        </p:nvSpPr>
        <p:spPr bwMode="auto">
          <a:xfrm flipH="0" flipV="0">
            <a:off x="793789" y="4168587"/>
            <a:ext cx="7925533" cy="335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2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ВКЛ было сословно-представительной монархией.</a:t>
            </a:r>
            <a:endParaRPr lang="en-US" sz="2200">
              <a:solidFill>
                <a:srgbClr val="555A3B"/>
              </a:solidFill>
              <a:latin typeface="Corben"/>
              <a:ea typeface="Corben"/>
              <a:cs typeface="Corben"/>
            </a:endParaRPr>
          </a:p>
          <a:p>
            <a:pPr marL="0" indent="0" algn="l">
              <a:lnSpc>
                <a:spcPts val="2499"/>
              </a:lnSpc>
              <a:buNone/>
              <a:defRPr/>
            </a:pPr>
            <a:r>
              <a:rPr lang="en-US" sz="22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 Во второй половине XV в. сформировались новые органы власти — </a:t>
            </a:r>
            <a:r>
              <a:rPr lang="en-US" sz="22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сейм</a:t>
            </a:r>
            <a:r>
              <a:rPr lang="en-US" sz="22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 и </a:t>
            </a:r>
            <a:r>
              <a:rPr lang="en-US" sz="22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Рада ВКЛ</a:t>
            </a:r>
            <a:r>
              <a:rPr lang="en-US" sz="22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 (паны-рада). Привилей великого князя литовского Александра в </a:t>
            </a:r>
            <a:r>
              <a:rPr lang="en-US" sz="22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1492 г</a:t>
            </a:r>
            <a:r>
              <a:rPr lang="en-US" sz="22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. значительно расширил компетенции Рады ВКЛ, которая превратилась из совещательного в распорядительный орган.</a:t>
            </a:r>
            <a:endParaRPr lang="en-US" sz="22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2026971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56882" y="739587"/>
            <a:ext cx="14116254" cy="5827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657105"/>
            <a:ext cx="5271323" cy="620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Структура власти ВКЛ</a:t>
            </a:r>
            <a:endParaRPr lang="en-US" sz="390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47430" y="1674019"/>
            <a:ext cx="1614011" cy="11434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 bwMode="auto">
          <a:xfrm>
            <a:off x="3914894" y="2213015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  <a:defRPr/>
            </a:pPr>
            <a:r>
              <a:rPr lang="en-US" sz="21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1</a:t>
            </a:r>
            <a:endParaRPr lang="en-US" sz="2150"/>
          </a:p>
        </p:txBody>
      </p:sp>
      <p:sp>
        <p:nvSpPr>
          <p:cNvPr id="5" name="Text 2"/>
          <p:cNvSpPr/>
          <p:nvPr/>
        </p:nvSpPr>
        <p:spPr bwMode="auto">
          <a:xfrm>
            <a:off x="5059798" y="1561534"/>
            <a:ext cx="3186388" cy="311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ru-RU" sz="28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Праднейшая Рада</a:t>
            </a:r>
            <a:endParaRPr lang="en-US" sz="1950"/>
          </a:p>
        </p:txBody>
      </p:sp>
      <p:sp>
        <p:nvSpPr>
          <p:cNvPr id="6" name="Text 3"/>
          <p:cNvSpPr/>
          <p:nvPr/>
        </p:nvSpPr>
        <p:spPr bwMode="auto">
          <a:xfrm>
            <a:off x="5059798" y="2301597"/>
            <a:ext cx="9272765" cy="317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4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Высшие должностные лица, католические епископы, князья</a:t>
            </a:r>
            <a:endParaRPr lang="en-US" sz="1550"/>
          </a:p>
        </p:txBody>
      </p:sp>
      <p:sp>
        <p:nvSpPr>
          <p:cNvPr id="7" name="Shape 4"/>
          <p:cNvSpPr/>
          <p:nvPr/>
        </p:nvSpPr>
        <p:spPr bwMode="auto">
          <a:xfrm>
            <a:off x="4910971" y="2832735"/>
            <a:ext cx="8876109" cy="11430"/>
          </a:xfrm>
          <a:prstGeom prst="roundRect">
            <a:avLst>
              <a:gd name="adj" fmla="val 729302"/>
            </a:avLst>
          </a:prstGeom>
          <a:solidFill>
            <a:srgbClr val="DED3B9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40424" y="2867025"/>
            <a:ext cx="3228022" cy="114347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 bwMode="auto">
          <a:xfrm>
            <a:off x="3914894" y="3264337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  <a:defRPr/>
            </a:pPr>
            <a:r>
              <a:rPr lang="en-US" sz="21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2</a:t>
            </a:r>
            <a:endParaRPr lang="en-US" sz="2150"/>
          </a:p>
        </p:txBody>
      </p:sp>
      <p:sp>
        <p:nvSpPr>
          <p:cNvPr id="10" name="Text 6"/>
          <p:cNvSpPr/>
          <p:nvPr/>
        </p:nvSpPr>
        <p:spPr bwMode="auto">
          <a:xfrm>
            <a:off x="5866804" y="3065382"/>
            <a:ext cx="2881078" cy="310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Rubik Semi Bold"/>
                <a:ea typeface="Rubik Semi Bold"/>
                <a:cs typeface="Rubik Semi Bold"/>
              </a:rPr>
              <a:t>Рада ВКЛ</a:t>
            </a:r>
            <a:endParaRPr sz="48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 7"/>
          <p:cNvSpPr/>
          <p:nvPr/>
        </p:nvSpPr>
        <p:spPr bwMode="auto">
          <a:xfrm flipH="0" flipV="0">
            <a:off x="5866804" y="3494602"/>
            <a:ext cx="5329018" cy="317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Corben"/>
                <a:ea typeface="Corben"/>
                <a:cs typeface="Corben"/>
              </a:rPr>
              <a:t>Воеводы, некоторые каштеляны, наместники и старосты</a:t>
            </a:r>
            <a:endParaRPr lang="en-US" sz="1550"/>
          </a:p>
        </p:txBody>
      </p:sp>
      <p:sp>
        <p:nvSpPr>
          <p:cNvPr id="12" name="Shape 8"/>
          <p:cNvSpPr/>
          <p:nvPr/>
        </p:nvSpPr>
        <p:spPr bwMode="auto">
          <a:xfrm>
            <a:off x="5717977" y="4025741"/>
            <a:ext cx="8069104" cy="11430"/>
          </a:xfrm>
          <a:prstGeom prst="roundRect">
            <a:avLst>
              <a:gd name="adj" fmla="val 729302"/>
            </a:avLst>
          </a:prstGeom>
          <a:solidFill>
            <a:srgbClr val="DED3B9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33418" y="4060031"/>
            <a:ext cx="4842034" cy="114347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 bwMode="auto">
          <a:xfrm>
            <a:off x="3914894" y="4457343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  <a:defRPr/>
            </a:pPr>
            <a:r>
              <a:rPr lang="en-US" sz="21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3</a:t>
            </a:r>
            <a:endParaRPr lang="en-US" sz="2150"/>
          </a:p>
        </p:txBody>
      </p:sp>
      <p:sp>
        <p:nvSpPr>
          <p:cNvPr id="15" name="Text 10"/>
          <p:cNvSpPr/>
          <p:nvPr/>
        </p:nvSpPr>
        <p:spPr bwMode="auto">
          <a:xfrm>
            <a:off x="6673809" y="4258388"/>
            <a:ext cx="1203788" cy="310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3600" b="1">
                <a:solidFill>
                  <a:srgbClr val="002060"/>
                </a:solidFill>
                <a:latin typeface="Rubik Semi Bold"/>
                <a:ea typeface="Rubik Semi Bold"/>
                <a:cs typeface="Rubik Semi Bold"/>
              </a:rPr>
              <a:t>Сейм</a:t>
            </a: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6" name="Text 11"/>
          <p:cNvSpPr/>
          <p:nvPr/>
        </p:nvSpPr>
        <p:spPr bwMode="auto">
          <a:xfrm>
            <a:off x="6673809" y="4687609"/>
            <a:ext cx="7958770" cy="317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400" b="1">
                <a:solidFill>
                  <a:srgbClr val="002060"/>
                </a:solidFill>
                <a:latin typeface="Corben"/>
                <a:ea typeface="Corben"/>
                <a:cs typeface="Corben"/>
              </a:rPr>
              <a:t>Решал важнейшие вопросы государственной жизни</a:t>
            </a:r>
            <a:endParaRPr lang="en-US" sz="1550"/>
          </a:p>
        </p:txBody>
      </p:sp>
      <p:sp>
        <p:nvSpPr>
          <p:cNvPr id="17" name="Shape 12"/>
          <p:cNvSpPr/>
          <p:nvPr/>
        </p:nvSpPr>
        <p:spPr bwMode="auto">
          <a:xfrm>
            <a:off x="6524982" y="5218748"/>
            <a:ext cx="7262098" cy="11430"/>
          </a:xfrm>
          <a:prstGeom prst="roundRect">
            <a:avLst>
              <a:gd name="adj" fmla="val 729302"/>
            </a:avLst>
          </a:prstGeom>
          <a:solidFill>
            <a:srgbClr val="DED3B9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6294" y="5253038"/>
            <a:ext cx="6456164" cy="114347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 bwMode="auto">
          <a:xfrm>
            <a:off x="3914775" y="5650349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  <a:defRPr/>
            </a:pPr>
            <a:r>
              <a:rPr lang="en-US" sz="215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4</a:t>
            </a:r>
            <a:endParaRPr lang="en-US" sz="2150"/>
          </a:p>
        </p:txBody>
      </p:sp>
      <p:sp>
        <p:nvSpPr>
          <p:cNvPr id="20" name="Text 14"/>
          <p:cNvSpPr/>
          <p:nvPr/>
        </p:nvSpPr>
        <p:spPr bwMode="auto">
          <a:xfrm>
            <a:off x="7480815" y="5451395"/>
            <a:ext cx="2822156" cy="310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latin typeface="Rubik Semi Bold"/>
                <a:ea typeface="Rubik Semi Bold"/>
                <a:cs typeface="Rubik Semi Bold"/>
              </a:rPr>
              <a:t>Поветовые сеймики</a:t>
            </a:r>
            <a:endParaRPr lang="en-US" sz="1950"/>
          </a:p>
        </p:txBody>
      </p:sp>
      <p:sp>
        <p:nvSpPr>
          <p:cNvPr id="21" name="Text 15"/>
          <p:cNvSpPr/>
          <p:nvPr/>
        </p:nvSpPr>
        <p:spPr bwMode="auto">
          <a:xfrm>
            <a:off x="7480815" y="5880615"/>
            <a:ext cx="4084092" cy="317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Местные шляхетские собрания </a:t>
            </a:r>
            <a:endParaRPr lang="en-US" sz="2200">
              <a:solidFill>
                <a:schemeClr val="tx1">
                  <a:lumMod val="85000"/>
                  <a:lumOff val="15000"/>
                </a:schemeClr>
              </a:solidFill>
              <a:latin typeface="Corben"/>
              <a:ea typeface="Corben"/>
              <a:cs typeface="Corben"/>
            </a:endParaRPr>
          </a:p>
          <a:p>
            <a:pPr marL="0" indent="0" algn="l">
              <a:lnSpc>
                <a:spcPts val="2499"/>
              </a:lnSpc>
              <a:buNone/>
              <a:defRPr/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на региональном уровне</a:t>
            </a:r>
            <a:endParaRPr lang="en-US" sz="1550"/>
          </a:p>
        </p:txBody>
      </p:sp>
      <p:sp>
        <p:nvSpPr>
          <p:cNvPr id="22" name="Text 16"/>
          <p:cNvSpPr/>
          <p:nvPr/>
        </p:nvSpPr>
        <p:spPr bwMode="auto">
          <a:xfrm>
            <a:off x="793790" y="661975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С 1511 г. для участия в вальных сеймах начали выбирать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послов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 — </a:t>
            </a: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 2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представителей шляхты от каждого повета. К 1566 г. окончательно сформировалась единая административно-территориальная система: на смену княжествам и наместничествам пришли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orben"/>
                <a:ea typeface="Corben"/>
                <a:cs typeface="Corben"/>
              </a:rPr>
              <a:t>воеводства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, которые делились на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orben"/>
                <a:ea typeface="Corben"/>
                <a:cs typeface="Corben"/>
              </a:rPr>
              <a:t>поветы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.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806504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81852" y="112058"/>
            <a:ext cx="6870352" cy="8232948"/>
          </a:xfrm>
          <a:prstGeom prst="rect">
            <a:avLst/>
          </a:prstGeom>
        </p:spPr>
      </p:pic>
      <p:sp>
        <p:nvSpPr>
          <p:cNvPr id="234673627" name=""/>
          <p:cNvSpPr txBox="1"/>
          <p:nvPr/>
        </p:nvSpPr>
        <p:spPr bwMode="auto">
          <a:xfrm flipH="0" flipV="0">
            <a:off x="7856470" y="705970"/>
            <a:ext cx="6242144" cy="3108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  <a:p>
            <a:pPr>
              <a:defRPr/>
            </a:pPr>
            <a:r>
              <a:rPr sz="3600" b="1" i="0" u="none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На сколько воеводств делилось ВКЛ в  середине XVI  в.? В состав какого воеводства входила ваша местность?</a:t>
            </a:r>
            <a:endParaRPr sz="8000" b="1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142470" y="0"/>
            <a:ext cx="448792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 flipH="0" flipV="0">
            <a:off x="313883" y="303994"/>
            <a:ext cx="9626880" cy="1071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  <a:defRPr/>
            </a:pPr>
            <a:r>
              <a:rPr lang="en-US" sz="335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Статуты ВКЛ: развитие законодательства</a:t>
            </a:r>
            <a:endParaRPr sz="3350" b="1">
              <a:latin typeface="Times New Roman"/>
              <a:cs typeface="Times New Roman"/>
            </a:endParaRPr>
          </a:p>
        </p:txBody>
      </p:sp>
      <p:sp>
        <p:nvSpPr>
          <p:cNvPr id="4" name="Shape 1"/>
          <p:cNvSpPr/>
          <p:nvPr/>
        </p:nvSpPr>
        <p:spPr bwMode="auto">
          <a:xfrm>
            <a:off x="955000" y="1991558"/>
            <a:ext cx="22860" cy="5575340"/>
          </a:xfrm>
          <a:prstGeom prst="roundRect">
            <a:avLst>
              <a:gd name="adj" fmla="val 315059"/>
            </a:avLst>
          </a:prstGeom>
          <a:solidFill>
            <a:srgbClr val="DED3B9"/>
          </a:solidFill>
          <a:ln/>
        </p:spPr>
      </p:sp>
      <p:sp>
        <p:nvSpPr>
          <p:cNvPr id="5" name="Shape 2"/>
          <p:cNvSpPr/>
          <p:nvPr/>
        </p:nvSpPr>
        <p:spPr bwMode="auto">
          <a:xfrm>
            <a:off x="1125022" y="2173010"/>
            <a:ext cx="514350" cy="22860"/>
          </a:xfrm>
          <a:prstGeom prst="roundRect">
            <a:avLst>
              <a:gd name="adj" fmla="val 315059"/>
            </a:avLst>
          </a:prstGeom>
          <a:solidFill>
            <a:srgbClr val="DED3B9"/>
          </a:solidFill>
          <a:ln/>
        </p:spPr>
      </p:sp>
      <p:sp>
        <p:nvSpPr>
          <p:cNvPr id="6" name="Shape 3"/>
          <p:cNvSpPr/>
          <p:nvPr/>
        </p:nvSpPr>
        <p:spPr bwMode="auto">
          <a:xfrm>
            <a:off x="762119" y="1991558"/>
            <a:ext cx="385762" cy="385762"/>
          </a:xfrm>
          <a:prstGeom prst="roundRect">
            <a:avLst>
              <a:gd name="adj" fmla="val 18670"/>
            </a:avLst>
          </a:prstGeom>
          <a:solidFill>
            <a:srgbClr val="F8EDD3"/>
          </a:solidFill>
          <a:ln w="7620">
            <a:solidFill>
              <a:srgbClr val="DED3B9"/>
            </a:solidFill>
            <a:prstDash val="solid"/>
          </a:ln>
        </p:spPr>
      </p:sp>
      <p:sp>
        <p:nvSpPr>
          <p:cNvPr id="7" name="Text 4"/>
          <p:cNvSpPr/>
          <p:nvPr/>
        </p:nvSpPr>
        <p:spPr bwMode="auto">
          <a:xfrm>
            <a:off x="826413" y="2023705"/>
            <a:ext cx="257175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  <a:defRPr/>
            </a:pPr>
            <a:r>
              <a:rPr lang="en-US" sz="200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1</a:t>
            </a:r>
            <a:endParaRPr lang="en-US" sz="2000"/>
          </a:p>
        </p:txBody>
      </p:sp>
      <p:sp>
        <p:nvSpPr>
          <p:cNvPr id="8" name="Text 5"/>
          <p:cNvSpPr/>
          <p:nvPr/>
        </p:nvSpPr>
        <p:spPr bwMode="auto">
          <a:xfrm>
            <a:off x="1639371" y="1857468"/>
            <a:ext cx="1461631" cy="268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36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1529 г.</a:t>
            </a:r>
            <a:endParaRPr sz="3600" b="1"/>
          </a:p>
        </p:txBody>
      </p:sp>
      <p:sp>
        <p:nvSpPr>
          <p:cNvPr id="9" name="Text 6"/>
          <p:cNvSpPr/>
          <p:nvPr/>
        </p:nvSpPr>
        <p:spPr bwMode="auto">
          <a:xfrm flipH="0" flipV="0">
            <a:off x="3371252" y="1625942"/>
            <a:ext cx="6569511" cy="499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  <a:defRPr/>
            </a:pPr>
            <a:r>
              <a:rPr lang="en-US" sz="2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I Статут ВКЛ</a:t>
            </a:r>
            <a:endParaRPr lang="en-US" sz="1350"/>
          </a:p>
        </p:txBody>
      </p:sp>
      <p:sp>
        <p:nvSpPr>
          <p:cNvPr id="10" name="Text 7"/>
          <p:cNvSpPr/>
          <p:nvPr/>
        </p:nvSpPr>
        <p:spPr bwMode="auto">
          <a:xfrm flipH="0" flipV="0">
            <a:off x="1218457" y="2596739"/>
            <a:ext cx="8811954" cy="1157231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Подготовлен под руководством канцлера Альбрехта Гаштольда. Регулировал права и обязанности монарха,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деятельность государственных органов власти, определял правовое положение сословий</a:t>
            </a:r>
            <a:r>
              <a:rPr lang="en-US" sz="135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.</a:t>
            </a:r>
            <a:r>
              <a:rPr lang="ru-RU" sz="22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 При Сигизмунде Старом</a:t>
            </a:r>
            <a:endParaRPr sz="2200" b="1"/>
          </a:p>
        </p:txBody>
      </p:sp>
      <p:sp>
        <p:nvSpPr>
          <p:cNvPr id="11" name="Shape 8"/>
          <p:cNvSpPr/>
          <p:nvPr/>
        </p:nvSpPr>
        <p:spPr bwMode="auto">
          <a:xfrm>
            <a:off x="1125022" y="4145756"/>
            <a:ext cx="514350" cy="22860"/>
          </a:xfrm>
          <a:prstGeom prst="roundRect">
            <a:avLst>
              <a:gd name="adj" fmla="val 315059"/>
            </a:avLst>
          </a:prstGeom>
          <a:solidFill>
            <a:srgbClr val="DED3B9"/>
          </a:solidFill>
          <a:ln/>
        </p:spPr>
      </p:sp>
      <p:sp>
        <p:nvSpPr>
          <p:cNvPr id="12" name="Shape 9"/>
          <p:cNvSpPr/>
          <p:nvPr/>
        </p:nvSpPr>
        <p:spPr bwMode="auto">
          <a:xfrm>
            <a:off x="762119" y="3964305"/>
            <a:ext cx="385762" cy="385762"/>
          </a:xfrm>
          <a:prstGeom prst="roundRect">
            <a:avLst>
              <a:gd name="adj" fmla="val 18670"/>
            </a:avLst>
          </a:prstGeom>
          <a:solidFill>
            <a:srgbClr val="F8EDD3"/>
          </a:solidFill>
          <a:ln w="7620">
            <a:solidFill>
              <a:srgbClr val="DED3B9"/>
            </a:solidFill>
            <a:prstDash val="solid"/>
          </a:ln>
        </p:spPr>
      </p:sp>
      <p:sp>
        <p:nvSpPr>
          <p:cNvPr id="13" name="Text 10"/>
          <p:cNvSpPr/>
          <p:nvPr/>
        </p:nvSpPr>
        <p:spPr bwMode="auto">
          <a:xfrm>
            <a:off x="826413" y="3996452"/>
            <a:ext cx="257175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  <a:defRPr/>
            </a:pPr>
            <a:r>
              <a:rPr lang="en-US" sz="200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2</a:t>
            </a:r>
            <a:endParaRPr lang="en-US" sz="2000"/>
          </a:p>
        </p:txBody>
      </p:sp>
      <p:sp>
        <p:nvSpPr>
          <p:cNvPr id="14" name="Text 11"/>
          <p:cNvSpPr/>
          <p:nvPr/>
        </p:nvSpPr>
        <p:spPr bwMode="auto">
          <a:xfrm>
            <a:off x="1812368" y="4023240"/>
            <a:ext cx="1122725" cy="268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28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1566 г</a:t>
            </a:r>
            <a:r>
              <a:rPr lang="en-US" sz="24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.</a:t>
            </a:r>
            <a:endParaRPr sz="2400" b="1"/>
          </a:p>
        </p:txBody>
      </p:sp>
      <p:sp>
        <p:nvSpPr>
          <p:cNvPr id="15" name="Text 12"/>
          <p:cNvSpPr/>
          <p:nvPr/>
        </p:nvSpPr>
        <p:spPr bwMode="auto">
          <a:xfrm flipH="0" flipV="0">
            <a:off x="3306882" y="3938587"/>
            <a:ext cx="5142233" cy="510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  <a:defRPr/>
            </a:pPr>
            <a:r>
              <a:rPr lang="en-US" sz="2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II Статут ВКЛ</a:t>
            </a:r>
            <a:endParaRPr sz="2800" b="1"/>
          </a:p>
        </p:txBody>
      </p:sp>
      <p:sp>
        <p:nvSpPr>
          <p:cNvPr id="16" name="Text 13"/>
          <p:cNvSpPr/>
          <p:nvPr/>
        </p:nvSpPr>
        <p:spPr bwMode="auto">
          <a:xfrm flipH="0" flipV="0">
            <a:off x="1812368" y="4448735"/>
            <a:ext cx="8330101" cy="1299882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Подготовлен комиссией во главе с канцлером Николаем Радзивиллом Чёрным. Способствовал унификации правовых норм, судебной системы, административного деления ВКЛ и Польши.</a:t>
            </a: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 При Сигизмунде 2 Августе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Shape 14"/>
          <p:cNvSpPr/>
          <p:nvPr/>
        </p:nvSpPr>
        <p:spPr bwMode="auto">
          <a:xfrm>
            <a:off x="1125022" y="6118503"/>
            <a:ext cx="514350" cy="22860"/>
          </a:xfrm>
          <a:prstGeom prst="roundRect">
            <a:avLst>
              <a:gd name="adj" fmla="val 315059"/>
            </a:avLst>
          </a:prstGeom>
          <a:solidFill>
            <a:srgbClr val="DED3B9"/>
          </a:solidFill>
          <a:ln/>
        </p:spPr>
      </p:sp>
      <p:sp>
        <p:nvSpPr>
          <p:cNvPr id="18" name="Shape 15"/>
          <p:cNvSpPr/>
          <p:nvPr/>
        </p:nvSpPr>
        <p:spPr bwMode="auto">
          <a:xfrm>
            <a:off x="762119" y="5937052"/>
            <a:ext cx="385762" cy="385762"/>
          </a:xfrm>
          <a:prstGeom prst="roundRect">
            <a:avLst>
              <a:gd name="adj" fmla="val 18670"/>
            </a:avLst>
          </a:prstGeom>
          <a:solidFill>
            <a:srgbClr val="F8EDD3"/>
          </a:solidFill>
          <a:ln w="7620">
            <a:solidFill>
              <a:srgbClr val="DED3B9"/>
            </a:solidFill>
            <a:prstDash val="solid"/>
          </a:ln>
        </p:spPr>
      </p:sp>
      <p:sp>
        <p:nvSpPr>
          <p:cNvPr id="19" name="Text 16"/>
          <p:cNvSpPr/>
          <p:nvPr/>
        </p:nvSpPr>
        <p:spPr bwMode="auto">
          <a:xfrm>
            <a:off x="826413" y="5969198"/>
            <a:ext cx="257175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  <a:defRPr/>
            </a:pPr>
            <a:r>
              <a:rPr lang="en-US" sz="2000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3</a:t>
            </a:r>
            <a:endParaRPr lang="en-US" sz="2000"/>
          </a:p>
        </p:txBody>
      </p:sp>
      <p:sp>
        <p:nvSpPr>
          <p:cNvPr id="20" name="Text 17"/>
          <p:cNvSpPr/>
          <p:nvPr/>
        </p:nvSpPr>
        <p:spPr bwMode="auto">
          <a:xfrm>
            <a:off x="1812368" y="5995987"/>
            <a:ext cx="1136838" cy="268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2800" b="1">
                <a:solidFill>
                  <a:srgbClr val="555A3B"/>
                </a:solidFill>
                <a:latin typeface="Rubik Semi Bold"/>
                <a:ea typeface="Rubik Semi Bold"/>
                <a:cs typeface="Rubik Semi Bold"/>
              </a:rPr>
              <a:t>1588 г.</a:t>
            </a:r>
            <a:endParaRPr lang="en-US" sz="1650"/>
          </a:p>
        </p:txBody>
      </p:sp>
      <p:sp>
        <p:nvSpPr>
          <p:cNvPr id="21" name="Text 18"/>
          <p:cNvSpPr/>
          <p:nvPr/>
        </p:nvSpPr>
        <p:spPr bwMode="auto">
          <a:xfrm flipH="0" flipV="0">
            <a:off x="3522845" y="5886941"/>
            <a:ext cx="6569511" cy="377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  <a:defRPr/>
            </a:pPr>
            <a:r>
              <a:rPr lang="en-US" sz="2800" b="1">
                <a:solidFill>
                  <a:srgbClr val="555A3B"/>
                </a:solidFill>
                <a:latin typeface="Corben"/>
                <a:ea typeface="Corben"/>
                <a:cs typeface="Corben"/>
              </a:rPr>
              <a:t>III Статут ВКЛ</a:t>
            </a:r>
            <a:endParaRPr lang="en-US" sz="2800"/>
          </a:p>
        </p:txBody>
      </p:sp>
      <p:sp>
        <p:nvSpPr>
          <p:cNvPr id="22" name="Text 19"/>
          <p:cNvSpPr/>
          <p:nvPr/>
        </p:nvSpPr>
        <p:spPr bwMode="auto">
          <a:xfrm flipH="0" flipV="0">
            <a:off x="1382196" y="6474996"/>
            <a:ext cx="9466243" cy="822960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Corben"/>
                <a:ea typeface="Corben"/>
                <a:cs typeface="Corben"/>
              </a:rPr>
              <a:t>Подготовлен комиссией под руководством канцлера Остафия Воловича и подканцлера Льва Сапеги. Корректировал условия Люблинской унии, закреплял независимость княжества.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2931672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16617" y="201705"/>
            <a:ext cx="13360186" cy="7802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620910"/>
            <a:ext cx="6968471" cy="527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  <a:defRPr/>
            </a:pPr>
            <a:r>
              <a:rPr lang="en-US" sz="4800" b="1">
                <a:solidFill>
                  <a:srgbClr val="313117"/>
                </a:solidFill>
                <a:latin typeface="Times New Roman"/>
                <a:ea typeface="Rubik Semi Bold"/>
                <a:cs typeface="Times New Roman"/>
              </a:rPr>
              <a:t>Люблинская уния 1569 г.</a:t>
            </a:r>
            <a:endParaRPr sz="4800" b="1">
              <a:latin typeface="Times New Roman"/>
              <a:cs typeface="Times New Roman"/>
            </a:endParaRPr>
          </a:p>
        </p:txBody>
      </p:sp>
      <p:sp>
        <p:nvSpPr>
          <p:cNvPr id="3" name="Text 1"/>
          <p:cNvSpPr/>
          <p:nvPr/>
        </p:nvSpPr>
        <p:spPr bwMode="auto">
          <a:xfrm>
            <a:off x="793789" y="1411485"/>
            <a:ext cx="2686710" cy="316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  <a:defRPr/>
            </a:pPr>
            <a:r>
              <a:rPr lang="en-US" sz="4800" b="1">
                <a:solidFill>
                  <a:srgbClr val="313117"/>
                </a:solidFill>
                <a:highlight>
                  <a:srgbClr val="FFFF00"/>
                </a:highlight>
                <a:latin typeface="Times New Roman"/>
                <a:ea typeface="Rubik Semi Bold"/>
                <a:cs typeface="Times New Roman"/>
              </a:rPr>
              <a:t>Причины</a:t>
            </a:r>
            <a:endParaRPr sz="4800" b="1">
              <a:highlight>
                <a:srgbClr val="FFFF00"/>
              </a:highlight>
              <a:latin typeface="Times New Roman"/>
              <a:cs typeface="Times New Roman"/>
            </a:endParaRPr>
          </a:p>
        </p:txBody>
      </p:sp>
      <p:sp>
        <p:nvSpPr>
          <p:cNvPr id="4" name="Text 2"/>
          <p:cNvSpPr/>
          <p:nvPr/>
        </p:nvSpPr>
        <p:spPr bwMode="auto">
          <a:xfrm>
            <a:off x="726554" y="2111029"/>
            <a:ext cx="7566219" cy="270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  <a:defRPr/>
            </a:pPr>
            <a:r>
              <a:rPr lang="en-US" sz="26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Тяжелое внешнеполитическое положение ВКЛ</a:t>
            </a:r>
            <a:endParaRPr lang="en-US" sz="2600"/>
          </a:p>
        </p:txBody>
      </p:sp>
      <p:sp>
        <p:nvSpPr>
          <p:cNvPr id="5" name="Text 3"/>
          <p:cNvSpPr/>
          <p:nvPr/>
        </p:nvSpPr>
        <p:spPr bwMode="auto">
          <a:xfrm>
            <a:off x="793789" y="2596185"/>
            <a:ext cx="2757542" cy="270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  <a:defRPr/>
            </a:pPr>
            <a:r>
              <a:rPr lang="en-US" sz="24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Ливонская война</a:t>
            </a:r>
            <a:endParaRPr lang="en-US" sz="2400"/>
          </a:p>
        </p:txBody>
      </p:sp>
      <p:sp>
        <p:nvSpPr>
          <p:cNvPr id="6" name="Text 4"/>
          <p:cNvSpPr/>
          <p:nvPr/>
        </p:nvSpPr>
        <p:spPr bwMode="auto">
          <a:xfrm>
            <a:off x="793789" y="2999272"/>
            <a:ext cx="4592131" cy="270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  <a:defRPr/>
            </a:pPr>
            <a:r>
              <a:rPr lang="en-US" sz="24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Угроза потери независимости</a:t>
            </a:r>
            <a:endParaRPr lang="en-US" sz="2400"/>
          </a:p>
        </p:txBody>
      </p:sp>
      <p:sp>
        <p:nvSpPr>
          <p:cNvPr id="7" name="Text 5"/>
          <p:cNvSpPr/>
          <p:nvPr/>
        </p:nvSpPr>
        <p:spPr bwMode="auto">
          <a:xfrm>
            <a:off x="726554" y="3421974"/>
            <a:ext cx="8405381" cy="270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  <a:defRPr/>
            </a:pPr>
            <a:r>
              <a:rPr lang="en-US" sz="2400">
                <a:solidFill>
                  <a:srgbClr val="555A3B"/>
                </a:solidFill>
                <a:latin typeface="Corben"/>
                <a:ea typeface="Corben"/>
                <a:cs typeface="Corben"/>
              </a:rPr>
              <a:t>Привлекательность правового статуса польской шляхты</a:t>
            </a:r>
            <a:endParaRPr lang="en-US" sz="1300"/>
          </a:p>
        </p:txBody>
      </p:sp>
      <p:sp>
        <p:nvSpPr>
          <p:cNvPr id="9" name="Text 7"/>
          <p:cNvSpPr/>
          <p:nvPr/>
        </p:nvSpPr>
        <p:spPr bwMode="auto">
          <a:xfrm flipH="0" flipV="0">
            <a:off x="861024" y="4265546"/>
            <a:ext cx="7522121" cy="2469188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2600">
                <a:solidFill>
                  <a:schemeClr val="tx1"/>
                </a:solidFill>
                <a:latin typeface="Times New Roman"/>
                <a:ea typeface="Corben"/>
                <a:cs typeface="Times New Roman"/>
              </a:rPr>
              <a:t>10 января 1569 г. началась работа Люблинского сейма. Делегация ВКЛ стремилась к оборонительному союзу, польская сторона настаивала на инкорпорации. В результате Сигизмунд II Август начал инкорпорацию отдельных воеводств.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315554" y="620910"/>
            <a:ext cx="5026853" cy="5026853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 bwMode="auto">
          <a:xfrm flipH="0" flipV="0">
            <a:off x="726554" y="7069713"/>
            <a:ext cx="11376945" cy="785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00050" lvl="1" indent="0" algn="l">
              <a:lnSpc>
                <a:spcPct val="100000"/>
              </a:lnSpc>
              <a:buNone/>
              <a:defRPr/>
            </a:pPr>
            <a:r>
              <a:rPr lang="en-US" sz="2400">
                <a:solidFill>
                  <a:schemeClr val="tx1"/>
                </a:solidFill>
                <a:highlight>
                  <a:srgbClr val="E4B955"/>
                </a:highlight>
                <a:latin typeface="Times New Roman"/>
                <a:ea typeface="Corben"/>
                <a:cs typeface="Times New Roman"/>
              </a:rPr>
              <a:t>1 июля 1569 г.</a:t>
            </a:r>
            <a:r>
              <a:rPr lang="en-US" sz="2400">
                <a:solidFill>
                  <a:schemeClr val="tx1"/>
                </a:solidFill>
                <a:latin typeface="Times New Roman"/>
                <a:ea typeface="Corben"/>
                <a:cs typeface="Times New Roman"/>
              </a:rPr>
              <a:t> был подписан акт Люблинской унии, в соответствии с </a:t>
            </a:r>
            <a:r>
              <a:rPr lang="en-US" sz="2400" b="1">
                <a:solidFill>
                  <a:schemeClr val="tx1"/>
                </a:solidFill>
                <a:latin typeface="Times New Roman"/>
                <a:ea typeface="Corben"/>
                <a:cs typeface="Times New Roman"/>
              </a:rPr>
              <a:t>которым </a:t>
            </a:r>
            <a:endParaRPr lang="en-US" sz="2400">
              <a:solidFill>
                <a:schemeClr val="tx1"/>
              </a:solidFill>
              <a:latin typeface="Times New Roman"/>
              <a:ea typeface="Corben"/>
              <a:cs typeface="Times New Roman"/>
            </a:endParaRPr>
          </a:p>
          <a:p>
            <a:pPr marL="400050" lvl="1" indent="0" algn="l">
              <a:lnSpc>
                <a:spcPct val="100000"/>
              </a:lnSpc>
              <a:buNone/>
              <a:defRPr/>
            </a:pPr>
            <a:r>
              <a:rPr lang="en-US" sz="2400">
                <a:solidFill>
                  <a:schemeClr val="tx1"/>
                </a:solidFill>
                <a:latin typeface="Times New Roman"/>
                <a:ea typeface="Corben"/>
                <a:cs typeface="Times New Roman"/>
              </a:rPr>
              <a:t>создавалось </a:t>
            </a:r>
            <a:r>
              <a:rPr lang="en-US" sz="2400" b="1">
                <a:solidFill>
                  <a:schemeClr val="tx1"/>
                </a:solidFill>
                <a:latin typeface="Times New Roman"/>
                <a:ea typeface="Corben"/>
                <a:cs typeface="Times New Roman"/>
              </a:rPr>
              <a:t>федеративное государство</a:t>
            </a:r>
            <a:r>
              <a:rPr lang="en-US" sz="2400">
                <a:solidFill>
                  <a:schemeClr val="tx1"/>
                </a:solidFill>
                <a:latin typeface="Times New Roman"/>
                <a:ea typeface="Corben"/>
                <a:cs typeface="Times New Roman"/>
              </a:rPr>
              <a:t> </a:t>
            </a:r>
            <a:r>
              <a:rPr lang="en-US" sz="2400" b="1">
                <a:solidFill>
                  <a:schemeClr val="tx1"/>
                </a:solidFill>
                <a:latin typeface="Times New Roman"/>
                <a:ea typeface="Corben"/>
                <a:cs typeface="Times New Roman"/>
              </a:rPr>
              <a:t>— </a:t>
            </a:r>
            <a:r>
              <a:rPr lang="en-US" sz="2400" b="1">
                <a:solidFill>
                  <a:schemeClr val="tx1"/>
                </a:solidFill>
                <a:highlight>
                  <a:srgbClr val="FFFF00"/>
                </a:highlight>
                <a:latin typeface="Times New Roman"/>
                <a:ea typeface="Corben"/>
                <a:cs typeface="Times New Roman"/>
              </a:rPr>
              <a:t>Речь Посполитая.</a:t>
            </a:r>
            <a:endParaRPr sz="2400">
              <a:solidFill>
                <a:schemeClr val="tx1"/>
              </a:solidFill>
              <a:highlight>
                <a:srgbClr val="FFFF00"/>
              </a:highligh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On-screen Show (16:9)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</cp:revision>
  <dcterms:created xsi:type="dcterms:W3CDTF">2025-12-10T18:29:19Z</dcterms:created>
  <dcterms:modified xsi:type="dcterms:W3CDTF">2025-12-10T20:08:24Z</dcterms:modified>
  <cp:category/>
  <cp:contentStatus/>
  <cp:version/>
</cp:coreProperties>
</file>