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Default Extension="mp3" ContentType="audio/mpe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  <Default Extension="mp4" ContentType="video/mp4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8"/>
  </p:notesMasterIdLst>
  <p:sldIdLst>
    <p:sldId id="257" r:id="rId2"/>
    <p:sldId id="301" r:id="rId3"/>
    <p:sldId id="305" r:id="rId4"/>
    <p:sldId id="273" r:id="rId5"/>
    <p:sldId id="303" r:id="rId6"/>
    <p:sldId id="304" r:id="rId7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3A3A3A"/>
    <a:srgbClr val="00823B"/>
    <a:srgbClr val="0F5259"/>
    <a:srgbClr val="CCF2F6"/>
    <a:srgbClr val="006600"/>
    <a:srgbClr val="B91D16"/>
    <a:srgbClr val="E01F1A"/>
    <a:srgbClr val="DA2320"/>
    <a:srgbClr val="E2201B"/>
    <a:srgbClr val="AC1B16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4994" autoAdjust="0"/>
    <p:restoredTop sz="94860" autoAdjust="0"/>
  </p:normalViewPr>
  <p:slideViewPr>
    <p:cSldViewPr snapToGrid="0">
      <p:cViewPr varScale="1">
        <p:scale>
          <a:sx n="88" d="100"/>
          <a:sy n="88" d="100"/>
        </p:scale>
        <p:origin x="-246" y="-9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F75D20-CD4C-49DF-807F-CC2BC1B95DFE}" type="datetimeFigureOut">
              <a:rPr lang="x-none" smtClean="0"/>
              <a:pPr/>
              <a:t>12.09.2022</a:t>
            </a:fld>
            <a:endParaRPr lang="x-none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FF2DBD-7CAE-49C9-8E50-B4F5AEAF96DC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16850624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1" name="Google Shape;191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2" name="Google Shape;192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ru-RU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t>1</a:t>
            </a:fld>
            <a:endParaRPr sz="12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1" name="Google Shape;191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2" name="Google Shape;192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ru-RU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t>2</a:t>
            </a:fld>
            <a:endParaRPr sz="12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688882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pPr/>
              <a:t>5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1521082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pPr/>
              <a:t>6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2004616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D047518-D355-4F7A-A2B9-51FCBA674C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C70789AB-250F-471C-8483-ED3F0CA6C9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676B0AFF-DC10-4A5D-8816-4B31F9F28B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EF49D8AE-DE2E-42FF-87FA-5DA952582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E990AD91-ABA3-4214-84C7-3C26221F13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37089434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>
            <a:extLst>
              <a:ext uri="{FF2B5EF4-FFF2-40B4-BE49-F238E27FC236}">
                <a16:creationId xmlns:a16="http://schemas.microsoft.com/office/drawing/2014/main" xmlns="" id="{4E928232-B3B4-4934-9E57-8C57DB4C086A}"/>
              </a:ext>
            </a:extLst>
          </p:cNvPr>
          <p:cNvGrpSpPr/>
          <p:nvPr userDrawn="1"/>
        </p:nvGrpSpPr>
        <p:grpSpPr>
          <a:xfrm>
            <a:off x="8717280" y="5969172"/>
            <a:ext cx="3523488" cy="920860"/>
            <a:chOff x="4194048" y="4547616"/>
            <a:chExt cx="3523488" cy="920860"/>
          </a:xfrm>
        </p:grpSpPr>
        <p:sp>
          <p:nvSpPr>
            <p:cNvPr id="15" name="Полилиния: фигура 14">
              <a:extLst>
                <a:ext uri="{FF2B5EF4-FFF2-40B4-BE49-F238E27FC236}">
                  <a16:creationId xmlns:a16="http://schemas.microsoft.com/office/drawing/2014/main" xmlns="" id="{1404DFEF-7C4D-4C14-B848-A006668917C6}"/>
                </a:ext>
              </a:extLst>
            </p:cNvPr>
            <p:cNvSpPr/>
            <p:nvPr/>
          </p:nvSpPr>
          <p:spPr>
            <a:xfrm>
              <a:off x="4194048" y="4547616"/>
              <a:ext cx="3523488" cy="920860"/>
            </a:xfrm>
            <a:custGeom>
              <a:avLst/>
              <a:gdLst>
                <a:gd name="connsiteX0" fmla="*/ 12192 w 3523488"/>
                <a:gd name="connsiteY0" fmla="*/ 585216 h 877824"/>
                <a:gd name="connsiteX1" fmla="*/ 670560 w 3523488"/>
                <a:gd name="connsiteY1" fmla="*/ 573024 h 877824"/>
                <a:gd name="connsiteX2" fmla="*/ 658368 w 3523488"/>
                <a:gd name="connsiteY2" fmla="*/ 316992 h 877824"/>
                <a:gd name="connsiteX3" fmla="*/ 1341120 w 3523488"/>
                <a:gd name="connsiteY3" fmla="*/ 304800 h 877824"/>
                <a:gd name="connsiteX4" fmla="*/ 1341120 w 3523488"/>
                <a:gd name="connsiteY4" fmla="*/ 0 h 877824"/>
                <a:gd name="connsiteX5" fmla="*/ 3523488 w 3523488"/>
                <a:gd name="connsiteY5" fmla="*/ 0 h 877824"/>
                <a:gd name="connsiteX6" fmla="*/ 3511296 w 3523488"/>
                <a:gd name="connsiteY6" fmla="*/ 877824 h 877824"/>
                <a:gd name="connsiteX7" fmla="*/ 3511296 w 3523488"/>
                <a:gd name="connsiteY7" fmla="*/ 853440 h 877824"/>
                <a:gd name="connsiteX8" fmla="*/ 0 w 3523488"/>
                <a:gd name="connsiteY8" fmla="*/ 865632 h 877824"/>
                <a:gd name="connsiteX9" fmla="*/ 12192 w 3523488"/>
                <a:gd name="connsiteY9" fmla="*/ 585216 h 877824"/>
                <a:gd name="connsiteX0" fmla="*/ 12192 w 3535680"/>
                <a:gd name="connsiteY0" fmla="*/ 585216 h 940615"/>
                <a:gd name="connsiteX1" fmla="*/ 670560 w 3535680"/>
                <a:gd name="connsiteY1" fmla="*/ 573024 h 940615"/>
                <a:gd name="connsiteX2" fmla="*/ 658368 w 3535680"/>
                <a:gd name="connsiteY2" fmla="*/ 316992 h 940615"/>
                <a:gd name="connsiteX3" fmla="*/ 1341120 w 3535680"/>
                <a:gd name="connsiteY3" fmla="*/ 304800 h 940615"/>
                <a:gd name="connsiteX4" fmla="*/ 1341120 w 3535680"/>
                <a:gd name="connsiteY4" fmla="*/ 0 h 940615"/>
                <a:gd name="connsiteX5" fmla="*/ 3523488 w 3535680"/>
                <a:gd name="connsiteY5" fmla="*/ 0 h 940615"/>
                <a:gd name="connsiteX6" fmla="*/ 3511296 w 3535680"/>
                <a:gd name="connsiteY6" fmla="*/ 877824 h 940615"/>
                <a:gd name="connsiteX7" fmla="*/ 3535680 w 3535680"/>
                <a:gd name="connsiteY7" fmla="*/ 940615 h 940615"/>
                <a:gd name="connsiteX8" fmla="*/ 0 w 3535680"/>
                <a:gd name="connsiteY8" fmla="*/ 865632 h 940615"/>
                <a:gd name="connsiteX9" fmla="*/ 12192 w 3535680"/>
                <a:gd name="connsiteY9" fmla="*/ 585216 h 940615"/>
                <a:gd name="connsiteX0" fmla="*/ 0 w 3523488"/>
                <a:gd name="connsiteY0" fmla="*/ 585216 h 965261"/>
                <a:gd name="connsiteX1" fmla="*/ 658368 w 3523488"/>
                <a:gd name="connsiteY1" fmla="*/ 573024 h 965261"/>
                <a:gd name="connsiteX2" fmla="*/ 646176 w 3523488"/>
                <a:gd name="connsiteY2" fmla="*/ 316992 h 965261"/>
                <a:gd name="connsiteX3" fmla="*/ 1328928 w 3523488"/>
                <a:gd name="connsiteY3" fmla="*/ 304800 h 965261"/>
                <a:gd name="connsiteX4" fmla="*/ 1328928 w 3523488"/>
                <a:gd name="connsiteY4" fmla="*/ 0 h 965261"/>
                <a:gd name="connsiteX5" fmla="*/ 3511296 w 3523488"/>
                <a:gd name="connsiteY5" fmla="*/ 0 h 965261"/>
                <a:gd name="connsiteX6" fmla="*/ 3499104 w 3523488"/>
                <a:gd name="connsiteY6" fmla="*/ 877824 h 965261"/>
                <a:gd name="connsiteX7" fmla="*/ 3523488 w 3523488"/>
                <a:gd name="connsiteY7" fmla="*/ 940615 h 965261"/>
                <a:gd name="connsiteX8" fmla="*/ 0 w 3523488"/>
                <a:gd name="connsiteY8" fmla="*/ 965261 h 965261"/>
                <a:gd name="connsiteX9" fmla="*/ 0 w 3523488"/>
                <a:gd name="connsiteY9" fmla="*/ 585216 h 965261"/>
                <a:gd name="connsiteX0" fmla="*/ 0 w 3523488"/>
                <a:gd name="connsiteY0" fmla="*/ 585216 h 940615"/>
                <a:gd name="connsiteX1" fmla="*/ 658368 w 3523488"/>
                <a:gd name="connsiteY1" fmla="*/ 573024 h 940615"/>
                <a:gd name="connsiteX2" fmla="*/ 646176 w 3523488"/>
                <a:gd name="connsiteY2" fmla="*/ 316992 h 940615"/>
                <a:gd name="connsiteX3" fmla="*/ 1328928 w 3523488"/>
                <a:gd name="connsiteY3" fmla="*/ 304800 h 940615"/>
                <a:gd name="connsiteX4" fmla="*/ 1328928 w 3523488"/>
                <a:gd name="connsiteY4" fmla="*/ 0 h 940615"/>
                <a:gd name="connsiteX5" fmla="*/ 3511296 w 3523488"/>
                <a:gd name="connsiteY5" fmla="*/ 0 h 940615"/>
                <a:gd name="connsiteX6" fmla="*/ 3499104 w 3523488"/>
                <a:gd name="connsiteY6" fmla="*/ 877824 h 940615"/>
                <a:gd name="connsiteX7" fmla="*/ 3523488 w 3523488"/>
                <a:gd name="connsiteY7" fmla="*/ 940615 h 940615"/>
                <a:gd name="connsiteX8" fmla="*/ 12192 w 3523488"/>
                <a:gd name="connsiteY8" fmla="*/ 940354 h 940615"/>
                <a:gd name="connsiteX9" fmla="*/ 0 w 3523488"/>
                <a:gd name="connsiteY9" fmla="*/ 585216 h 940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23488" h="940615">
                  <a:moveTo>
                    <a:pt x="0" y="585216"/>
                  </a:moveTo>
                  <a:lnTo>
                    <a:pt x="658368" y="573024"/>
                  </a:lnTo>
                  <a:lnTo>
                    <a:pt x="646176" y="316992"/>
                  </a:lnTo>
                  <a:lnTo>
                    <a:pt x="1328928" y="304800"/>
                  </a:lnTo>
                  <a:lnTo>
                    <a:pt x="1328928" y="0"/>
                  </a:lnTo>
                  <a:lnTo>
                    <a:pt x="3511296" y="0"/>
                  </a:lnTo>
                  <a:lnTo>
                    <a:pt x="3499104" y="877824"/>
                  </a:lnTo>
                  <a:lnTo>
                    <a:pt x="3523488" y="940615"/>
                  </a:lnTo>
                  <a:lnTo>
                    <a:pt x="12192" y="940354"/>
                  </a:lnTo>
                  <a:lnTo>
                    <a:pt x="0" y="585216"/>
                  </a:lnTo>
                  <a:close/>
                </a:path>
              </a:pathLst>
            </a:custGeom>
            <a:gradFill>
              <a:gsLst>
                <a:gs pos="0">
                  <a:srgbClr val="DDFFF0"/>
                </a:gs>
                <a:gs pos="100000">
                  <a:srgbClr val="63F3A4"/>
                </a:gs>
              </a:gsLst>
              <a:lin ang="18900000" scaled="1"/>
            </a:gra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xmlns="" id="{B3B43E56-7F69-4F5F-82D8-691AA22D44FE}"/>
                </a:ext>
              </a:extLst>
            </p:cNvPr>
            <p:cNvSpPr/>
            <p:nvPr/>
          </p:nvSpPr>
          <p:spPr>
            <a:xfrm>
              <a:off x="4194791" y="5129336"/>
              <a:ext cx="3492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ru-RU" sz="1400" dirty="0"/>
                <a:t>ШАГ 1. «МЫ УЗНАЁМ»</a:t>
              </a:r>
            </a:p>
          </p:txBody>
        </p:sp>
        <p:sp>
          <p:nvSpPr>
            <p:cNvPr id="17" name="Прямоугольник 16">
              <a:extLst>
                <a:ext uri="{FF2B5EF4-FFF2-40B4-BE49-F238E27FC236}">
                  <a16:creationId xmlns:a16="http://schemas.microsoft.com/office/drawing/2014/main" xmlns="" id="{97DF1628-634A-43F9-A47E-CCB70A6015B4}"/>
                </a:ext>
              </a:extLst>
            </p:cNvPr>
            <p:cNvSpPr/>
            <p:nvPr/>
          </p:nvSpPr>
          <p:spPr>
            <a:xfrm>
              <a:off x="4842791" y="4849590"/>
              <a:ext cx="2844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0" rIns="0" rtlCol="0" anchor="ctr"/>
            <a:lstStyle/>
            <a:p>
              <a:r>
                <a:rPr lang="ru-RU" sz="1400" dirty="0">
                  <a:sym typeface="Calibri"/>
                </a:rPr>
                <a:t>  ШАГ 2. «МЫ РАЗМЫШЛЯЕМ»</a:t>
              </a:r>
            </a:p>
          </p:txBody>
        </p:sp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xmlns="" id="{3F180BA5-A3EB-416B-9A6D-0E4A06D797A5}"/>
                </a:ext>
              </a:extLst>
            </p:cNvPr>
            <p:cNvSpPr/>
            <p:nvPr/>
          </p:nvSpPr>
          <p:spPr>
            <a:xfrm>
              <a:off x="5517209" y="4565717"/>
              <a:ext cx="216958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lvl="0">
                <a:lnSpc>
                  <a:spcPct val="90000"/>
                </a:lnSpc>
              </a:pPr>
              <a:r>
                <a:rPr lang="ru-RU" sz="1400" dirty="0">
                  <a:sym typeface="Calibri"/>
                </a:rPr>
                <a:t>ШАГ 3. «МЫ ДЕЙСТВУЕМ» </a:t>
              </a:r>
            </a:p>
          </p:txBody>
        </p:sp>
      </p:grp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69086E68-1B12-47C5-9ACE-FEA6DCC24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557367"/>
            <a:ext cx="2152429" cy="298625"/>
          </a:xfrm>
        </p:spPr>
        <p:txBody>
          <a:bodyPr/>
          <a:lstStyle/>
          <a:p>
            <a:fld id="{74738F70-4774-4C44-B05A-D944B718EAB4}" type="slidenum">
              <a:rPr lang="x-none" smtClean="0"/>
              <a:pPr/>
              <a:t>‹#›</a:t>
            </a:fld>
            <a:endParaRPr lang="x-none"/>
          </a:p>
        </p:txBody>
      </p:sp>
      <p:sp>
        <p:nvSpPr>
          <p:cNvPr id="8" name="Заголовок 5">
            <a:extLst>
              <a:ext uri="{FF2B5EF4-FFF2-40B4-BE49-F238E27FC236}">
                <a16:creationId xmlns:a16="http://schemas.microsoft.com/office/drawing/2014/main" xmlns="" id="{35047723-C030-414E-87F9-7927687DA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5299" y="4276871"/>
            <a:ext cx="10181402" cy="795001"/>
          </a:xfrm>
        </p:spPr>
        <p:txBody>
          <a:bodyPr/>
          <a:lstStyle/>
          <a:p>
            <a:endParaRPr lang="x-none" dirty="0"/>
          </a:p>
        </p:txBody>
      </p:sp>
      <p:sp>
        <p:nvSpPr>
          <p:cNvPr id="9" name="Рисунок 6">
            <a:extLst>
              <a:ext uri="{FF2B5EF4-FFF2-40B4-BE49-F238E27FC236}">
                <a16:creationId xmlns:a16="http://schemas.microsoft.com/office/drawing/2014/main" xmlns="" id="{CE7BF3DB-89D6-42D4-948F-08BA5EA4EC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005299" y="922313"/>
            <a:ext cx="10181402" cy="3354558"/>
          </a:xfrm>
        </p:spPr>
      </p:sp>
      <p:sp>
        <p:nvSpPr>
          <p:cNvPr id="10" name="Текст 7">
            <a:extLst>
              <a:ext uri="{FF2B5EF4-FFF2-40B4-BE49-F238E27FC236}">
                <a16:creationId xmlns:a16="http://schemas.microsoft.com/office/drawing/2014/main" xmlns="" id="{A0638F1B-F1E0-42CE-A926-686393B7CF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05299" y="5071872"/>
            <a:ext cx="10181402" cy="999744"/>
          </a:xfrm>
        </p:spPr>
        <p:txBody>
          <a:bodyPr/>
          <a:lstStyle/>
          <a:p>
            <a:endParaRPr lang="x-none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8DAC4D29-D8C6-4F7E-A62F-AA69C7950E12}"/>
              </a:ext>
            </a:extLst>
          </p:cNvPr>
          <p:cNvSpPr/>
          <p:nvPr userDrawn="1"/>
        </p:nvSpPr>
        <p:spPr>
          <a:xfrm>
            <a:off x="3048000" y="3028891"/>
            <a:ext cx="56692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x-none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202B80F7-76B5-4FA0-B781-4C35CD52F02A}"/>
              </a:ext>
            </a:extLst>
          </p:cNvPr>
          <p:cNvSpPr/>
          <p:nvPr userDrawn="1"/>
        </p:nvSpPr>
        <p:spPr>
          <a:xfrm>
            <a:off x="6725363" y="188391"/>
            <a:ext cx="457990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  <a:sym typeface="Arial"/>
              </a:rPr>
              <a:t>проект</a:t>
            </a:r>
            <a:r>
              <a:rPr lang="ru-RU" sz="2800" b="1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«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Ш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кола 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А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ктивного 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Г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ражданина»</a:t>
            </a:r>
            <a:endParaRPr lang="x-none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Текст 7">
            <a:extLst>
              <a:ext uri="{FF2B5EF4-FFF2-40B4-BE49-F238E27FC236}">
                <a16:creationId xmlns:a16="http://schemas.microsoft.com/office/drawing/2014/main" xmlns="" id="{006997AA-2D22-4AD6-92AE-556F6B824431}"/>
              </a:ext>
            </a:extLst>
          </p:cNvPr>
          <p:cNvSpPr txBox="1">
            <a:spLocks/>
          </p:cNvSpPr>
          <p:nvPr userDrawn="1"/>
        </p:nvSpPr>
        <p:spPr>
          <a:xfrm>
            <a:off x="931638" y="6333457"/>
            <a:ext cx="10181402" cy="3118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400" i="1" dirty="0">
                <a:solidFill>
                  <a:schemeClr val="bg1">
                    <a:lumMod val="50000"/>
                  </a:schemeClr>
                </a:solidFill>
              </a:rPr>
              <a:t>Информация предоставлена Белорусским телеграфных агентством БЕЛТА (</a:t>
            </a:r>
            <a:r>
              <a:rPr lang="en-US" sz="1400" i="1" dirty="0">
                <a:solidFill>
                  <a:schemeClr val="bg1">
                    <a:lumMod val="50000"/>
                  </a:schemeClr>
                </a:solidFill>
              </a:rPr>
              <a:t>www.belta.by</a:t>
            </a:r>
            <a:r>
              <a:rPr lang="ru-RU" sz="1400" i="1" dirty="0">
                <a:solidFill>
                  <a:schemeClr val="bg1">
                    <a:lumMod val="50000"/>
                  </a:schemeClr>
                </a:solidFill>
              </a:rPr>
              <a:t>)</a:t>
            </a:r>
          </a:p>
        </p:txBody>
      </p:sp>
      <p:pic>
        <p:nvPicPr>
          <p:cNvPr id="19" name="Рисунок 18" descr="Изображение выглядит как объект&#10;&#10;Описание создано автоматически">
            <a:extLst>
              <a:ext uri="{FF2B5EF4-FFF2-40B4-BE49-F238E27FC236}">
                <a16:creationId xmlns:a16="http://schemas.microsoft.com/office/drawing/2014/main" xmlns="" id="{19C3C20D-7544-4799-9342-E7A255548EA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305271" y="133632"/>
            <a:ext cx="791812" cy="898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894502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69086E68-1B12-47C5-9ACE-FEA6DCC24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90176" y="6520296"/>
            <a:ext cx="2152429" cy="298625"/>
          </a:xfrm>
        </p:spPr>
        <p:txBody>
          <a:bodyPr/>
          <a:lstStyle/>
          <a:p>
            <a:fld id="{74738F70-4774-4C44-B05A-D944B718EAB4}" type="slidenum">
              <a:rPr lang="x-none" smtClean="0"/>
              <a:pPr/>
              <a:t>‹#›</a:t>
            </a:fld>
            <a:endParaRPr lang="x-none"/>
          </a:p>
        </p:txBody>
      </p:sp>
      <p:sp>
        <p:nvSpPr>
          <p:cNvPr id="8" name="Заголовок 5">
            <a:extLst>
              <a:ext uri="{FF2B5EF4-FFF2-40B4-BE49-F238E27FC236}">
                <a16:creationId xmlns:a16="http://schemas.microsoft.com/office/drawing/2014/main" xmlns="" id="{35047723-C030-414E-87F9-7927687DA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5299" y="4276871"/>
            <a:ext cx="10181402" cy="795001"/>
          </a:xfrm>
        </p:spPr>
        <p:txBody>
          <a:bodyPr/>
          <a:lstStyle/>
          <a:p>
            <a:endParaRPr lang="x-none" dirty="0"/>
          </a:p>
        </p:txBody>
      </p:sp>
      <p:sp>
        <p:nvSpPr>
          <p:cNvPr id="9" name="Рисунок 6">
            <a:extLst>
              <a:ext uri="{FF2B5EF4-FFF2-40B4-BE49-F238E27FC236}">
                <a16:creationId xmlns:a16="http://schemas.microsoft.com/office/drawing/2014/main" xmlns="" id="{CE7BF3DB-89D6-42D4-948F-08BA5EA4EC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005299" y="922313"/>
            <a:ext cx="10181402" cy="3354558"/>
          </a:xfrm>
        </p:spPr>
      </p:sp>
      <p:sp>
        <p:nvSpPr>
          <p:cNvPr id="10" name="Текст 7">
            <a:extLst>
              <a:ext uri="{FF2B5EF4-FFF2-40B4-BE49-F238E27FC236}">
                <a16:creationId xmlns:a16="http://schemas.microsoft.com/office/drawing/2014/main" xmlns="" id="{A0638F1B-F1E0-42CE-A926-686393B7CF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05299" y="5071872"/>
            <a:ext cx="10181402" cy="999744"/>
          </a:xfrm>
        </p:spPr>
        <p:txBody>
          <a:bodyPr/>
          <a:lstStyle/>
          <a:p>
            <a:endParaRPr lang="x-none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8DAC4D29-D8C6-4F7E-A62F-AA69C7950E12}"/>
              </a:ext>
            </a:extLst>
          </p:cNvPr>
          <p:cNvSpPr/>
          <p:nvPr userDrawn="1"/>
        </p:nvSpPr>
        <p:spPr>
          <a:xfrm>
            <a:off x="3048000" y="3028891"/>
            <a:ext cx="56692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x-none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973312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ADF0D46-03FB-40DE-9262-954572022A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DA9C33C8-EA0A-4C0F-A79D-091E9FF921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CF17D898-6351-409F-99D2-0E42B96907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502DFE41-A51D-4BB7-B281-CD9E262BE7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C16C2A6A-C8B6-4800-8000-B2A208D0B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557315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6E0EB2AE-2EEA-4E02-B241-E88905DA6B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B796CE4D-58BB-46AA-821D-EB24EE87AA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8A53E276-7AA4-4887-A5AF-B5B9B4A00A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4401CD4F-65EF-4EC3-842D-882CE1B43F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51E9E4F5-F40C-4647-BA33-6E0ED60D9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38222633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1F5CA8F-E289-447F-82FE-671821ED6D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6ED0DF2D-62C9-4277-AC2F-DED10ADB2D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B0D75228-09B7-4FD0-B1D8-F363090C9A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22A2DA92-A504-4FEA-B07C-34893624E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306F0FA9-C6A0-45D5-821C-81B894FB7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40633797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516B423-4918-417B-913F-88C70FDA65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13206230-C331-4D82-81D4-FAD019CC73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B8906615-50B8-4DA3-AE0A-C0C3079A1D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DF725EAF-B987-4940-9C8B-04A07862A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87F1442F-B94A-471D-B387-0BF207CD7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21398633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1500D54-07F0-4C68-BFC8-CF856EADE8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B01760AF-7165-466E-931B-63286E5233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8DA142AE-88EB-4199-9704-74B4041F7C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BF4F6BEB-9013-44F0-8A77-4293CEE6D1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6964689B-C38F-44E7-A176-9A8E849A7A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F26851F2-7506-484E-8A37-FA3F3DE582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9598112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235D107-6492-49BC-B93E-DF7471344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41EC13D6-0260-46C0-BDD3-FBA082102D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296D720C-08BB-4794-882A-A680B489A9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7910B746-D231-415C-A88B-A3378130671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AC3C7C03-BE96-4706-9EE2-5CA7A958DB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C6A467F1-77EF-416D-932B-7A0B57E95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0474A35B-8A85-4371-B83C-D4669982D7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F6ED622F-4A53-410B-9E91-4D6C00A99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8960693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2487A0D-541F-44CB-8CDB-EE6D3FBB5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2C593C35-ECAA-437E-9DC4-76CA89C837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547332C6-8E79-4D4A-9BFF-77E95E69AF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EEAB0008-1D37-41F9-9DB3-9E2637ED7D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11153240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3255487D-E4AD-404C-BC2E-00BAD54CF3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F7FEDFAD-7591-4066-9F72-8128902AA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5E7CE97B-79B1-48E5-A359-DB7955FA83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1143046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9902376-3488-452E-9CE3-6E885A1082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7507AEB9-7AE0-41E7-9A03-5EB945056E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5BA4C6C2-DD05-447D-8493-FE12A77FD4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C40E10D8-55D2-4167-9233-3E7D2E2D27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4BB21939-2ACA-47BA-9FEB-0104455EA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659105F2-0D9D-4351-9E97-340C32AD17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34271471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BA91A64-10B8-4213-8047-2B52AE9C03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2A1BFC4F-568D-499A-8E85-674AFEA9094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C76C2A26-D88C-4EA8-8187-59DB3225AB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4D23A2D8-D0F5-4410-8A10-F2F495D274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D91E348B-24C3-40EE-B460-2BD67BC1A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69086E68-1B12-47C5-9ACE-FEA6DCC24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5677270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48D1E64-47B9-49BC-B4A7-1E6209D60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A530FD6A-FFAD-433C-B81E-42522D8091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785CC359-AAF4-47CB-B2D1-B50CC5D6D7C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8E6E64B2-9F54-4009-95AF-3103825049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ADD5FAD2-012F-4C6D-A9D4-8F7EB36382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738F70-4774-4C44-B05A-D944B718EAB4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42032051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1" r:id="rId10"/>
    <p:sldLayoutId id="2147483662" r:id="rId11"/>
    <p:sldLayoutId id="2147483658" r:id="rId12"/>
    <p:sldLayoutId id="2147483659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microsoft.com/office/2007/relationships/media" Target="../media/media2.mp3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7.png"/><Relationship Id="rId12" Type="http://schemas.openxmlformats.org/officeDocument/2006/relationships/image" Target="../media/image10.png"/><Relationship Id="rId2" Type="http://schemas.openxmlformats.org/officeDocument/2006/relationships/slideLayout" Target="../slideLayouts/slideLayout11.xml"/><Relationship Id="rId1" Type="http://schemas.openxmlformats.org/officeDocument/2006/relationships/video" Target="NULL" TargetMode="External"/><Relationship Id="rId6" Type="http://schemas.microsoft.com/office/2007/relationships/hdphoto" Target="../media/hdphoto3.wdp"/><Relationship Id="rId11" Type="http://schemas.openxmlformats.org/officeDocument/2006/relationships/image" Target="../media/image9.png"/><Relationship Id="rId10" Type="http://schemas.openxmlformats.org/officeDocument/2006/relationships/image" Target="../media/image8.png"/><Relationship Id="rId4" Type="http://schemas.openxmlformats.org/officeDocument/2006/relationships/image" Target="../media/image6.png"/><Relationship Id="rId9" Type="http://schemas.openxmlformats.org/officeDocument/2006/relationships/hyperlink" Target="https://youtu.be/r2c8xmC6wo0" TargetMode="External"/><Relationship Id="rId1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11.xml"/><Relationship Id="rId1" Type="http://schemas.openxmlformats.org/officeDocument/2006/relationships/video" Target="NULL" TargetMode="External"/><Relationship Id="rId6" Type="http://schemas.microsoft.com/office/2007/relationships/hdphoto" Target="../media/hdphoto5.wdp"/><Relationship Id="rId11" Type="http://schemas.openxmlformats.org/officeDocument/2006/relationships/image" Target="../media/image10.png"/><Relationship Id="rId10" Type="http://schemas.openxmlformats.org/officeDocument/2006/relationships/image" Target="../media/image11.png"/><Relationship Id="rId4" Type="http://schemas.openxmlformats.org/officeDocument/2006/relationships/image" Target="../media/image12.png"/><Relationship Id="rId9" Type="http://schemas.microsoft.com/office/2007/relationships/media" Target="../media/media3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94;p25">
            <a:extLst>
              <a:ext uri="{FF2B5EF4-FFF2-40B4-BE49-F238E27FC236}">
                <a16:creationId xmlns:a16="http://schemas.microsoft.com/office/drawing/2014/main" xmlns="" id="{FB16588C-22D3-4019-97F0-0F3B867A94A1}"/>
              </a:ext>
            </a:extLst>
          </p:cNvPr>
          <p:cNvSpPr txBox="1">
            <a:spLocks/>
          </p:cNvSpPr>
          <p:nvPr/>
        </p:nvSpPr>
        <p:spPr>
          <a:xfrm>
            <a:off x="1" y="3581022"/>
            <a:ext cx="12192000" cy="265346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rgbClr val="1E4E79"/>
              </a:buClr>
              <a:buSzPts val="4000"/>
            </a:pPr>
            <a:r>
              <a:rPr lang="ru-RU" sz="4800" b="1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«</a:t>
            </a:r>
            <a:r>
              <a:rPr lang="ru-RU" sz="4800" b="1" i="1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О чём звонят колокола Хатыни?»</a:t>
            </a:r>
            <a:endParaRPr lang="ru-RU" sz="4400" b="1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6DC78F94-84D3-4F0D-97E6-029F82570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pPr/>
              <a:t>1</a:t>
            </a:fld>
            <a:endParaRPr lang="x-none" dirty="0"/>
          </a:p>
        </p:txBody>
      </p:sp>
      <p:pic>
        <p:nvPicPr>
          <p:cNvPr id="2052" name="Picture 4" descr="Колокола Хатыни » Сеть публичных библиотек города Гомеля">
            <a:extLst>
              <a:ext uri="{FF2B5EF4-FFF2-40B4-BE49-F238E27FC236}">
                <a16:creationId xmlns:a16="http://schemas.microsoft.com/office/drawing/2014/main" xmlns="" id="{A679E19B-4D61-49B9-99AF-0CE708CA7E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3459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6DC78F94-84D3-4F0D-97E6-029F82570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pPr/>
              <a:t>2</a:t>
            </a:fld>
            <a:endParaRPr lang="x-none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8B1E241-7603-4103-BA77-AB8B12125FF7}"/>
              </a:ext>
            </a:extLst>
          </p:cNvPr>
          <p:cNvSpPr txBox="1"/>
          <p:nvPr/>
        </p:nvSpPr>
        <p:spPr>
          <a:xfrm>
            <a:off x="3760026" y="1681866"/>
            <a:ext cx="8019308" cy="38405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>
              <a:lnSpc>
                <a:spcPct val="107000"/>
              </a:lnSpc>
              <a:spcAft>
                <a:spcPts val="800"/>
              </a:spcAft>
            </a:pPr>
            <a:r>
              <a:rPr lang="ru-RU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Дзінь-дзінь</a:t>
            </a:r>
            <a:r>
              <a:rPr lang="ru-RU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ru-RU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дзінь-дзінь-дзінь</a:t>
            </a:r>
            <a:r>
              <a:rPr lang="ru-RU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...</a:t>
            </a:r>
            <a:endParaRPr lang="ru-RU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indent="457200" algn="just">
              <a:lnSpc>
                <a:spcPct val="107000"/>
              </a:lnSpc>
              <a:spcAft>
                <a:spcPts val="800"/>
              </a:spcAft>
            </a:pPr>
            <a:r>
              <a:rPr lang="ru-RU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Што</a:t>
            </a:r>
            <a:r>
              <a:rPr lang="ru-RU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гэты</a:t>
            </a:r>
            <a:r>
              <a:rPr lang="ru-RU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звініць</a:t>
            </a:r>
            <a:r>
              <a:rPr lang="ru-RU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Хатынь?</a:t>
            </a:r>
            <a:endParaRPr lang="ru-RU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indent="457200" algn="just">
              <a:lnSpc>
                <a:spcPct val="107000"/>
              </a:lnSpc>
              <a:spcAft>
                <a:spcPts val="800"/>
              </a:spcAft>
            </a:pPr>
            <a:r>
              <a:rPr lang="ru-RU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Што</a:t>
            </a:r>
            <a:r>
              <a:rPr lang="ru-RU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значаць</a:t>
            </a:r>
            <a:r>
              <a:rPr lang="ru-RU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яны</a:t>
            </a:r>
            <a:r>
              <a:rPr lang="ru-RU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ru-RU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твае</a:t>
            </a:r>
            <a:r>
              <a:rPr lang="ru-RU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званы?</a:t>
            </a:r>
            <a:endParaRPr lang="ru-RU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indent="457200" algn="just">
              <a:lnSpc>
                <a:spcPct val="107000"/>
              </a:lnSpc>
              <a:spcAft>
                <a:spcPts val="800"/>
              </a:spcAft>
            </a:pPr>
            <a:r>
              <a:rPr lang="ru-RU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Ці</a:t>
            </a:r>
            <a:r>
              <a:rPr lang="ru-RU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гэта </a:t>
            </a:r>
            <a:r>
              <a:rPr lang="ru-RU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гучаць</a:t>
            </a:r>
            <a:r>
              <a:rPr lang="ru-RU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адгалоскі</a:t>
            </a:r>
            <a:r>
              <a:rPr lang="ru-RU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той </a:t>
            </a:r>
            <a:r>
              <a:rPr lang="ru-RU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вёскі</a:t>
            </a:r>
            <a:r>
              <a:rPr lang="ru-RU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endParaRPr lang="ru-RU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indent="457200" algn="just">
              <a:lnSpc>
                <a:spcPct val="107000"/>
              </a:lnSpc>
              <a:spcAft>
                <a:spcPts val="800"/>
              </a:spcAft>
            </a:pPr>
            <a:r>
              <a:rPr lang="ru-RU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што</a:t>
            </a:r>
            <a:r>
              <a:rPr lang="ru-RU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была да </a:t>
            </a:r>
            <a:r>
              <a:rPr lang="ru-RU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вайны</a:t>
            </a:r>
            <a:r>
              <a:rPr lang="ru-RU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той </a:t>
            </a:r>
            <a:r>
              <a:rPr lang="ru-RU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колішняй</a:t>
            </a:r>
            <a:r>
              <a:rPr lang="ru-RU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мірнай</a:t>
            </a:r>
            <a:r>
              <a:rPr lang="ru-RU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вёскі</a:t>
            </a:r>
            <a:r>
              <a:rPr lang="ru-RU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  <a:endParaRPr lang="ru-RU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indent="457200" algn="just">
              <a:lnSpc>
                <a:spcPct val="107000"/>
              </a:lnSpc>
              <a:spcAft>
                <a:spcPts val="800"/>
              </a:spcAft>
            </a:pPr>
            <a:r>
              <a:rPr lang="ru-RU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Дзінь-дзінь</a:t>
            </a:r>
            <a:r>
              <a:rPr lang="ru-RU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...</a:t>
            </a:r>
            <a:endParaRPr lang="ru-RU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230563">
              <a:lnSpc>
                <a:spcPct val="107000"/>
              </a:lnSpc>
              <a:spcAft>
                <a:spcPts val="800"/>
              </a:spcAft>
            </a:pPr>
            <a:r>
              <a:rPr lang="ru-RU" sz="2400" i="1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А. </a:t>
            </a:r>
            <a:r>
              <a:rPr lang="ru-RU" sz="2400" i="1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Вярцінскі</a:t>
            </a:r>
            <a:r>
              <a:rPr lang="ru-RU" sz="2400" i="1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br>
              <a:rPr lang="ru-RU" sz="2400" i="1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ru-RU" sz="2400" i="1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«</a:t>
            </a:r>
            <a:r>
              <a:rPr lang="ru-RU" sz="2400" i="1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Што</a:t>
            </a:r>
            <a:r>
              <a:rPr lang="ru-RU" sz="2400" i="1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гэта </a:t>
            </a:r>
            <a:r>
              <a:rPr lang="ru-RU" sz="2400" i="1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звініць</a:t>
            </a:r>
            <a:r>
              <a:rPr lang="ru-RU" sz="2400" i="1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Хатынь?»</a:t>
            </a:r>
            <a:endParaRPr lang="ru-RU" sz="1400" i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Колокола Хатыни">
            <a:extLst>
              <a:ext uri="{FF2B5EF4-FFF2-40B4-BE49-F238E27FC236}">
                <a16:creationId xmlns:a16="http://schemas.microsoft.com/office/drawing/2014/main" xmlns="" id="{329B00B8-8866-414A-B7F0-4CAA9FC1D4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grayscl/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7596" y="1196377"/>
            <a:ext cx="2857500" cy="3705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4801401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pPr/>
              <a:t>3</a:t>
            </a:fld>
            <a:endParaRPr lang="x-none"/>
          </a:p>
        </p:txBody>
      </p:sp>
      <p:sp>
        <p:nvSpPr>
          <p:cNvPr id="44" name="Заголовок 9">
            <a:extLst>
              <a:ext uri="{FF2B5EF4-FFF2-40B4-BE49-F238E27FC236}">
                <a16:creationId xmlns:a16="http://schemas.microsoft.com/office/drawing/2014/main" xmlns="" id="{EE5AEEC1-4E12-4201-86EC-D99812EA304C}"/>
              </a:ext>
            </a:extLst>
          </p:cNvPr>
          <p:cNvSpPr txBox="1">
            <a:spLocks/>
          </p:cNvSpPr>
          <p:nvPr/>
        </p:nvSpPr>
        <p:spPr>
          <a:xfrm>
            <a:off x="371206" y="159264"/>
            <a:ext cx="11903921" cy="6185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x-none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3200" b="1">
                <a:solidFill>
                  <a:srgbClr val="006600"/>
                </a:solidFill>
                <a:ea typeface="+mj-ea"/>
                <a:cs typeface="+mj-cs"/>
              </a:defRPr>
            </a:lvl1pPr>
          </a:lstStyle>
          <a:p>
            <a:r>
              <a:rPr lang="ru-RU" dirty="0">
                <a:solidFill>
                  <a:srgbClr val="00823B"/>
                </a:solidFill>
              </a:rPr>
              <a:t>Помнить ради будущего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91B4EB61-3918-4D78-B0CE-E4D66A8B1270}"/>
              </a:ext>
            </a:extLst>
          </p:cNvPr>
          <p:cNvSpPr txBox="1"/>
          <p:nvPr/>
        </p:nvSpPr>
        <p:spPr>
          <a:xfrm>
            <a:off x="5765663" y="886567"/>
            <a:ext cx="5872155" cy="14650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ru-RU" sz="2200" dirty="0"/>
              <a:t>Погибли </a:t>
            </a:r>
            <a:r>
              <a:rPr lang="ru-RU" sz="2200" b="1" dirty="0"/>
              <a:t>149 человек</a:t>
            </a:r>
            <a:r>
              <a:rPr lang="ru-RU" sz="2200" dirty="0"/>
              <a:t>, из них </a:t>
            </a:r>
            <a:r>
              <a:rPr lang="ru-RU" sz="2200" b="1" dirty="0"/>
              <a:t>75 детей </a:t>
            </a:r>
            <a:r>
              <a:rPr lang="ru-RU" sz="2200" dirty="0"/>
              <a:t>в возрасте до 16‑ти лет. </a:t>
            </a:r>
          </a:p>
          <a:p>
            <a:pPr algn="just">
              <a:lnSpc>
                <a:spcPct val="90000"/>
              </a:lnSpc>
              <a:spcAft>
                <a:spcPts val="600"/>
              </a:spcAft>
            </a:pPr>
            <a:endParaRPr lang="en-US" sz="2200" dirty="0"/>
          </a:p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ru-RU" sz="2200" dirty="0"/>
              <a:t>Деревня была разграблена и сожжена дотла.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959AB730-005F-4FD3-B741-B9DB1BAAAA84}"/>
              </a:ext>
            </a:extLst>
          </p:cNvPr>
          <p:cNvSpPr txBox="1"/>
          <p:nvPr/>
        </p:nvSpPr>
        <p:spPr>
          <a:xfrm>
            <a:off x="5761029" y="2543137"/>
            <a:ext cx="5872155" cy="37517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ru-RU" sz="2200" dirty="0"/>
              <a:t>Во время трагедии выжили </a:t>
            </a:r>
            <a:r>
              <a:rPr lang="ru-RU" sz="2200" b="1" dirty="0"/>
              <a:t>шесть человек</a:t>
            </a:r>
            <a:r>
              <a:rPr lang="ru-RU" sz="2200" dirty="0"/>
              <a:t>. </a:t>
            </a:r>
          </a:p>
          <a:p>
            <a:pPr algn="just">
              <a:lnSpc>
                <a:spcPct val="90000"/>
              </a:lnSpc>
              <a:spcAft>
                <a:spcPts val="600"/>
              </a:spcAft>
            </a:pPr>
            <a:endParaRPr lang="ru-RU" sz="2200" dirty="0"/>
          </a:p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ru-RU" sz="2200" dirty="0"/>
              <a:t>Троим детям: Володе и Соне Яскевичам и Саше </a:t>
            </a:r>
            <a:r>
              <a:rPr lang="ru-RU" sz="2200" dirty="0" err="1"/>
              <a:t>Желобковичу</a:t>
            </a:r>
            <a:r>
              <a:rPr lang="ru-RU" sz="2200" dirty="0"/>
              <a:t> — удалось скрыться от гитлеровцев. Остались живы двое детей из находившихся в сарае: Виктор </a:t>
            </a:r>
            <a:r>
              <a:rPr lang="ru-RU" sz="2200" dirty="0" err="1"/>
              <a:t>Желобкович</a:t>
            </a:r>
            <a:r>
              <a:rPr lang="ru-RU" sz="2200" dirty="0"/>
              <a:t> и Антон Барановский. </a:t>
            </a:r>
          </a:p>
          <a:p>
            <a:pPr algn="just">
              <a:lnSpc>
                <a:spcPct val="90000"/>
              </a:lnSpc>
              <a:spcAft>
                <a:spcPts val="600"/>
              </a:spcAft>
            </a:pPr>
            <a:endParaRPr lang="ru-RU" sz="2200" dirty="0"/>
          </a:p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ru-RU" sz="2200" dirty="0"/>
              <a:t>Единственным взрослым свидетелем </a:t>
            </a:r>
            <a:r>
              <a:rPr lang="ru-RU" sz="2200" dirty="0" err="1"/>
              <a:t>хатынской</a:t>
            </a:r>
            <a:r>
              <a:rPr lang="ru-RU" sz="2200" dirty="0"/>
              <a:t> расправы стал 56‑летний деревенский кузнец Иосиф Каминский.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DD3A9573-115F-48FA-A82E-7E08E59DE73B}"/>
              </a:ext>
            </a:extLst>
          </p:cNvPr>
          <p:cNvSpPr txBox="1"/>
          <p:nvPr/>
        </p:nvSpPr>
        <p:spPr>
          <a:xfrm>
            <a:off x="94375" y="1235856"/>
            <a:ext cx="49133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latin typeface="Arial Black" panose="020B0A04020102020204" pitchFamily="34" charset="0"/>
              </a:rPr>
              <a:t>ТРАГЕДИЯ  ХАТЫНИ</a:t>
            </a:r>
          </a:p>
        </p:txBody>
      </p:sp>
      <p:pic>
        <p:nvPicPr>
          <p:cNvPr id="3" name="Picture 2" descr="белоруссия хатынь">
            <a:extLst>
              <a:ext uri="{FF2B5EF4-FFF2-40B4-BE49-F238E27FC236}">
                <a16:creationId xmlns:a16="http://schemas.microsoft.com/office/drawing/2014/main" xmlns="" id="{C4FD357E-8C5B-45B3-A230-6772E4ED70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841"/>
          <a:stretch/>
        </p:blipFill>
        <p:spPr bwMode="auto">
          <a:xfrm>
            <a:off x="371206" y="2145468"/>
            <a:ext cx="5021531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8503436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Футаж - Минута млчания с метрономом">
            <a:hlinkClick r:id="" action="ppaction://media"/>
            <a:extLst>
              <a:ext uri="{FF2B5EF4-FFF2-40B4-BE49-F238E27FC236}">
                <a16:creationId xmlns:a16="http://schemas.microsoft.com/office/drawing/2014/main" xmlns="" id="{689AB6DF-403E-4130-9DC0-ADED2D68008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451450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62620"/>
    </mc:Choice>
    <mc:Fallback>
      <p:transition spd="slow" advTm="626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7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 xmlns="">
        <p14:playEvt time="1" objId="2"/>
        <p14:stopEvt time="59884" objId="2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pPr/>
              <a:t>5</a:t>
            </a:fld>
            <a:endParaRPr lang="x-none"/>
          </a:p>
        </p:txBody>
      </p:sp>
      <p:sp>
        <p:nvSpPr>
          <p:cNvPr id="44" name="Заголовок 9">
            <a:extLst>
              <a:ext uri="{FF2B5EF4-FFF2-40B4-BE49-F238E27FC236}">
                <a16:creationId xmlns:a16="http://schemas.microsoft.com/office/drawing/2014/main" xmlns="" id="{EE5AEEC1-4E12-4201-86EC-D99812EA304C}"/>
              </a:ext>
            </a:extLst>
          </p:cNvPr>
          <p:cNvSpPr txBox="1">
            <a:spLocks/>
          </p:cNvSpPr>
          <p:nvPr/>
        </p:nvSpPr>
        <p:spPr>
          <a:xfrm>
            <a:off x="371206" y="159264"/>
            <a:ext cx="11903921" cy="6185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x-none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3200" b="1">
                <a:solidFill>
                  <a:srgbClr val="006600"/>
                </a:solidFill>
                <a:ea typeface="+mj-ea"/>
                <a:cs typeface="+mj-cs"/>
              </a:defRPr>
            </a:lvl1pPr>
          </a:lstStyle>
          <a:p>
            <a:r>
              <a:rPr lang="ru-RU" dirty="0">
                <a:solidFill>
                  <a:srgbClr val="00823B"/>
                </a:solidFill>
              </a:rPr>
              <a:t>Помнить ради будущего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717A3784-5806-4B89-8B24-F8423452F2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6902" y="777789"/>
            <a:ext cx="3978221" cy="34377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2A4E3106-D014-4FD7-9DA1-47E28BE42F18}"/>
              </a:ext>
            </a:extLst>
          </p:cNvPr>
          <p:cNvSpPr txBox="1"/>
          <p:nvPr/>
        </p:nvSpPr>
        <p:spPr>
          <a:xfrm>
            <a:off x="4851069" y="777789"/>
            <a:ext cx="6969725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200" dirty="0"/>
              <a:t>В память сотен белорусских деревень, уничтоженных нацистами в годы Великой Отечественной войны, был создан </a:t>
            </a:r>
            <a:r>
              <a:rPr lang="ru-RU" sz="2200" b="1" dirty="0"/>
              <a:t>мемориальный комплекс «Хатынь»</a:t>
            </a:r>
            <a:r>
              <a:rPr lang="ru-RU" sz="2200" dirty="0"/>
              <a:t>.</a:t>
            </a:r>
          </a:p>
          <a:p>
            <a:pPr algn="just"/>
            <a:r>
              <a:rPr lang="ru-RU" sz="2200" dirty="0"/>
              <a:t>Торжественное открытие мемориального комплекса состоялось </a:t>
            </a:r>
            <a:r>
              <a:rPr lang="ru-RU" sz="2200" b="1" dirty="0"/>
              <a:t>5 июля 1969 года</a:t>
            </a:r>
            <a:r>
              <a:rPr lang="ru-RU" sz="2200" dirty="0"/>
              <a:t>.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72AF2924-2E1A-41B9-8BB9-F080053E66F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46845"/>
          <a:stretch/>
        </p:blipFill>
        <p:spPr>
          <a:xfrm>
            <a:off x="2899631" y="3535667"/>
            <a:ext cx="2398538" cy="300821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2">
            <a:hlinkClick r:id="rId9"/>
            <a:extLst>
              <a:ext uri="{FF2B5EF4-FFF2-40B4-BE49-F238E27FC236}">
                <a16:creationId xmlns:a16="http://schemas.microsoft.com/office/drawing/2014/main" xmlns="" id="{E9AF1A82-531C-4DBF-9FDE-674A1AEBFD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464785" y="5131222"/>
            <a:ext cx="1190625" cy="119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04C1A5A4-3E90-42AC-B493-C4BDB1620603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9809084" y="5242076"/>
            <a:ext cx="386263" cy="383071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15339E19-D08B-431E-BB70-79DB6918FB4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741411" y="5726534"/>
            <a:ext cx="491160" cy="49116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F921225D-6034-4313-B358-BE85B6911181}"/>
              </a:ext>
            </a:extLst>
          </p:cNvPr>
          <p:cNvSpPr txBox="1"/>
          <p:nvPr/>
        </p:nvSpPr>
        <p:spPr>
          <a:xfrm>
            <a:off x="5298169" y="5556615"/>
            <a:ext cx="303776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1600" dirty="0"/>
              <a:t>Видео </a:t>
            </a:r>
          </a:p>
          <a:p>
            <a:pPr algn="r"/>
            <a:r>
              <a:rPr lang="ru-RU" sz="1600" dirty="0"/>
              <a:t>Мемориальный комплекс </a:t>
            </a:r>
          </a:p>
          <a:p>
            <a:pPr algn="r"/>
            <a:r>
              <a:rPr lang="ru-RU" sz="1600" dirty="0"/>
              <a:t>"Хатынь"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71E1AF95-0339-4FA7-8684-4987621B9A86}"/>
              </a:ext>
            </a:extLst>
          </p:cNvPr>
          <p:cNvSpPr txBox="1"/>
          <p:nvPr/>
        </p:nvSpPr>
        <p:spPr>
          <a:xfrm>
            <a:off x="-349229" y="5515345"/>
            <a:ext cx="282524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1600" dirty="0"/>
              <a:t>«Каждый четвертый» (Музыка: </a:t>
            </a:r>
            <a:r>
              <a:rPr lang="ru-RU" sz="1600" dirty="0" err="1"/>
              <a:t>Т.Хренников</a:t>
            </a:r>
            <a:r>
              <a:rPr lang="ru-RU" sz="1600" dirty="0"/>
              <a:t>. </a:t>
            </a:r>
            <a:br>
              <a:rPr lang="ru-RU" sz="1600" dirty="0"/>
            </a:br>
            <a:r>
              <a:rPr lang="ru-RU" sz="1600" dirty="0"/>
              <a:t>Слова: </a:t>
            </a:r>
            <a:r>
              <a:rPr lang="ru-RU" sz="1600" dirty="0" err="1"/>
              <a:t>М.Матусовский</a:t>
            </a:r>
            <a:r>
              <a:rPr lang="ru-RU" sz="1600" dirty="0"/>
              <a:t>)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5C3BC75D-F756-4DD2-A7BC-2E054A2D89C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4786" y="4644392"/>
            <a:ext cx="395381" cy="395381"/>
          </a:xfrm>
          <a:prstGeom prst="rect">
            <a:avLst/>
          </a:prstGeom>
        </p:spPr>
      </p:pic>
      <p:pic>
        <p:nvPicPr>
          <p:cNvPr id="13" name="vokal-bend-rec-time-kazhdyy-chetvertyy">
            <a:hlinkClick r:id="" action="ppaction://media"/>
            <a:extLst>
              <a:ext uri="{FF2B5EF4-FFF2-40B4-BE49-F238E27FC236}">
                <a16:creationId xmlns:a16="http://schemas.microsoft.com/office/drawing/2014/main" xmlns="" id="{507089CD-1712-4197-B696-906938D26382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3">
                  <p14:trim st="24536"/>
                </p14:media>
              </p:ext>
            </p:extLst>
          </p:nvPr>
        </p:nvPicPr>
        <p:blipFill>
          <a:blip r:embed="rId14" cstate="print"/>
          <a:stretch>
            <a:fillRect/>
          </a:stretch>
        </p:blipFill>
        <p:spPr>
          <a:xfrm>
            <a:off x="1144682" y="4521621"/>
            <a:ext cx="609600" cy="6096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2A4E3106-D014-4FD7-9DA1-47E28BE42F18}"/>
              </a:ext>
            </a:extLst>
          </p:cNvPr>
          <p:cNvSpPr txBox="1"/>
          <p:nvPr/>
        </p:nvSpPr>
        <p:spPr>
          <a:xfrm>
            <a:off x="5668848" y="2734524"/>
            <a:ext cx="6151946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200" dirty="0"/>
              <a:t>В центре композиции мемориала находится шестиметровая бронзовая скульптура </a:t>
            </a:r>
            <a:r>
              <a:rPr lang="ru-RU" sz="2200" b="1" dirty="0"/>
              <a:t>«Непокорённый человек»</a:t>
            </a:r>
            <a:r>
              <a:rPr lang="ru-RU" sz="2200" dirty="0"/>
              <a:t> с мёртвым ребёнком на руках. Рядом сомкнутые гранитные плиты, символизирующие крышу сарая, в котором были сожжены жители деревни. </a:t>
            </a:r>
          </a:p>
        </p:txBody>
      </p:sp>
    </p:spTree>
    <p:extLst>
      <p:ext uri="{BB962C8B-B14F-4D97-AF65-F5344CB8AC3E}">
        <p14:creationId xmlns:p14="http://schemas.microsoft.com/office/powerpoint/2010/main" xmlns="" val="2687863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20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pPr/>
              <a:t>6</a:t>
            </a:fld>
            <a:endParaRPr lang="x-none" dirty="0"/>
          </a:p>
        </p:txBody>
      </p:sp>
      <p:sp>
        <p:nvSpPr>
          <p:cNvPr id="44" name="Заголовок 9">
            <a:extLst>
              <a:ext uri="{FF2B5EF4-FFF2-40B4-BE49-F238E27FC236}">
                <a16:creationId xmlns:a16="http://schemas.microsoft.com/office/drawing/2014/main" xmlns="" id="{EE5AEEC1-4E12-4201-86EC-D99812EA304C}"/>
              </a:ext>
            </a:extLst>
          </p:cNvPr>
          <p:cNvSpPr txBox="1">
            <a:spLocks/>
          </p:cNvSpPr>
          <p:nvPr/>
        </p:nvSpPr>
        <p:spPr>
          <a:xfrm>
            <a:off x="371206" y="159264"/>
            <a:ext cx="11903921" cy="6185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x-none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3200" b="1">
                <a:solidFill>
                  <a:srgbClr val="006600"/>
                </a:solidFill>
                <a:ea typeface="+mj-ea"/>
                <a:cs typeface="+mj-cs"/>
              </a:defRPr>
            </a:lvl1pPr>
          </a:lstStyle>
          <a:p>
            <a:r>
              <a:rPr lang="ru-RU" dirty="0">
                <a:solidFill>
                  <a:srgbClr val="00823B"/>
                </a:solidFill>
              </a:rPr>
              <a:t>Помнить ради будущего</a:t>
            </a:r>
          </a:p>
        </p:txBody>
      </p:sp>
      <p:pic>
        <p:nvPicPr>
          <p:cNvPr id="5122" name="Picture 2" descr="Свечи памяти в Хатыни - Ритм Евразии">
            <a:extLst>
              <a:ext uri="{FF2B5EF4-FFF2-40B4-BE49-F238E27FC236}">
                <a16:creationId xmlns:a16="http://schemas.microsoft.com/office/drawing/2014/main" xmlns="" id="{872145B7-15DE-42EA-85C7-1B5F6F1621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8365" y="3456826"/>
            <a:ext cx="4101489" cy="256343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2662149F-AE6D-49B6-9CA7-72CFCE8AD242}"/>
              </a:ext>
            </a:extLst>
          </p:cNvPr>
          <p:cNvSpPr txBox="1"/>
          <p:nvPr/>
        </p:nvSpPr>
        <p:spPr>
          <a:xfrm>
            <a:off x="4672108" y="777789"/>
            <a:ext cx="7270498" cy="51706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ru-RU" sz="2000" dirty="0"/>
              <a:t>На братской могиле из белого мрамора — </a:t>
            </a:r>
            <a:r>
              <a:rPr lang="ru-RU" sz="2000" b="1" dirty="0"/>
              <a:t>«Венец памяти». </a:t>
            </a:r>
          </a:p>
          <a:p>
            <a:pPr indent="457200" algn="just">
              <a:lnSpc>
                <a:spcPct val="90000"/>
              </a:lnSpc>
              <a:spcAft>
                <a:spcPts val="600"/>
              </a:spcAft>
            </a:pPr>
            <a:r>
              <a:rPr lang="ru-RU" sz="2000" dirty="0"/>
              <a:t>На нём — наказ погибших живым:</a:t>
            </a:r>
          </a:p>
          <a:p>
            <a:pPr indent="457200" algn="just">
              <a:lnSpc>
                <a:spcPct val="90000"/>
              </a:lnSpc>
            </a:pPr>
            <a:r>
              <a:rPr lang="ru-RU" dirty="0"/>
              <a:t>«</a:t>
            </a:r>
            <a:r>
              <a:rPr lang="ru-RU" i="1" dirty="0"/>
              <a:t>Люди добрые, помните: любили мы жизнь, и Родину нашу, и вас, дорогие.</a:t>
            </a:r>
          </a:p>
          <a:p>
            <a:pPr indent="457200" algn="just">
              <a:lnSpc>
                <a:spcPct val="90000"/>
              </a:lnSpc>
            </a:pPr>
            <a:r>
              <a:rPr lang="ru-RU" i="1" dirty="0"/>
              <a:t>Мы сгорели живыми в огне.</a:t>
            </a:r>
          </a:p>
          <a:p>
            <a:pPr indent="457200" algn="just">
              <a:lnSpc>
                <a:spcPct val="90000"/>
              </a:lnSpc>
            </a:pPr>
            <a:r>
              <a:rPr lang="ru-RU" i="1" dirty="0"/>
              <a:t>Наша просьба ко всем:</a:t>
            </a:r>
          </a:p>
          <a:p>
            <a:pPr indent="457200" algn="just">
              <a:lnSpc>
                <a:spcPct val="90000"/>
              </a:lnSpc>
            </a:pPr>
            <a:r>
              <a:rPr lang="ru-RU" i="1" dirty="0"/>
              <a:t>пусть скорбь и печаль обернутся в мужество ваше и силу,</a:t>
            </a:r>
          </a:p>
          <a:p>
            <a:pPr indent="457200" algn="just">
              <a:lnSpc>
                <a:spcPct val="90000"/>
              </a:lnSpc>
            </a:pPr>
            <a:r>
              <a:rPr lang="ru-RU" i="1" dirty="0"/>
              <a:t>чтобы смогли вы утвердить навечно мир и покой на земле.</a:t>
            </a:r>
          </a:p>
          <a:p>
            <a:pPr indent="457200" algn="just">
              <a:lnSpc>
                <a:spcPct val="90000"/>
              </a:lnSpc>
            </a:pPr>
            <a:r>
              <a:rPr lang="ru-RU" i="1" dirty="0"/>
              <a:t>Чтобы отныне нигде и никогда в вихре пожаров жизнь не умирала!»</a:t>
            </a:r>
          </a:p>
          <a:p>
            <a:pPr indent="457200" algn="just">
              <a:lnSpc>
                <a:spcPct val="90000"/>
              </a:lnSpc>
              <a:spcAft>
                <a:spcPts val="600"/>
              </a:spcAft>
            </a:pPr>
            <a:r>
              <a:rPr lang="ru-RU" sz="2000" dirty="0"/>
              <a:t>На обратной стороне Венца памяти — ответ живых погибшим:</a:t>
            </a:r>
          </a:p>
          <a:p>
            <a:pPr indent="457200" algn="just">
              <a:lnSpc>
                <a:spcPct val="90000"/>
              </a:lnSpc>
            </a:pPr>
            <a:r>
              <a:rPr lang="ru-RU" i="1" dirty="0"/>
              <a:t>«Родные вы наши. Головы в скорби великой склонив, стоим перед вами.</a:t>
            </a:r>
          </a:p>
          <a:p>
            <a:pPr indent="457200" algn="just">
              <a:lnSpc>
                <a:spcPct val="90000"/>
              </a:lnSpc>
            </a:pPr>
            <a:r>
              <a:rPr lang="ru-RU" i="1" dirty="0"/>
              <a:t>Вы не покорились фашистским убийцам в черные дни лихолетья.</a:t>
            </a:r>
          </a:p>
          <a:p>
            <a:pPr indent="457200" algn="just">
              <a:lnSpc>
                <a:spcPct val="90000"/>
              </a:lnSpc>
            </a:pPr>
            <a:r>
              <a:rPr lang="ru-RU" i="1" dirty="0"/>
              <a:t>Вы приняли смерть, но пламя любви вашей к Родине нашей Советской вовек не погаснет.</a:t>
            </a:r>
          </a:p>
          <a:p>
            <a:pPr indent="457200" algn="just">
              <a:lnSpc>
                <a:spcPct val="90000"/>
              </a:lnSpc>
            </a:pPr>
            <a:r>
              <a:rPr lang="ru-RU" i="1" dirty="0"/>
              <a:t>Память о вас в народе бессмертна, как вечна земля и вечно яркое солнце над нею!»</a:t>
            </a:r>
          </a:p>
        </p:txBody>
      </p:sp>
      <p:pic>
        <p:nvPicPr>
          <p:cNvPr id="5126" name="Picture 6" descr="Хатынь, Мемориальный комплекс – BelGid">
            <a:extLst>
              <a:ext uri="{FF2B5EF4-FFF2-40B4-BE49-F238E27FC236}">
                <a16:creationId xmlns:a16="http://schemas.microsoft.com/office/drawing/2014/main" xmlns="" id="{2B8EAB0D-F7B0-4F09-AA48-D24B8F5254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951" t="19221" r="22965" b="19043"/>
          <a:stretch/>
        </p:blipFill>
        <p:spPr bwMode="auto">
          <a:xfrm>
            <a:off x="393308" y="777789"/>
            <a:ext cx="4101489" cy="256343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esnjari_-_molitva_(z2.fm)">
            <a:hlinkClick r:id="" action="ppaction://media"/>
            <a:extLst>
              <a:ext uri="{FF2B5EF4-FFF2-40B4-BE49-F238E27FC236}">
                <a16:creationId xmlns:a16="http://schemas.microsoft.com/office/drawing/2014/main" xmlns="" id="{AC61A0CB-C9C4-4BF2-80C3-816E1D09D579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9">
                  <p14:trim end="100508.9375"/>
                </p14:media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10287938" y="5894278"/>
            <a:ext cx="609600" cy="60960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15057617-0998-422A-9B53-6CE01B96B13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715245" y="6020257"/>
            <a:ext cx="395381" cy="395381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5F67BF16-8A92-4069-A7BC-710B78418F81}"/>
              </a:ext>
            </a:extLst>
          </p:cNvPr>
          <p:cNvSpPr txBox="1"/>
          <p:nvPr/>
        </p:nvSpPr>
        <p:spPr>
          <a:xfrm>
            <a:off x="4667166" y="5966668"/>
            <a:ext cx="448032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1600" dirty="0"/>
              <a:t>«</a:t>
            </a:r>
            <a:r>
              <a:rPr lang="ru-RU" sz="1600" b="0" i="0" dirty="0" err="1">
                <a:solidFill>
                  <a:srgbClr val="000000"/>
                </a:solidFill>
                <a:effectLst/>
                <a:latin typeface="-apple-system"/>
              </a:rPr>
              <a:t>Малiтва</a:t>
            </a:r>
            <a:r>
              <a:rPr lang="ru-RU" sz="1600" dirty="0"/>
              <a:t>» </a:t>
            </a:r>
            <a:br>
              <a:rPr lang="ru-RU" sz="1600" dirty="0"/>
            </a:br>
            <a:r>
              <a:rPr lang="ru-RU" sz="1600" dirty="0"/>
              <a:t>(Музыка: </a:t>
            </a:r>
            <a:r>
              <a:rPr lang="ru-RU" sz="1600" b="0" i="0" dirty="0" err="1">
                <a:solidFill>
                  <a:srgbClr val="000000"/>
                </a:solidFill>
                <a:effectLst/>
                <a:latin typeface="-apple-system"/>
              </a:rPr>
              <a:t>А.Молчан</a:t>
            </a:r>
            <a:r>
              <a:rPr lang="ru-RU" sz="1600" dirty="0"/>
              <a:t>. Слова: </a:t>
            </a:r>
            <a:r>
              <a:rPr lang="ru-RU" sz="1600" b="0" i="0" dirty="0" err="1">
                <a:solidFill>
                  <a:srgbClr val="000000"/>
                </a:solidFill>
                <a:effectLst/>
                <a:latin typeface="-apple-system"/>
              </a:rPr>
              <a:t>Я.Купала</a:t>
            </a:r>
            <a:r>
              <a:rPr lang="ru-RU" sz="1600" dirty="0"/>
              <a:t>)</a:t>
            </a: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xmlns="" id="{AEE38A17-3035-4442-A55C-02866499F1B9}"/>
              </a:ext>
            </a:extLst>
          </p:cNvPr>
          <p:cNvSpPr/>
          <p:nvPr/>
        </p:nvSpPr>
        <p:spPr>
          <a:xfrm>
            <a:off x="269397" y="6044166"/>
            <a:ext cx="505599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000" dirty="0"/>
              <a:t>Судьбу Хатыни </a:t>
            </a:r>
            <a:r>
              <a:rPr lang="ru-RU" sz="2000"/>
              <a:t>разделили </a:t>
            </a:r>
            <a:r>
              <a:rPr lang="ru-RU" sz="2000" b="1"/>
              <a:t>628</a:t>
            </a:r>
            <a:r>
              <a:rPr lang="ru-RU" sz="2000"/>
              <a:t> </a:t>
            </a:r>
            <a:r>
              <a:rPr lang="ru-RU" sz="2000" dirty="0"/>
              <a:t>деревень, </a:t>
            </a:r>
          </a:p>
          <a:p>
            <a:pPr algn="just">
              <a:spcAft>
                <a:spcPts val="0"/>
              </a:spcAft>
            </a:pPr>
            <a:r>
              <a:rPr lang="ru-RU" sz="2000" b="1" dirty="0"/>
              <a:t>186</a:t>
            </a:r>
            <a:r>
              <a:rPr lang="ru-RU" sz="2000" dirty="0"/>
              <a:t> из них не были восстановлены.</a:t>
            </a:r>
          </a:p>
        </p:txBody>
      </p:sp>
    </p:spTree>
    <p:extLst>
      <p:ext uri="{BB962C8B-B14F-4D97-AF65-F5344CB8AC3E}">
        <p14:creationId xmlns:p14="http://schemas.microsoft.com/office/powerpoint/2010/main" xmlns="" val="814522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5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368</Words>
  <Application>Microsoft Office PowerPoint</Application>
  <PresentationFormat>Произвольный</PresentationFormat>
  <Paragraphs>52</Paragraphs>
  <Slides>6</Slides>
  <Notes>4</Notes>
  <HiddenSlides>0</HiddenSlides>
  <MMClips>3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7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2021-04-19T12:46:11Z</dcterms:created>
  <dcterms:modified xsi:type="dcterms:W3CDTF">2022-09-12T15:01:22Z</dcterms:modified>
</cp:coreProperties>
</file>