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ChangeArrowheads="1" noGrp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ChangeArrowheads="1" noGrp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005288" y="805961"/>
            <a:ext cx="8311291" cy="1722938"/>
          </a:xfrm>
        </p:spPr>
        <p:txBody>
          <a:bodyPr/>
          <a:lstStyle/>
          <a:p>
            <a:pPr>
              <a:defRPr/>
            </a:pPr>
            <a:r>
              <a:rPr lang="ru-RU" b="1"/>
              <a:t>ЕВРОПА В СРЕДНИЕ ВЕКА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Политическая карта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495229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274638"/>
            <a:ext cx="10972800" cy="171584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/>
              <a:t>Объединители Франции в единое государство</a:t>
            </a:r>
            <a:endParaRPr/>
          </a:p>
        </p:txBody>
      </p:sp>
      <p:sp>
        <p:nvSpPr>
          <p:cNvPr id="8606347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424518" y="2246922"/>
            <a:ext cx="5157880" cy="387924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9039605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5195" y="2080703"/>
            <a:ext cx="5987480" cy="4490609"/>
          </a:xfrm>
          <a:prstGeom prst="rect">
            <a:avLst/>
          </a:prstGeom>
        </p:spPr>
      </p:pic>
      <p:pic>
        <p:nvPicPr>
          <p:cNvPr id="13561356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341826" y="1131707"/>
            <a:ext cx="2822115" cy="3156312"/>
          </a:xfrm>
          <a:prstGeom prst="rect">
            <a:avLst/>
          </a:prstGeom>
        </p:spPr>
      </p:pic>
      <p:pic>
        <p:nvPicPr>
          <p:cNvPr id="14347346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375672" y="3103146"/>
            <a:ext cx="2906345" cy="3125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9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7315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Этот правитель в 962 году стал носить</a:t>
            </a:r>
            <a:endParaRPr/>
          </a:p>
        </p:txBody>
      </p:sp>
      <p:sp>
        <p:nvSpPr>
          <p:cNvPr id="1707003518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4439781" y="1600200"/>
            <a:ext cx="7142617" cy="48730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/>
              <a:t>Из восьми золотых пластин, храниться в Вене, называется «Корона Карла Великого», хотя никогда не была на его голове.</a:t>
            </a:r>
            <a:endParaRPr/>
          </a:p>
          <a:p>
            <a:pPr>
              <a:defRPr/>
            </a:pPr>
            <a:endParaRPr/>
          </a:p>
          <a:p>
            <a:pPr algn="just">
              <a:defRPr/>
            </a:pPr>
            <a: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  <a:t>Ее золотые пластины украшены 144 драгоценными камнями и жемчугом. Жемчуг и камни помещены в оправы без задней стенки, создавая эффект сияния камней изнутри.</a:t>
            </a:r>
            <a:b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</a:br>
            <a: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  <a:t>Четыре пластины короны несут изображения библейских сцен. Три из них показывают царей Давида, Соломона и Езекию с пророком Исаией. А последняя — Иисуса Христа с двумя серафимами.</a:t>
            </a:r>
            <a:b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</a:br>
            <a: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  <a:t>Двенадцать драгоценных камней на налобной пластине символизируют 12 апостолов Нового Завета. Двенадцать камней на затылочной — 12 колен Израилевых.</a:t>
            </a:r>
            <a:b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</a:br>
            <a:r>
              <a:rPr sz="2000" b="0" i="0" u="none">
                <a:solidFill>
                  <a:srgbClr val="373737"/>
                </a:solidFill>
                <a:latin typeface="Arial"/>
                <a:ea typeface="Arial"/>
                <a:cs typeface="Arial"/>
              </a:rPr>
              <a:t>Венчает корону высокая дуга с жемчужным шитьем с именем Конрада II.</a:t>
            </a:r>
            <a:endParaRPr sz="2000"/>
          </a:p>
        </p:txBody>
      </p:sp>
      <p:pic>
        <p:nvPicPr>
          <p:cNvPr id="21119799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42159" y="1417637"/>
            <a:ext cx="4154740" cy="4790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3176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621443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4340867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7009" y="135417"/>
            <a:ext cx="11357980" cy="708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342831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823309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490466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21152" y="-36634"/>
            <a:ext cx="9369299" cy="6875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018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181920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5117884" y="4286249"/>
            <a:ext cx="6789615" cy="1966057"/>
          </a:xfrm>
        </p:spPr>
        <p:txBody>
          <a:bodyPr/>
          <a:lstStyle/>
          <a:p>
            <a:pPr>
              <a:defRPr/>
            </a:pPr>
            <a:r>
              <a:rPr/>
              <a:t>Гобелен из Байе</a:t>
            </a:r>
            <a:endParaRPr/>
          </a:p>
          <a:p>
            <a:pPr>
              <a:defRPr/>
            </a:pPr>
            <a:r>
              <a:rPr/>
              <a:t>Какое событие на иллюстрации?</a:t>
            </a:r>
            <a:endParaRPr/>
          </a:p>
        </p:txBody>
      </p:sp>
      <p:pic>
        <p:nvPicPr>
          <p:cNvPr id="13831889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4311" y="1269999"/>
            <a:ext cx="4541509" cy="4856163"/>
          </a:xfrm>
          <a:prstGeom prst="rect">
            <a:avLst/>
          </a:prstGeom>
        </p:spPr>
      </p:pic>
      <p:pic>
        <p:nvPicPr>
          <p:cNvPr id="1340452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49230" y="102406"/>
            <a:ext cx="7183595" cy="3933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179898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371207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8" y="4031941"/>
            <a:ext cx="10972800" cy="2358131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/>
              <a:t>На слайде изображен город, чье государство достигло в 6-10 веке огромного могущества. Назовите правителя этого государства, правящего в 6 веке</a:t>
            </a:r>
            <a:r>
              <a:rPr/>
              <a:t>? Чем он известен? Почему жители государства называли себя ромеями?</a:t>
            </a:r>
            <a:endParaRPr/>
          </a:p>
        </p:txBody>
      </p:sp>
      <p:pic>
        <p:nvPicPr>
          <p:cNvPr id="9913420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5309053" cy="3639892"/>
          </a:xfrm>
          <a:prstGeom prst="rect">
            <a:avLst/>
          </a:prstGeom>
        </p:spPr>
      </p:pic>
      <p:pic>
        <p:nvPicPr>
          <p:cNvPr id="90583919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309053" y="35164"/>
            <a:ext cx="6747931" cy="3569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74235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2071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8437108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8355" y="67042"/>
            <a:ext cx="11895288" cy="703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467366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b="1"/>
              <a:t>ПРИЧИНЫ СОЗДАНИЯ ЦЕНТРАЛИЗОВАННЫХ ГОСУДАРСТВ</a:t>
            </a:r>
            <a:endParaRPr/>
          </a:p>
        </p:txBody>
      </p:sp>
      <p:sp>
        <p:nvSpPr>
          <p:cNvPr id="90038523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1294422"/>
            <a:ext cx="10972800" cy="483174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3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феодальная раздробленность тормозила развитие торговли и складывание единого национального рынка</a:t>
            </a:r>
            <a:endParaRPr sz="3600"/>
          </a:p>
          <a:p>
            <a:pPr>
              <a:defRPr/>
            </a:pPr>
            <a:r>
              <a:rPr sz="3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грабежи и междоусобные войны подрывали экономику</a:t>
            </a:r>
            <a:endParaRPr sz="3600"/>
          </a:p>
          <a:p>
            <a:pPr>
              <a:defRPr/>
            </a:pPr>
            <a:r>
              <a:rPr sz="3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растущие города требовали объединения страны</a:t>
            </a:r>
            <a:endParaRPr sz="3600"/>
          </a:p>
          <a:p>
            <a:pPr>
              <a:defRPr/>
            </a:pPr>
            <a:r>
              <a:rPr sz="3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королевская власть стремилась подчинить себе удельных феодалов и образовать единое национальное государство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044966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9130132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9260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9599" y="97692"/>
            <a:ext cx="11272641" cy="6752980"/>
          </a:xfrm>
          <a:prstGeom prst="rect">
            <a:avLst/>
          </a:prstGeom>
        </p:spPr>
      </p:pic>
      <p:pic>
        <p:nvPicPr>
          <p:cNvPr id="214101080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242788" y="2344615"/>
            <a:ext cx="2980865" cy="561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597019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Централизованные государства складывались в противостоянии</a:t>
            </a:r>
            <a:endParaRPr/>
          </a:p>
        </p:txBody>
      </p:sp>
      <p:sp>
        <p:nvSpPr>
          <p:cNvPr id="196918810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4800" b="1">
                <a:highlight>
                  <a:srgbClr val="FFFF00"/>
                </a:highlight>
              </a:rPr>
              <a:t>1455-1485</a:t>
            </a:r>
            <a:endParaRPr sz="4800" b="1"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4800" b="1">
                <a:highlight>
                  <a:srgbClr val="FFFF00"/>
                </a:highlight>
              </a:rPr>
              <a:t>1397</a:t>
            </a:r>
            <a:endParaRPr sz="4800" b="1"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4800" b="1">
                <a:highlight>
                  <a:srgbClr val="FFFF00"/>
                </a:highlight>
              </a:rPr>
              <a:t>1479</a:t>
            </a:r>
            <a:endParaRPr sz="4800" b="1"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4800" b="1">
                <a:highlight>
                  <a:srgbClr val="FFFF00"/>
                </a:highlight>
              </a:rPr>
              <a:t>1215</a:t>
            </a:r>
            <a:endParaRPr sz="4800" b="1">
              <a:highlight>
                <a:srgbClr val="FFFF00"/>
              </a:highlight>
            </a:endParaRPr>
          </a:p>
          <a:p>
            <a:pPr marL="0" indent="0">
              <a:buFont typeface="Arial"/>
              <a:buNone/>
              <a:defRPr/>
            </a:pPr>
            <a:r>
              <a:rPr sz="4800" b="1">
                <a:highlight>
                  <a:srgbClr val="FFFF00"/>
                </a:highlight>
              </a:rPr>
              <a:t>1302</a:t>
            </a:r>
            <a:endParaRPr sz="4800" b="1">
              <a:highlight>
                <a:srgbClr val="FFFF00"/>
              </a:highlight>
            </a:endParaRPr>
          </a:p>
        </p:txBody>
      </p:sp>
      <p:pic>
        <p:nvPicPr>
          <p:cNvPr id="5029416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85576" y="2606538"/>
            <a:ext cx="7657884" cy="382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6617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274638"/>
            <a:ext cx="10972800" cy="1605938"/>
          </a:xfrm>
        </p:spPr>
        <p:txBody>
          <a:bodyPr/>
          <a:lstStyle/>
          <a:p>
            <a:pPr>
              <a:defRPr/>
            </a:pPr>
            <a:r>
              <a:rPr/>
              <a:t>Как называется процесс, показанный на карте?</a:t>
            </a:r>
            <a:endParaRPr/>
          </a:p>
        </p:txBody>
      </p:sp>
      <p:sp>
        <p:nvSpPr>
          <p:cNvPr id="56182042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2637692"/>
            <a:ext cx="8074053" cy="3488471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072253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56442" y="1620007"/>
            <a:ext cx="9025576" cy="525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769738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Варварские племена заняли территории:</a:t>
            </a:r>
            <a:endParaRPr/>
          </a:p>
        </p:txBody>
      </p:sp>
      <p:sp>
        <p:nvSpPr>
          <p:cNvPr id="168676407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ВЕСТГОТЫ _</a:t>
            </a:r>
            <a:br>
              <a:rPr/>
            </a:br>
            <a:r>
              <a:rPr/>
              <a:t>ФРАНКИ_</a:t>
            </a:r>
            <a:br>
              <a:rPr/>
            </a:br>
            <a:r>
              <a:rPr/>
              <a:t>ВАНДАЛЫ_</a:t>
            </a:r>
            <a:br>
              <a:rPr/>
            </a:br>
            <a:r>
              <a:rPr/>
              <a:t>ОСТГОТЫ_</a:t>
            </a:r>
            <a:endParaRPr/>
          </a:p>
          <a:p>
            <a:pPr>
              <a:defRPr/>
            </a:pPr>
            <a:r>
              <a:rPr/>
              <a:t>АНТЫ_</a:t>
            </a:r>
            <a:br>
              <a:rPr/>
            </a:br>
            <a:r>
              <a:rPr/>
              <a:t>БУРГУНДЫ_</a:t>
            </a:r>
            <a:br>
              <a:rPr/>
            </a:br>
            <a:r>
              <a:rPr/>
              <a:t>САКСЫ_</a:t>
            </a:r>
            <a:endParaRPr/>
          </a:p>
          <a:p>
            <a:pPr>
              <a:defRPr/>
            </a:pPr>
            <a:r>
              <a:rPr/>
              <a:t>ДАНЫ_</a:t>
            </a:r>
            <a:endParaRPr/>
          </a:p>
        </p:txBody>
      </p:sp>
      <p:sp>
        <p:nvSpPr>
          <p:cNvPr id="1648360313" name=""/>
          <p:cNvSpPr txBox="1"/>
          <p:nvPr/>
        </p:nvSpPr>
        <p:spPr bwMode="auto">
          <a:xfrm flipH="0" flipV="0">
            <a:off x="5956383" y="1923495"/>
            <a:ext cx="5162269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>
                <a:solidFill>
                  <a:schemeClr val="accent6">
                    <a:lumMod val="50000"/>
                  </a:schemeClr>
                </a:solidFill>
              </a:rPr>
              <a:t>Пользуясь картой на стр.83 определите</a:t>
            </a:r>
            <a:endParaRPr sz="3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27474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Кто на изображении? Чем известны?</a:t>
            </a:r>
            <a:endParaRPr/>
          </a:p>
        </p:txBody>
      </p:sp>
      <p:sp>
        <p:nvSpPr>
          <p:cNvPr id="139479516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97205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4940" y="2237912"/>
            <a:ext cx="3405728" cy="4295001"/>
          </a:xfrm>
          <a:prstGeom prst="rect">
            <a:avLst/>
          </a:prstGeom>
        </p:spPr>
      </p:pic>
      <p:pic>
        <p:nvPicPr>
          <p:cNvPr id="5123433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872307" y="1351305"/>
            <a:ext cx="4579366" cy="3679848"/>
          </a:xfrm>
          <a:prstGeom prst="rect">
            <a:avLst/>
          </a:prstGeom>
        </p:spPr>
      </p:pic>
      <p:pic>
        <p:nvPicPr>
          <p:cNvPr id="20307358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998557" y="3191229"/>
            <a:ext cx="4033388" cy="3519853"/>
          </a:xfrm>
          <a:prstGeom prst="rect">
            <a:avLst/>
          </a:prstGeom>
        </p:spPr>
      </p:pic>
      <p:sp>
        <p:nvSpPr>
          <p:cNvPr id="1204455560" name=""/>
          <p:cNvSpPr txBox="1"/>
          <p:nvPr/>
        </p:nvSpPr>
        <p:spPr bwMode="auto">
          <a:xfrm flipH="0" flipV="0">
            <a:off x="8675169" y="1266917"/>
            <a:ext cx="3044971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732 битва при Пуатье, битва когорты шахидов, битва на дороге мучеников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785423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7200">
                <a:latin typeface="Arial Black"/>
                <a:cs typeface="Arial Black"/>
              </a:rPr>
              <a:t>Поясните: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100748516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1892788"/>
            <a:ext cx="10443092" cy="4233375"/>
          </a:xfrm>
        </p:spPr>
        <p:txBody>
          <a:bodyPr/>
          <a:lstStyle/>
          <a:p>
            <a:pPr>
              <a:defRPr/>
            </a:pPr>
            <a:r>
              <a:rPr sz="3600"/>
              <a:t>«КАРОЛИНГСКОЕ ВОЗРОЖДЕНИЕ»</a:t>
            </a:r>
            <a:endParaRPr sz="3600"/>
          </a:p>
          <a:p>
            <a:pPr>
              <a:defRPr/>
            </a:pPr>
            <a:r>
              <a:rPr sz="3600"/>
              <a:t>«САЛИЧЕСКАЯ ПРАВДА»</a:t>
            </a:r>
            <a:endParaRPr sz="3600"/>
          </a:p>
          <a:p>
            <a:pPr>
              <a:defRPr/>
            </a:pPr>
            <a:r>
              <a:rPr sz="3600"/>
              <a:t>«ВЕРДЕНСКИЙ РАЗДЕЛ»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41758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Как называется регион?</a:t>
            </a:r>
            <a:endParaRPr/>
          </a:p>
        </p:txBody>
      </p:sp>
      <p:sp>
        <p:nvSpPr>
          <p:cNvPr id="952436541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05266" y="1600200"/>
            <a:ext cx="3745266" cy="5201624"/>
          </a:xfrm>
        </p:spPr>
        <p:txBody>
          <a:bodyPr/>
          <a:lstStyle/>
          <a:p>
            <a:pPr>
              <a:defRPr/>
            </a:pPr>
            <a:r>
              <a:rPr/>
              <a:t>Что такое Реконкиста?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После освобождения здесь;</a:t>
            </a:r>
            <a:endParaRPr/>
          </a:p>
          <a:p>
            <a:pPr>
              <a:defRPr/>
            </a:pPr>
            <a:r>
              <a:rPr/>
              <a:t>Кастилия</a:t>
            </a:r>
            <a:endParaRPr/>
          </a:p>
          <a:p>
            <a:pPr>
              <a:defRPr/>
            </a:pPr>
            <a:r>
              <a:rPr/>
              <a:t>Наварра</a:t>
            </a:r>
            <a:endParaRPr/>
          </a:p>
          <a:p>
            <a:pPr>
              <a:defRPr/>
            </a:pPr>
            <a:r>
              <a:rPr/>
              <a:t>Арагон</a:t>
            </a:r>
            <a:endParaRPr/>
          </a:p>
          <a:p>
            <a:pPr>
              <a:defRPr/>
            </a:pPr>
            <a:r>
              <a:rPr/>
              <a:t>Португалия</a:t>
            </a:r>
            <a:endParaRPr/>
          </a:p>
        </p:txBody>
      </p:sp>
      <p:pic>
        <p:nvPicPr>
          <p:cNvPr id="9371399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908" y="1344810"/>
            <a:ext cx="8372475" cy="522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40475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928346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146346" y="1600201"/>
            <a:ext cx="3919903" cy="4525962"/>
          </a:xfrm>
        </p:spPr>
        <p:txBody>
          <a:bodyPr/>
          <a:lstStyle/>
          <a:p>
            <a:pPr>
              <a:defRPr/>
            </a:pPr>
            <a:r>
              <a:rPr/>
              <a:t>Чем объясняется политическая раздробленность Франции?</a:t>
            </a:r>
            <a:endParaRPr/>
          </a:p>
        </p:txBody>
      </p:sp>
      <p:pic>
        <p:nvPicPr>
          <p:cNvPr id="9164850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3173" y="98832"/>
            <a:ext cx="8036442" cy="6027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044610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385802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93239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4732" y="683844"/>
            <a:ext cx="9077860" cy="591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73192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Почему английское королевство владело землями во Франции?</a:t>
            </a:r>
            <a:endParaRPr/>
          </a:p>
        </p:txBody>
      </p:sp>
      <p:sp>
        <p:nvSpPr>
          <p:cNvPr id="106317462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609599" y="1600201"/>
            <a:ext cx="10972800" cy="481085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438080" indent="-438080">
              <a:buFont typeface="Arial"/>
              <a:buAutoNum type="arabicPeriod"/>
              <a:defRPr/>
            </a:pPr>
            <a:r>
              <a:rPr lang="ru-RU" sz="3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История Английских владений на территории Франции начинается в XI веке, когда с Викингами начались набеги на побережье Франции. Это привело к формированию Нормандского герцогства, которое существовало в периоды с 9 века по 15 век. </a:t>
            </a:r>
            <a:endParaRPr lang="ru-RU" sz="3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38080" indent="-438080">
              <a:buFont typeface="Arial"/>
              <a:buAutoNum type="arabicPeriod"/>
              <a:defRPr/>
            </a:pPr>
            <a:endParaRPr sz="3600" b="0" i="0" u="none" strike="noStrike" cap="none" spc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0" i="0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2.</a:t>
            </a:r>
            <a:r>
              <a:rPr sz="3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Благодаря браку ставшего королём Англии Генриха II Плантагенета и Алиеноры (Элеоноры) Аквитанской в середине XII в. владения английских королей во Франции оказались значительно больше владений французских королей.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ONLYOFFICE/7.2.1.36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2025-10-08T17:29:06Z</dcterms:modified>
  <cp:category/>
  <cp:contentStatus/>
  <cp:version/>
</cp:coreProperties>
</file>