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A69DE9AE-EBA8-03FD-92BE-37DF6F1CD328}">
  <a:tblStyle styleId="{A69DE9AE-EBA8-03FD-92BE-37DF6F1CD328}" styleName="Medium Style 4 - Accent 4">
    <a:wholeTbl>
      <a:tcTxStyle>
        <a:fontRef idx="minor"/>
        <a:schemeClr val="dk1"/>
      </a:tcTxStyle>
      <a:tcStyle>
        <a:tcBdr>
          <a:left>
            <a:ln w="12700">
              <a:solidFill>
                <a:schemeClr val="accent4"/>
              </a:solidFill>
            </a:ln>
          </a:left>
          <a:right>
            <a:ln w="12700">
              <a:solidFill>
                <a:schemeClr val="accent4"/>
              </a:solidFill>
            </a:ln>
          </a:right>
          <a:top>
            <a:ln w="12700">
              <a:solidFill>
                <a:schemeClr val="accent4"/>
              </a:solidFill>
            </a:ln>
          </a:top>
          <a:bottom>
            <a:ln w="12700">
              <a:solidFill>
                <a:schemeClr val="accent4"/>
              </a:solidFill>
            </a:ln>
          </a:bottom>
          <a:insideH>
            <a:ln w="12700">
              <a:solidFill>
                <a:schemeClr val="accent4"/>
              </a:solidFill>
            </a:ln>
          </a:insideH>
          <a:insideV>
            <a:ln w="12700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dk1"/>
      </a:tcTxStyle>
      <a:tcStyle>
        <a:tcBdr/>
      </a:tcStyle>
    </a:lastCol>
    <a:firstCol>
      <a:tcTxStyle b="on">
        <a:fontRef idx="minor"/>
        <a:schemeClr val="dk1"/>
      </a:tcTxStyle>
      <a:tcStyle>
        <a:tcBdr/>
      </a:tcStyle>
    </a:firstCol>
    <a:lastRow>
      <a:tcTxStyle b="on">
        <a:fontRef idx="minor"/>
        <a:schemeClr val="dk1"/>
      </a:tcTxStyle>
      <a:tcStyle>
        <a:tcBdr>
          <a:top>
            <a:ln w="38100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dk1"/>
      </a:tcTxStyle>
      <a:tcStyle>
        <a:tcBdr>
          <a:bottom>
            <a:ln w="12700">
              <a:solidFill>
                <a:schemeClr val="accent4"/>
              </a:solidFill>
            </a:ln>
          </a:bottom>
        </a:tcBdr>
        <a:fill>
          <a:solidFill>
            <a:schemeClr val="accent4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presProps" Target="presProps.xml" /><Relationship Id="rId34" Type="http://schemas.openxmlformats.org/officeDocument/2006/relationships/tableStyles" Target="tableStyles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6E705792-B9EE-4D11-A400-C9FAC056CF7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C8855FB3-4F34-4C65-9DCB-344F887EDACB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1523999" y="1122363"/>
            <a:ext cx="9144000" cy="1957078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sz="8000" b="1">
                <a:solidFill>
                  <a:schemeClr val="bg1"/>
                </a:solidFill>
                <a:latin typeface="Times New Roman"/>
                <a:cs typeface="Times New Roman"/>
              </a:rPr>
              <a:t> Эпоха Просвещения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400">
                <a:latin typeface="Times New Roman"/>
                <a:cs typeface="Times New Roman"/>
              </a:rPr>
              <a:t>Жан-Жак Руссо</a:t>
            </a:r>
            <a:endParaRPr/>
          </a:p>
        </p:txBody>
      </p:sp>
      <p:sp>
        <p:nvSpPr>
          <p:cNvPr id="12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306116" y="2524587"/>
            <a:ext cx="4577552" cy="394871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2600">
                <a:latin typeface="Times New Roman"/>
                <a:cs typeface="Times New Roman"/>
              </a:rPr>
              <a:t> франко-швейцарский философ, писатель и мыслитель эпохи Просвещения, а также музыковед, композитор и ботаник. Наиболее значительные произведения Руссо — трактаты «Рассуждение о происхождении и основаниях неравенства между людьми» и «Об общественном договоре»,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5" name="Объект 4" descr="Изображение выглядит как портрет, Человеческое лицо, одежда, картина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0" b="21986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400">
                <a:latin typeface="Times New Roman"/>
                <a:cs typeface="Times New Roman"/>
              </a:rPr>
              <a:t>Джон Локк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2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278373" y="2586993"/>
            <a:ext cx="4854975" cy="389555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2600">
                <a:latin typeface="Times New Roman"/>
                <a:cs typeface="Times New Roman"/>
              </a:rPr>
              <a:t> английский педагог и философ, представитель эмпиризма и либерализма. Он широко признан как один из самых влиятельных мыслителей Просвещения и теоретиков либерализма. Письма Локка произвели воздействие на Вольтера и Руссо</a:t>
            </a:r>
            <a:endParaRPr sz="2600">
              <a:latin typeface="Times New Roman"/>
              <a:cs typeface="Times New Roman"/>
            </a:endParaRPr>
          </a:p>
        </p:txBody>
      </p:sp>
      <p:pic>
        <p:nvPicPr>
          <p:cNvPr id="5" name="Объект 4" descr="Изображение выглядит как картина, Человеческое лицо, портрет, рисунок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1" b="13762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4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4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85897" y="639192"/>
            <a:ext cx="4024793" cy="19316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10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Классицизм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638881" y="4631160"/>
            <a:ext cx="4383496" cy="20918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>
              <a:defRPr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художественный стиль и эстетическое направление в европейской культуре XVII—XIX веков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5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stroke="1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fill="norm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Объект 4" descr="Изображение выглядит как картина, мифология, искусство, Изобразительное искусство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 flipH="0" flipV="0">
            <a:off x="4051383" y="85225"/>
            <a:ext cx="5028772" cy="3935014"/>
          </a:xfrm>
          <a:prstGeom prst="rect">
            <a:avLst/>
          </a:prstGeom>
        </p:spPr>
      </p:pic>
      <p:pic>
        <p:nvPicPr>
          <p:cNvPr id="171872220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750412" y="3401872"/>
            <a:ext cx="4373745" cy="3385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4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8551827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endParaRPr/>
          </a:p>
        </p:txBody>
      </p:sp>
      <p:sp>
        <p:nvSpPr>
          <p:cNvPr id="887413213" name="Объект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851953278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100846167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34635" y="194013"/>
            <a:ext cx="10394550" cy="3726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723313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198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stroke="1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fill="norm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1275" cap="rnd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430652206" name=""/>
          <p:cNvGraphicFramePr>
            <a:graphicFrameLocks xmlns:a="http://schemas.openxmlformats.org/drawingml/2006/main"/>
          </p:cNvGraphicFramePr>
          <p:nvPr/>
        </p:nvGraphicFramePr>
        <p:xfrm>
          <a:off x="441527" y="619587"/>
          <a:ext cx="10905921" cy="5793739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{A69DE9AE-EBA8-03FD-92BE-37DF6F1CD328}</a:tableStyleId>
              </a:tblPr>
              <a:tblGrid>
                <a:gridCol w="1769195"/>
                <a:gridCol w="5866032"/>
                <a:gridCol w="3257994"/>
              </a:tblGrid>
              <a:tr h="389078"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Страна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Основные черты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Представители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279687"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Англия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Связь с наукой и техническим прогрессом, умеренная критика религии, развитие экономики и промышленности. Не привело к революции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Джон Локк, Исаак Ньютон, Джордж Беркли.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279687"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Франция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Акцент на политических изменениях, борьба за права человека, критика абсолютизма, призыв к равенству, подготовка идей для Великой французской революции.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Вольтер, Руссо, Дидро, Монтескьё.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2170295"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Германия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Позже. Умеренное Просвещение, философский и теоретический характер, развитие литературы и искусства, идеи национального единства. Сохранялось доверие к религии. Подъем Просвещения - «Эпоха Лессинга»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Иммануил Кант, Готхольд Лессинг, Иоганн Гёте, Фридрих Шиллер. </a:t>
                      </a:r>
                      <a:endParaRPr sz="22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Arial"/>
                          <a:cs typeface="Times New Roman"/>
                        </a:rPr>
                        <a:t>Иоганн Гердер-литературовед, лингвист</a:t>
                      </a:r>
                      <a:endParaRPr sz="22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Бах, Бетховен</a:t>
                      </a:r>
                      <a:endParaRPr sz="22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0" y="325368"/>
            <a:ext cx="5410776" cy="1635116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en-US" sz="4800" b="1">
                <a:latin typeface="Times New Roman"/>
                <a:cs typeface="Times New Roman"/>
              </a:rPr>
              <a:t>Иммануил Кант</a:t>
            </a:r>
            <a:r>
              <a:rPr lang="ru-RU" sz="4800" b="1">
                <a:latin typeface="Times New Roman"/>
                <a:cs typeface="Times New Roman"/>
              </a:rPr>
              <a:t> «Критика чистого разума»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2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640080" y="2872899"/>
            <a:ext cx="4671621" cy="362814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2600">
                <a:latin typeface="Times New Roman"/>
                <a:cs typeface="Times New Roman"/>
              </a:rPr>
              <a:t> немецкий философ, один из центральных мыслителей эпохи Просвещения. Всесторонние и систематические работы Канта в области эпистемологии, метафизики, этики и эстетики сделали его одной из самых влиятельных фигур в западной философии Нового времени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5" name="Объект 4" descr="Изображение выглядит как одежда, Человеческое лицо, портрет, человек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-1" b="23480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269125" y="325368"/>
            <a:ext cx="4739555" cy="1956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600" b="1">
                <a:latin typeface="Times New Roman"/>
                <a:cs typeface="Times New Roman"/>
              </a:rPr>
              <a:t>Иоганн Готфрид Гердер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2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40080" y="2872899"/>
            <a:ext cx="4243589" cy="332066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3600">
                <a:latin typeface="Times New Roman"/>
                <a:cs typeface="Times New Roman"/>
              </a:rPr>
              <a:t>философ, писатель и  лингвист, который внес значительный вклад в  развитие литературоведения, эстетики и  теории языка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5" name="Объект 4" descr="Изображение выглядит как портрет, Человеческое лицо, картина, искусство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1" b="22736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200" b="1">
                <a:latin typeface="Times New Roman"/>
                <a:cs typeface="Times New Roman"/>
              </a:rPr>
              <a:t>Готхольд Эфраим Лессинг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2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40080" y="2872899"/>
            <a:ext cx="4243589" cy="332066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0000" lnSpcReduction="4000"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2200"/>
              <a:t> </a:t>
            </a:r>
            <a:r>
              <a:rPr lang="en-US" sz="3600">
                <a:latin typeface="Times New Roman"/>
                <a:cs typeface="Times New Roman"/>
              </a:rPr>
              <a:t>немецкий поэт, драматург, теоретик искусства и литературный критик-просветитель, основоположник немецкой классической литературы. 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5" name="Объект 4" descr="Изображение выглядит как Человеческое лицо, портрет, человек, картина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730" r="0" b="29730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640080" y="325368"/>
            <a:ext cx="5112856" cy="1956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000" b="1">
                <a:latin typeface="Times New Roman"/>
                <a:cs typeface="Times New Roman"/>
              </a:rPr>
              <a:t>Иоганн Вольфганг Гёте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2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40080" y="2872899"/>
            <a:ext cx="4243589" cy="332066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3600">
                <a:latin typeface="Times New Roman"/>
                <a:cs typeface="Times New Roman"/>
              </a:rPr>
              <a:t> немецкий поэт, драматург, романист, учёный-энциклопедист, государственный деятель, театральный режиссёр и критик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5" name="Объект 4" descr="Изображение выглядит как одежда, Человеческое лицо, человек, портрет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1" b="19245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400" b="1">
                <a:latin typeface="Times New Roman"/>
                <a:cs typeface="Times New Roman"/>
              </a:rPr>
              <a:t>Иоганн Себастьян Бах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1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Объект 3" descr="Изображение выглядит как Человеческое лицо, одежда, картина, портрет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-1" b="18994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05980" y="548640"/>
            <a:ext cx="3600860" cy="54315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>
                <a:latin typeface="Times New Roman"/>
                <a:cs typeface="Times New Roman"/>
              </a:rPr>
              <a:t>План урока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0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stroke="1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fill="norm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/>
            </a:pP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Сущность и основные идеи Просвещения</a:t>
            </a:r>
            <a:endParaRPr sz="72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Особенности Просвещения в отдельных европейских странах</a:t>
            </a:r>
            <a:endParaRPr sz="72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Особенности политики просвещенного абсолютизма</a:t>
            </a:r>
            <a:endParaRPr sz="72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Эпоха Просвещения в России</a:t>
            </a:r>
            <a:endParaRPr sz="72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Культура Востока в эпоху европейского Просвещения</a:t>
            </a:r>
            <a:endParaRPr sz="7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400" b="1">
                <a:latin typeface="Times New Roman"/>
                <a:cs typeface="Times New Roman"/>
              </a:rPr>
              <a:t>Людвиг ван Бетховен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4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Объект 6" descr="Изображение выглядит как человек, Человеческое лицо, одежда, портрет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0" b="17001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 flipH="0" flipV="0">
            <a:off x="838199" y="451380"/>
            <a:ext cx="10512551" cy="1805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800" b="1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 Особенности политики просвещенного абсолютизма</a:t>
            </a:r>
            <a:endParaRPr sz="4800" b="1">
              <a:latin typeface="Times New Roman"/>
              <a:cs typeface="Times New Roman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 bwMode="auto">
          <a:xfrm flipH="0" flipV="0">
            <a:off x="838198" y="2848252"/>
            <a:ext cx="10512551" cy="326170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en-US" sz="3600" b="0" i="0" u="none" strike="noStrike" cap="non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политика, проводимая во второй половине XVIII в. рядом европейских монархов, находившихся под влиянием идей Просвещения.</a:t>
            </a:r>
            <a:endParaRPr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stroke="1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fill="norm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640080" y="325368"/>
            <a:ext cx="4368601" cy="1172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defRPr/>
            </a:pPr>
            <a:r>
              <a:rPr lang="ru-RU" sz="3200" b="1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Особенности</a:t>
            </a:r>
            <a:endParaRPr sz="3200" b="1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endParaRPr/>
          </a:p>
        </p:txBody>
      </p:sp>
      <p:sp>
        <p:nvSpPr>
          <p:cNvPr id="12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185897" y="1414878"/>
            <a:ext cx="5039926" cy="477868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algn="just">
              <a:defRPr/>
            </a:pPr>
            <a:r>
              <a:rPr sz="2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1.Монарх должен править опираясь на принципы разума и науки в пользу общественного блага</a:t>
            </a:r>
            <a:r>
              <a:rPr sz="2200" b="0">
                <a:latin typeface="Times New Roman"/>
                <a:cs typeface="Times New Roman"/>
              </a:rPr>
              <a:t>.</a:t>
            </a:r>
            <a:endParaRPr sz="2600"/>
          </a:p>
          <a:p>
            <a:pPr algn="just">
              <a:defRPr/>
            </a:pPr>
            <a:endParaRPr sz="2200" b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 b="0">
                <a:latin typeface="Times New Roman"/>
                <a:cs typeface="Times New Roman"/>
              </a:rPr>
              <a:t>2. Подданные обязаны поддерживать правителя и понимать , что все во благо</a:t>
            </a:r>
            <a:endParaRPr sz="2200" b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3.Проведение реформ в образовании, правосудии, экономике для устранения пережитков феодализма</a:t>
            </a:r>
            <a:endParaRPr sz="22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4.Ослабление влияния церкви (секуляризация земель).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5.Сохранение централизованной монархической власти.</a:t>
            </a:r>
            <a:endParaRPr sz="2600"/>
          </a:p>
        </p:txBody>
      </p:sp>
      <p:pic>
        <p:nvPicPr>
          <p:cNvPr id="5" name="Объект 4" descr="Изображение выглядит как одежда, мебель, картина, человек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376" t="0" r="28909" b="0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269125" y="548639"/>
            <a:ext cx="4337111" cy="54315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800" b="1">
                <a:latin typeface="Times New Roman"/>
                <a:cs typeface="Times New Roman"/>
              </a:rPr>
              <a:t>Противоречия</a:t>
            </a:r>
            <a:endParaRPr/>
          </a:p>
        </p:txBody>
      </p:sp>
      <p:sp>
        <p:nvSpPr>
          <p:cNvPr id="10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stroke="1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fill="norm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5126417" y="323664"/>
            <a:ext cx="6224334" cy="6057159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75000" lnSpcReduction="5000"/>
          </a:bodyPr>
          <a:lstStyle/>
          <a:p>
            <a:pPr>
              <a:defRPr/>
            </a:pPr>
            <a:endParaRPr/>
          </a:p>
          <a:p>
            <a:pPr>
              <a:defRPr/>
            </a:pPr>
            <a:r>
              <a:rPr lang="ru-RU" sz="3600">
                <a:latin typeface="Times New Roman"/>
                <a:cs typeface="Times New Roman"/>
              </a:rPr>
              <a:t>Под влиянием идей Просвещения монархи проводили реформы в  области правосудия, образования, экономики, административного управления и военного дела; занимались регулированием цен на продукты</a:t>
            </a:r>
            <a:endParaRPr lang="ru-RU" sz="3600"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endParaRPr sz="8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3600">
                <a:latin typeface="Times New Roman"/>
                <a:cs typeface="Times New Roman"/>
              </a:rPr>
              <a:t>Монархи сохраняли свою власть и контроль над обществом и  не ставили перед собой задачу создания подлинно демократического строя</a:t>
            </a:r>
            <a:endParaRPr sz="8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657524" y="547940"/>
            <a:ext cx="10696275" cy="1142747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br>
              <a:rPr lang="en-US" sz="6600" b="1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</a:br>
            <a:br>
              <a:rPr lang="en-US" sz="6600" b="1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</a:br>
            <a:r>
              <a:rPr lang="en-US" sz="4800" b="1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Эпоха Просвещения в России</a:t>
            </a:r>
            <a:br>
              <a:rPr lang="en-US" sz="66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6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stroke="1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fill="norm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4335611" name="Объект 2"/>
          <p:cNvSpPr>
            <a:spLocks noGrp="1"/>
          </p:cNvSpPr>
          <p:nvPr>
            <p:ph sz="half" idx="1"/>
          </p:nvPr>
        </p:nvSpPr>
        <p:spPr bwMode="auto">
          <a:xfrm flipH="0" flipV="0">
            <a:off x="491067" y="1119313"/>
            <a:ext cx="5528731" cy="505764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 algn="just">
              <a:defRPr/>
            </a:pPr>
            <a:r>
              <a:rPr sz="3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Ведущая роль государства в распространении просветительских идей при Петре 1.</a:t>
            </a:r>
            <a:endParaRPr sz="36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3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Противостояние религиозным традициям: идеал веры противоречил идеалу рационального познания</a:t>
            </a:r>
            <a:endParaRPr sz="3600"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sz="3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Ориентация на западноевропейские образцы. Слом патриархальн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ости</a:t>
            </a:r>
            <a:endParaRPr sz="28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</p:txBody>
      </p:sp>
      <p:sp>
        <p:nvSpPr>
          <p:cNvPr id="1517692986" name="Объект 3"/>
          <p:cNvSpPr>
            <a:spLocks noGrp="1"/>
          </p:cNvSpPr>
          <p:nvPr>
            <p:ph sz="half" idx="2"/>
          </p:nvPr>
        </p:nvSpPr>
        <p:spPr bwMode="auto">
          <a:xfrm flipH="0" flipV="0">
            <a:off x="6640703" y="1119313"/>
            <a:ext cx="5215631" cy="505764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pPr algn="just"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Петр I: создание светских школ навигацкой и медицинской, Академии наук, Кунсткамеры, Академический университет, «Юности честное зерцало»</a:t>
            </a:r>
            <a:endParaRPr sz="22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Екатерина II: переписка с французскими философами, поддержка науки и искусства.</a:t>
            </a:r>
            <a:endParaRPr sz="22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М. В. Ломоносов: основание Московского университета (1755 г.).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А. Н. Радищев: критика крепостничества и самодержавия в книге «Путешествие из Петербурга в Москву».</a:t>
            </a:r>
            <a:endParaRPr sz="8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4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648276" y="640080"/>
            <a:ext cx="3976075" cy="102448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400" b="1">
                <a:latin typeface="Times New Roman"/>
                <a:cs typeface="Times New Roman"/>
              </a:rPr>
              <a:t>Пётр I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56431" y="1729296"/>
            <a:ext cx="5391334" cy="486422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lang="ru-RU" sz="2200" b="0" i="0" u="none" strike="noStrike" cap="non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Идеи были реализованы при Петре I в организации светских школ западного образца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200" b="0" i="0" u="none" strike="noStrike" cap="non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 Первыми подобными учебными заведениями стали навигацкая и медицинская школы в Москве, морская академия, инженерная и артиллерийская школы в Петербурге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200" b="0" i="0" u="none" strike="noStrike" cap="non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По приказу Петра I были изданы светские учебники и наставление для молодых дворян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200" b="0" i="0" u="none" strike="noStrike" cap="non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Из приглашенных иностранных ученых он сформировал Академию наук, при которой позднее открылись Академическая гимназия и первое в России светское высшее учебное заведение — Академический университет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Объект 4" descr="Изображение выглядит как Человеческое лицо, искусство, одежда, человек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-1" b="24478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на открытом воздухе, небо, черно-белый, дерево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9274" r="0" b="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1755 г. – открытие Московского университета</a:t>
            </a:r>
            <a:endParaRPr/>
          </a:p>
        </p:txBody>
      </p:sp>
      <p:cxnSp>
        <p:nvCxnSpPr>
          <p:cNvPr id="15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613485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90337" y="640080"/>
            <a:ext cx="4659152" cy="1311157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>
              <a:defRPr/>
            </a:pPr>
            <a:r>
              <a:rPr lang="en-US" sz="5400" b="1">
                <a:latin typeface="Times New Roman"/>
                <a:cs typeface="Times New Roman"/>
              </a:rPr>
              <a:t>Екатерина II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278373" y="2117693"/>
            <a:ext cx="5033328" cy="456830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ru-RU" sz="2200" b="0" i="0" u="none" strike="noStrike" cap="non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Она вела активную переписку с  рядом французских философов (Вольтер, Д.  Дидро), скромно называя себя их ученицей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200" b="0" i="0" u="none" strike="noStrike" cap="non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Главная особенность Просвещения в  России заключалась в  ведущей роли государства в  преобразовании общества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200" b="0" i="0" u="none" strike="noStrike" cap="non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 Именно государство занималось реорганизацией системы образовании и стало инициатором обсуждения ряда острых проблем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Объект 4" descr="Изображение выглядит как Человеческое лицо, картина, портрет, искусство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1" b="16504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38199" y="451380"/>
            <a:ext cx="10512551" cy="2100948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en-US" sz="4800" b="1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Культура Востока в эпоху европейского Просвещения</a:t>
            </a:r>
            <a:br>
              <a:rPr lang="en-US" sz="66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6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198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stroke="1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fill="norm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1911445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38199" y="1923495"/>
            <a:ext cx="9688244" cy="4634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stroke="1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fill="norm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846674" y="379150"/>
            <a:ext cx="6898689" cy="6084902"/>
          </a:xfrm>
        </p:spPr>
        <p:txBody>
          <a:bodyPr anchor="ctr">
            <a:normAutofit/>
          </a:bodyPr>
          <a:lstStyle/>
          <a:p>
            <a:pPr marL="0" indent="0" algn="just">
              <a:buFont typeface="Arial"/>
              <a:buNone/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Общие черты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Сохранение традиционного характера культуры.</a:t>
            </a:r>
            <a:endParaRPr sz="2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Синтез религиозных верований, традиций и художественных достижений.</a:t>
            </a:r>
            <a:endParaRPr sz="2400">
              <a:latin typeface="Times New Roman"/>
              <a:cs typeface="Times New Roman"/>
            </a:endParaRPr>
          </a:p>
          <a:p>
            <a:pPr marL="0" indent="0" algn="just">
              <a:buFont typeface="Arial"/>
              <a:buNone/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Примеры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Китай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(династия Цин): развитие живописи, литературы (Юань Мэй, Цао Сюзцинь), влияние конфуцианства. Китайский импрессионизм в живописи</a:t>
            </a:r>
            <a:endParaRPr sz="2400">
              <a:latin typeface="Times New Roman"/>
              <a:cs typeface="Times New Roman"/>
            </a:endParaRPr>
          </a:p>
          <a:p>
            <a:pPr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Индия и мусульманский мир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: расцвет архитектуры (Тадж-Махал), литературы, поэзии, философии.</a:t>
            </a:r>
            <a:endParaRPr sz="9000"/>
          </a:p>
        </p:txBody>
      </p:sp>
      <p:pic>
        <p:nvPicPr>
          <p:cNvPr id="200804628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 flipV="0">
            <a:off x="138713" y="702815"/>
            <a:ext cx="4528849" cy="4355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4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38199" y="451380"/>
            <a:ext cx="10512551" cy="2295147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en-US" sz="660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1. Сущность и основные идеи Просвещения</a:t>
            </a:r>
            <a:br>
              <a:rPr lang="en-US" sz="660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</a:br>
            <a:endParaRPr sz="66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198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stroke="1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fill="norm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7916025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10339" y="2163931"/>
            <a:ext cx="8333009" cy="4333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4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/>
              <a:t>Домашнее задание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7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630935" y="639519"/>
            <a:ext cx="8155204" cy="103429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200" b="1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Просвещение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8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3278" y="2573755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stroke="1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fill="norm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630936" y="4115169"/>
            <a:ext cx="9468360" cy="210274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0000" lnSpcReduction="4000"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4800" b="1">
                <a:latin typeface="Times New Roman"/>
                <a:cs typeface="Times New Roman"/>
              </a:rPr>
              <a:t>Культурно-философское движение в Европе в XVIII в., связанное с распространением научных знаний и идеи свободы человека.</a:t>
            </a:r>
            <a:endParaRPr sz="2600" b="1">
              <a:latin typeface="Times New Roman"/>
              <a:cs typeface="Times New Roman"/>
            </a:endParaRPr>
          </a:p>
        </p:txBody>
      </p:sp>
      <p:pic>
        <p:nvPicPr>
          <p:cNvPr id="5" name="Объект 4" descr="Изображение выглядит как картина, одежда, искусство, мифология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 flipH="0" flipV="0">
            <a:off x="4950218" y="318363"/>
            <a:ext cx="6903720" cy="3565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17087" y="548639"/>
            <a:ext cx="4025020" cy="54315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600" b="1">
                <a:latin typeface="Times New Roman"/>
                <a:cs typeface="Times New Roman"/>
              </a:rPr>
              <a:t>Особенности эпохи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7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stroke="1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fill="norm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600">
                <a:latin typeface="Times New Roman"/>
                <a:cs typeface="Times New Roman"/>
              </a:rPr>
              <a:t>Это было время, когда философы, ученые и  писатели начали подвергать сомнению традиционные представления об обществе, религии, науке и искусстве</a:t>
            </a:r>
            <a:endParaRPr sz="48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latin typeface="Times New Roman"/>
                <a:cs typeface="Times New Roman"/>
              </a:rPr>
              <a:t>Именно тогда люди стали задаваться вопросами о  природе человека, его правах и обязанностях, общественной организации</a:t>
            </a:r>
            <a:endParaRPr sz="48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latin typeface="Times New Roman"/>
                <a:cs typeface="Times New Roman"/>
              </a:rPr>
              <a:t>Идеи Просвещения распространились по всей Европе и стали основой для политических и социальных реформ во многих странах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23000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061380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b="1">
                <a:latin typeface="Times New Roman"/>
                <a:cs typeface="Times New Roman"/>
              </a:rPr>
              <a:t>Основные идеи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51122914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 algn="just">
              <a:buFont typeface="Arial"/>
              <a:buNone/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1.Разум</a:t>
            </a: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</a:t>
            </a:r>
            <a:r>
              <a:rPr sz="28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— рационализм, вера во всесилие человеческого разума, стремление познавать мир через научный метод. </a:t>
            </a:r>
            <a:r>
              <a:rPr sz="28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 результате возникли науки: физика, химия, биология</a:t>
            </a:r>
            <a:r>
              <a:rPr sz="28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.</a:t>
            </a:r>
            <a:endParaRPr sz="2800" b="0">
              <a:latin typeface="Times New Roman"/>
              <a:cs typeface="Times New Roman"/>
            </a:endParaRPr>
          </a:p>
          <a:p>
            <a:pPr marL="0" indent="0" algn="just">
              <a:buFont typeface="Arial"/>
              <a:buNone/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2.Свобода</a:t>
            </a:r>
            <a:r>
              <a:rPr sz="28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— освобождение от произвола государства и церкви, свобода выбора веры, образа жизни, профессии. </a:t>
            </a:r>
            <a:endParaRPr sz="2800" b="0">
              <a:latin typeface="Times New Roman"/>
              <a:cs typeface="Times New Roman"/>
            </a:endParaRPr>
          </a:p>
          <a:p>
            <a:pPr marL="0" indent="0" algn="just">
              <a:buFont typeface="Arial"/>
              <a:buNone/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3.Равенство</a:t>
            </a: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</a:t>
            </a:r>
            <a:r>
              <a:rPr sz="28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— равенство перед законом, равные возможности для образования и общественной деятельности.</a:t>
            </a:r>
            <a:endParaRPr sz="2800" b="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sz="2800" b="1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Эти идеи распространились в Европе и стали основой для реформ и борьбы против эксплуатации. В искусстве появился стиль классицизм. В литературе-жанр комедии, сатиры</a:t>
            </a:r>
            <a:endParaRPr sz="1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снимок экрана, Шрифт, число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643467" y="1793239"/>
            <a:ext cx="10905066" cy="3271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4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24805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8868053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352354" y="4022694"/>
            <a:ext cx="5576286" cy="215426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 algn="just">
              <a:buFont typeface="Arial"/>
              <a:buNone/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Цели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:</a:t>
            </a:r>
            <a:endParaRPr sz="2800">
              <a:latin typeface="Times New Roman"/>
              <a:cs typeface="Times New Roman"/>
            </a:endParaRPr>
          </a:p>
          <a:p>
            <a:pPr marL="0" indent="0" algn="just">
              <a:buFont typeface="Arial"/>
              <a:buNone/>
              <a:defRPr/>
            </a:pP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Просвещение человека, освобождение от невежества и предрассудков.</a:t>
            </a:r>
            <a:endParaRPr sz="2800">
              <a:latin typeface="Times New Roman"/>
              <a:cs typeface="Times New Roman"/>
            </a:endParaRPr>
          </a:p>
          <a:p>
            <a:pPr marL="0" indent="0" algn="just">
              <a:buFont typeface="Arial"/>
              <a:buNone/>
              <a:defRPr/>
            </a:pP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Развитие критического мышления и распространение знаний.</a:t>
            </a:r>
            <a:endParaRPr sz="12000"/>
          </a:p>
        </p:txBody>
      </p:sp>
      <p:pic>
        <p:nvPicPr>
          <p:cNvPr id="120375011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67859" y="231960"/>
            <a:ext cx="10344005" cy="3691676"/>
          </a:xfrm>
          <a:prstGeom prst="rect">
            <a:avLst/>
          </a:prstGeom>
        </p:spPr>
      </p:pic>
      <p:sp>
        <p:nvSpPr>
          <p:cNvPr id="1854496124" name=""/>
          <p:cNvSpPr txBox="1"/>
          <p:nvPr/>
        </p:nvSpPr>
        <p:spPr bwMode="auto">
          <a:xfrm flipH="0" flipV="0">
            <a:off x="6243058" y="4068931"/>
            <a:ext cx="5484062" cy="22860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just"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Выдающиеся представители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Франция: Вольтер , Жан-Жак Руссо, Дени Дидро.</a:t>
            </a:r>
            <a:endParaRPr sz="2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Англия: Джон Локк, Исаак Ньютон.</a:t>
            </a:r>
            <a:endParaRPr sz="2400">
              <a:latin typeface="Times New Roman"/>
              <a:cs typeface="Times New Roman"/>
            </a:endParaRPr>
          </a:p>
          <a:p>
            <a:pPr>
              <a:defRPr/>
            </a:pP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Германия: Иммануил Кант, Готхольд Лессинг.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400">
                <a:latin typeface="Times New Roman"/>
                <a:cs typeface="Times New Roman"/>
              </a:rPr>
              <a:t>Дени Дидро</a:t>
            </a:r>
            <a:endParaRPr/>
          </a:p>
        </p:txBody>
      </p:sp>
      <p:sp>
        <p:nvSpPr>
          <p:cNvPr id="19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2800"/>
              <a:t> </a:t>
            </a:r>
            <a:r>
              <a:rPr lang="en-US" sz="2800">
                <a:latin typeface="Times New Roman"/>
                <a:cs typeface="Times New Roman"/>
              </a:rPr>
              <a:t>французский писатель, философ-просветитель и драматург, основавший «Энциклопедию, или Толковый словарь наук, искусств и ремёсел»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5" name="Объект 4" descr="Изображение выглядит как Человеческое лицо, одежда, картина, человек&#10;&#10;Контент, сгенерированный ИИ, может содержать ошибки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-1" b="19992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Широкоэкранный</PresentationFormat>
  <Paragraphs>0</Paragraphs>
  <Slides>30</Slides>
  <Notes>30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Роман Жигалов</dc:creator>
  <cp:keywords/>
  <dc:description/>
  <dc:identifier/>
  <dc:language/>
  <cp:lastModifiedBy/>
  <cp:revision>2</cp:revision>
  <dcterms:created xsi:type="dcterms:W3CDTF">2025-02-16T08:18:26Z</dcterms:created>
  <dcterms:modified xsi:type="dcterms:W3CDTF">2025-12-06T20:30:46Z</dcterms:modified>
  <cp:category/>
  <cp:contentStatus/>
  <cp:version/>
</cp:coreProperties>
</file>