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3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35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9144000" cy="6858000"/>
  <p:notesSz cx="9144000" cy="68580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7A619D3F-DE1F-1FDE-EE9F-82C81749DEC3}">
  <a:tblStyle styleId="{7A619D3F-DE1F-1FDE-EE9F-82C81749DEC3}" styleName="Medium Style 2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presProps" Target="presProps.xml" /><Relationship Id="rId41" Type="http://schemas.openxmlformats.org/officeDocument/2006/relationships/tableStyles" Target="tableStyles.xml" /><Relationship Id="rId4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Титульный слайд" preserve="0" showMasterPhAnim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Google Shape;11;p32"/>
          <p:cNvSpPr/>
          <p:nvPr/>
        </p:nvSpPr>
        <p:spPr bwMode="auto">
          <a:xfrm>
            <a:off x="0" y="0"/>
            <a:ext cx="9144000" cy="33527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Google Shape;12;p32"/>
          <p:cNvSpPr txBox="1"/>
          <p:nvPr>
            <p:ph type="ctrTitle"/>
          </p:nvPr>
        </p:nvSpPr>
        <p:spPr bwMode="auto">
          <a:xfrm>
            <a:off x="3214677" y="3352799"/>
            <a:ext cx="5786478" cy="60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3" name="Google Shape;13;p32"/>
          <p:cNvSpPr txBox="1"/>
          <p:nvPr/>
        </p:nvSpPr>
        <p:spPr bwMode="auto">
          <a:xfrm>
            <a:off x="0" y="142851"/>
            <a:ext cx="4114800" cy="36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cap="none">
                <a:solidFill>
                  <a:schemeClr val="accent3"/>
                </a:solidFill>
                <a:latin typeface="Cambria"/>
                <a:ea typeface="Cambria"/>
                <a:cs typeface="Cambria"/>
              </a:rPr>
              <a:t>Лицей Ивацевичского района</a:t>
            </a:r>
            <a:endParaRPr sz="1800" b="1" cap="none">
              <a:solidFill>
                <a:schemeClr val="accent3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14" name="Google Shape;14;p3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0" y="3286123"/>
            <a:ext cx="9144000" cy="785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2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0" y="4071942"/>
            <a:ext cx="1331640" cy="280016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2"/>
          <p:cNvSpPr txBox="1"/>
          <p:nvPr/>
        </p:nvSpPr>
        <p:spPr bwMode="auto">
          <a:xfrm>
            <a:off x="0" y="2784971"/>
            <a:ext cx="4114800" cy="43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1" cap="none">
                <a:solidFill>
                  <a:schemeClr val="accent3"/>
                </a:solidFill>
                <a:latin typeface="Cambria"/>
                <a:ea typeface="Cambria"/>
                <a:cs typeface="Cambria"/>
              </a:rPr>
              <a:t>История Беларуси. 11 класс</a:t>
            </a:r>
            <a:endParaRPr sz="2200" b="1" cap="none">
              <a:solidFill>
                <a:schemeClr val="accent3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и вертикальный текст" preserve="0" showMasterPhAnim="0" type="vertTx" userDrawn="1">
  <p:cSld name="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/>
          <p:nvPr>
            <p:ph type="title"/>
          </p:nvPr>
        </p:nvSpPr>
        <p:spPr bwMode="auto">
          <a:xfrm>
            <a:off x="866774" y="171450"/>
            <a:ext cx="7391399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0" name="Google Shape;60;p41"/>
          <p:cNvSpPr txBox="1"/>
          <p:nvPr>
            <p:ph type="body" idx="1"/>
          </p:nvPr>
        </p:nvSpPr>
        <p:spPr bwMode="auto">
          <a:xfrm rot="5400000">
            <a:off x="1988316" y="-273861"/>
            <a:ext cx="5443537" cy="784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1" name="Google Shape;61;p41"/>
          <p:cNvSpPr txBox="1"/>
          <p:nvPr>
            <p:ph type="ftr" idx="11"/>
          </p:nvPr>
        </p:nvSpPr>
        <p:spPr bwMode="auto">
          <a:xfrm>
            <a:off x="6248399" y="6443662"/>
            <a:ext cx="25145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2" name="Google Shape;62;p41"/>
          <p:cNvSpPr txBox="1"/>
          <p:nvPr>
            <p:ph type="sldNum" idx="12"/>
          </p:nvPr>
        </p:nvSpPr>
        <p:spPr bwMode="auto">
          <a:xfrm>
            <a:off x="4419599" y="6443662"/>
            <a:ext cx="15239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Вертикальный заголовок и текст" preserve="0" showMasterPhAnim="0" type="vertTitleAndTx" userDrawn="1">
  <p:cSld name="VERTICAL_TITLE_AND_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Google Shape;64;p42"/>
          <p:cNvSpPr txBox="1"/>
          <p:nvPr>
            <p:ph type="title"/>
          </p:nvPr>
        </p:nvSpPr>
        <p:spPr bwMode="auto">
          <a:xfrm rot="5400000">
            <a:off x="4620418" y="2275681"/>
            <a:ext cx="6170612" cy="1962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5" name="Google Shape;65;p42"/>
          <p:cNvSpPr txBox="1"/>
          <p:nvPr>
            <p:ph type="body" idx="1"/>
          </p:nvPr>
        </p:nvSpPr>
        <p:spPr bwMode="auto">
          <a:xfrm rot="5400000">
            <a:off x="619917" y="389731"/>
            <a:ext cx="6170612" cy="573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6" name="Google Shape;66;p42"/>
          <p:cNvSpPr txBox="1"/>
          <p:nvPr>
            <p:ph type="ftr" idx="11"/>
          </p:nvPr>
        </p:nvSpPr>
        <p:spPr bwMode="auto">
          <a:xfrm>
            <a:off x="6248399" y="6443662"/>
            <a:ext cx="25145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7" name="Google Shape;67;p42"/>
          <p:cNvSpPr txBox="1"/>
          <p:nvPr>
            <p:ph type="sldNum" idx="12"/>
          </p:nvPr>
        </p:nvSpPr>
        <p:spPr bwMode="auto">
          <a:xfrm>
            <a:off x="4419599" y="6443662"/>
            <a:ext cx="15239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и таблица" preserve="0" showMasterPhAnim="0" type="tbl" userDrawn="1">
  <p:cSld name="TAB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" name="Google Shape;69;p43"/>
          <p:cNvSpPr txBox="1"/>
          <p:nvPr>
            <p:ph type="title"/>
          </p:nvPr>
        </p:nvSpPr>
        <p:spPr bwMode="auto">
          <a:xfrm>
            <a:off x="866774" y="171450"/>
            <a:ext cx="7391399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0" name="Google Shape;70;p43"/>
          <p:cNvSpPr txBox="1"/>
          <p:nvPr>
            <p:ph type="ftr" idx="11"/>
          </p:nvPr>
        </p:nvSpPr>
        <p:spPr bwMode="auto">
          <a:xfrm>
            <a:off x="6248399" y="6443662"/>
            <a:ext cx="25145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1" name="Google Shape;71;p43"/>
          <p:cNvSpPr txBox="1"/>
          <p:nvPr>
            <p:ph type="sldNum" idx="12"/>
          </p:nvPr>
        </p:nvSpPr>
        <p:spPr bwMode="auto">
          <a:xfrm>
            <a:off x="4419599" y="6443662"/>
            <a:ext cx="15239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и объект" preserve="0" showMasterPhAnim="0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/>
          <p:nvPr>
            <p:ph type="title"/>
          </p:nvPr>
        </p:nvSpPr>
        <p:spPr bwMode="auto">
          <a:xfrm>
            <a:off x="866774" y="171450"/>
            <a:ext cx="7391399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" name="Google Shape;19;p33"/>
          <p:cNvSpPr txBox="1"/>
          <p:nvPr>
            <p:ph type="body" idx="1"/>
          </p:nvPr>
        </p:nvSpPr>
        <p:spPr bwMode="auto">
          <a:xfrm>
            <a:off x="785785" y="785793"/>
            <a:ext cx="7848599" cy="544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раздела" preserve="0" showMasterPhAnim="0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 txBox="1"/>
          <p:nvPr>
            <p:ph type="title"/>
          </p:nvPr>
        </p:nvSpPr>
        <p:spPr bwMode="auto">
          <a:xfrm>
            <a:off x="722313" y="4406899"/>
            <a:ext cx="7772400" cy="13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2" name="Google Shape;22;p34"/>
          <p:cNvSpPr txBox="1"/>
          <p:nvPr>
            <p:ph type="body" idx="1"/>
          </p:nvPr>
        </p:nvSpPr>
        <p:spPr bwMode="auto">
          <a:xfrm>
            <a:off x="722313" y="2906712"/>
            <a:ext cx="7772400" cy="150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34"/>
          <p:cNvSpPr txBox="1"/>
          <p:nvPr>
            <p:ph type="ftr" idx="11"/>
          </p:nvPr>
        </p:nvSpPr>
        <p:spPr bwMode="auto">
          <a:xfrm>
            <a:off x="6248399" y="6443662"/>
            <a:ext cx="25145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4" name="Google Shape;24;p34"/>
          <p:cNvSpPr txBox="1"/>
          <p:nvPr>
            <p:ph type="sldNum" idx="12"/>
          </p:nvPr>
        </p:nvSpPr>
        <p:spPr bwMode="auto">
          <a:xfrm>
            <a:off x="4419599" y="6443662"/>
            <a:ext cx="15239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Два объекта" preserve="0" showMasterPhAnim="0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 txBox="1"/>
          <p:nvPr>
            <p:ph type="title"/>
          </p:nvPr>
        </p:nvSpPr>
        <p:spPr bwMode="auto">
          <a:xfrm>
            <a:off x="866774" y="171450"/>
            <a:ext cx="7391399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35"/>
          <p:cNvSpPr txBox="1"/>
          <p:nvPr>
            <p:ph type="body" idx="1"/>
          </p:nvPr>
        </p:nvSpPr>
        <p:spPr bwMode="auto">
          <a:xfrm>
            <a:off x="838199" y="898524"/>
            <a:ext cx="3848099" cy="544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28" name="Google Shape;28;p35"/>
          <p:cNvSpPr txBox="1"/>
          <p:nvPr>
            <p:ph type="body" idx="2"/>
          </p:nvPr>
        </p:nvSpPr>
        <p:spPr bwMode="auto">
          <a:xfrm>
            <a:off x="4838699" y="898524"/>
            <a:ext cx="3848099" cy="544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29" name="Google Shape;29;p35"/>
          <p:cNvSpPr txBox="1"/>
          <p:nvPr>
            <p:ph type="ftr" idx="11"/>
          </p:nvPr>
        </p:nvSpPr>
        <p:spPr bwMode="auto">
          <a:xfrm>
            <a:off x="6248399" y="6443662"/>
            <a:ext cx="25145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35"/>
          <p:cNvSpPr txBox="1"/>
          <p:nvPr>
            <p:ph type="sldNum" idx="12"/>
          </p:nvPr>
        </p:nvSpPr>
        <p:spPr bwMode="auto">
          <a:xfrm>
            <a:off x="4419599" y="6443662"/>
            <a:ext cx="15239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Сравнение" preserve="0" showMasterPhAnim="0" type="twoTxTwoObj" userDrawn="1">
  <p:cSld name="TWO_OBJECTS_WITH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Google Shape;32;p36"/>
          <p:cNvSpPr txBox="1"/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3" name="Google Shape;33;p36"/>
          <p:cNvSpPr txBox="1"/>
          <p:nvPr>
            <p:ph type="body" idx="1"/>
          </p:nvPr>
        </p:nvSpPr>
        <p:spPr bwMode="auto">
          <a:xfrm>
            <a:off x="457200" y="1535112"/>
            <a:ext cx="4040187" cy="639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36"/>
          <p:cNvSpPr txBox="1"/>
          <p:nvPr>
            <p:ph type="body" idx="2"/>
          </p:nvPr>
        </p:nvSpPr>
        <p:spPr bwMode="auto">
          <a:xfrm>
            <a:off x="457200" y="2174874"/>
            <a:ext cx="404018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36"/>
          <p:cNvSpPr txBox="1"/>
          <p:nvPr>
            <p:ph type="body" idx="3"/>
          </p:nvPr>
        </p:nvSpPr>
        <p:spPr bwMode="auto">
          <a:xfrm>
            <a:off x="4645024" y="1535112"/>
            <a:ext cx="4041774" cy="639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pPr>
              <a:defRPr/>
            </a:pPr>
            <a:endParaRPr/>
          </a:p>
        </p:txBody>
      </p:sp>
      <p:sp>
        <p:nvSpPr>
          <p:cNvPr id="36" name="Google Shape;36;p36"/>
          <p:cNvSpPr txBox="1"/>
          <p:nvPr>
            <p:ph type="body" idx="4"/>
          </p:nvPr>
        </p:nvSpPr>
        <p:spPr bwMode="auto">
          <a:xfrm>
            <a:off x="4645024" y="2174874"/>
            <a:ext cx="4041774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37" name="Google Shape;37;p36"/>
          <p:cNvSpPr txBox="1"/>
          <p:nvPr>
            <p:ph type="ftr" idx="11"/>
          </p:nvPr>
        </p:nvSpPr>
        <p:spPr bwMode="auto">
          <a:xfrm>
            <a:off x="6248399" y="6443662"/>
            <a:ext cx="25145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8" name="Google Shape;38;p36"/>
          <p:cNvSpPr txBox="1"/>
          <p:nvPr>
            <p:ph type="sldNum" idx="12"/>
          </p:nvPr>
        </p:nvSpPr>
        <p:spPr bwMode="auto">
          <a:xfrm>
            <a:off x="4419599" y="6443662"/>
            <a:ext cx="15239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Только заголовок" preserve="0" showMasterPhAnim="0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" name="Google Shape;40;p37"/>
          <p:cNvSpPr txBox="1"/>
          <p:nvPr>
            <p:ph type="title"/>
          </p:nvPr>
        </p:nvSpPr>
        <p:spPr bwMode="auto">
          <a:xfrm>
            <a:off x="866774" y="171450"/>
            <a:ext cx="7391399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1" name="Google Shape;41;p37"/>
          <p:cNvSpPr txBox="1"/>
          <p:nvPr>
            <p:ph type="ftr" idx="11"/>
          </p:nvPr>
        </p:nvSpPr>
        <p:spPr bwMode="auto">
          <a:xfrm>
            <a:off x="6248399" y="6443662"/>
            <a:ext cx="25145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2" name="Google Shape;42;p37"/>
          <p:cNvSpPr txBox="1"/>
          <p:nvPr>
            <p:ph type="sldNum" idx="12"/>
          </p:nvPr>
        </p:nvSpPr>
        <p:spPr bwMode="auto">
          <a:xfrm>
            <a:off x="4419599" y="6443662"/>
            <a:ext cx="15239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Пустой слайд" preserve="0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Google Shape;44;p38"/>
          <p:cNvSpPr txBox="1"/>
          <p:nvPr>
            <p:ph type="ftr" idx="11"/>
          </p:nvPr>
        </p:nvSpPr>
        <p:spPr bwMode="auto">
          <a:xfrm>
            <a:off x="6248399" y="6443662"/>
            <a:ext cx="25145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5" name="Google Shape;45;p38"/>
          <p:cNvSpPr txBox="1"/>
          <p:nvPr>
            <p:ph type="sldNum" idx="12"/>
          </p:nvPr>
        </p:nvSpPr>
        <p:spPr bwMode="auto">
          <a:xfrm>
            <a:off x="4419599" y="6443662"/>
            <a:ext cx="15239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Объект с подписью" preserve="0" showMasterPhAnim="0" type="objTx" userDrawn="1">
  <p:cSld name="OBJECT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Google Shape;47;p39"/>
          <p:cNvSpPr txBox="1"/>
          <p:nvPr>
            <p:ph type="title"/>
          </p:nvPr>
        </p:nvSpPr>
        <p:spPr bwMode="auto">
          <a:xfrm>
            <a:off x="457200" y="273049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8" name="Google Shape;48;p39"/>
          <p:cNvSpPr txBox="1"/>
          <p:nvPr>
            <p:ph type="body" idx="1"/>
          </p:nvPr>
        </p:nvSpPr>
        <p:spPr bwMode="auto">
          <a:xfrm>
            <a:off x="3575049" y="273049"/>
            <a:ext cx="5111749" cy="58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799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9" name="Google Shape;49;p39"/>
          <p:cNvSpPr txBox="1"/>
          <p:nvPr>
            <p:ph type="body" idx="2"/>
          </p:nvPr>
        </p:nvSpPr>
        <p:spPr bwMode="auto">
          <a:xfrm>
            <a:off x="457200" y="1435099"/>
            <a:ext cx="3008313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pPr>
              <a:defRPr/>
            </a:pPr>
            <a:endParaRPr/>
          </a:p>
        </p:txBody>
      </p:sp>
      <p:sp>
        <p:nvSpPr>
          <p:cNvPr id="50" name="Google Shape;50;p39"/>
          <p:cNvSpPr txBox="1"/>
          <p:nvPr>
            <p:ph type="ftr" idx="11"/>
          </p:nvPr>
        </p:nvSpPr>
        <p:spPr bwMode="auto">
          <a:xfrm>
            <a:off x="6248399" y="6443662"/>
            <a:ext cx="25145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1" name="Google Shape;51;p39"/>
          <p:cNvSpPr txBox="1"/>
          <p:nvPr>
            <p:ph type="sldNum" idx="12"/>
          </p:nvPr>
        </p:nvSpPr>
        <p:spPr bwMode="auto">
          <a:xfrm>
            <a:off x="4419599" y="6443662"/>
            <a:ext cx="15239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Рисунок с подписью" preserve="0" showMasterPhAnim="0" type="picTx" userDrawn="1">
  <p:cSld name="PICTURE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Google Shape;53;p40"/>
          <p:cNvSpPr txBox="1"/>
          <p:nvPr>
            <p:ph type="title"/>
          </p:nvPr>
        </p:nvSpPr>
        <p:spPr bwMode="auto">
          <a:xfrm>
            <a:off x="1792287" y="4800600"/>
            <a:ext cx="54864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4" name="Google Shape;54;p40"/>
          <p:cNvSpPr/>
          <p:nvPr>
            <p:ph type="pic" idx="2"/>
          </p:nvPr>
        </p:nvSpPr>
        <p:spPr bwMode="auto">
          <a:xfrm>
            <a:off x="1792287" y="612774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40"/>
          <p:cNvSpPr txBox="1"/>
          <p:nvPr>
            <p:ph type="body" idx="1"/>
          </p:nvPr>
        </p:nvSpPr>
        <p:spPr bwMode="auto">
          <a:xfrm>
            <a:off x="1792287" y="5367337"/>
            <a:ext cx="5486400" cy="8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pPr>
              <a:defRPr/>
            </a:pPr>
            <a:endParaRPr/>
          </a:p>
        </p:txBody>
      </p:sp>
      <p:sp>
        <p:nvSpPr>
          <p:cNvPr id="56" name="Google Shape;56;p40"/>
          <p:cNvSpPr txBox="1"/>
          <p:nvPr>
            <p:ph type="ftr" idx="11"/>
          </p:nvPr>
        </p:nvSpPr>
        <p:spPr bwMode="auto">
          <a:xfrm>
            <a:off x="6248399" y="6443662"/>
            <a:ext cx="25145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7" name="Google Shape;57;p40"/>
          <p:cNvSpPr txBox="1"/>
          <p:nvPr>
            <p:ph type="sldNum" idx="12"/>
          </p:nvPr>
        </p:nvSpPr>
        <p:spPr bwMode="auto">
          <a:xfrm>
            <a:off x="4419599" y="6443662"/>
            <a:ext cx="1523999" cy="3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B2C5B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/>
          <p:nvPr>
            <p:ph type="body" idx="1"/>
          </p:nvPr>
        </p:nvSpPr>
        <p:spPr bwMode="auto">
          <a:xfrm>
            <a:off x="785785" y="928669"/>
            <a:ext cx="7848599" cy="544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Noto Sans Symbols"/>
              <a:buChar char="❖"/>
              <a:defRPr sz="28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</a:defRPr>
            </a:lvl1pPr>
            <a:lvl2pPr marL="914400" marR="0" lvl="1" indent="-40640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31"/>
          <p:cNvSpPr txBox="1"/>
          <p:nvPr>
            <p:ph type="title"/>
          </p:nvPr>
        </p:nvSpPr>
        <p:spPr bwMode="auto">
          <a:xfrm>
            <a:off x="866774" y="171450"/>
            <a:ext cx="7391399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8" name="Google Shape;8;p31"/>
          <p:cNvPicPr/>
          <p:nvPr/>
        </p:nvPicPr>
        <p:blipFill>
          <a:blip r:embed="rId14">
            <a:alphaModFix/>
          </a:blip>
          <a:srcRect l="0" t="0" r="0" b="0"/>
          <a:stretch/>
        </p:blipFill>
        <p:spPr bwMode="auto">
          <a:xfrm rot="5400000">
            <a:off x="-2643210" y="3357565"/>
            <a:ext cx="6143643" cy="8572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31"/>
          <p:cNvSpPr/>
          <p:nvPr/>
        </p:nvSpPr>
        <p:spPr bwMode="auto">
          <a:xfrm>
            <a:off x="0" y="0"/>
            <a:ext cx="9144000" cy="7619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8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24.jp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1455315" name="Google Shape;21;p34"/>
          <p:cNvSpPr txBox="1"/>
          <p:nvPr>
            <p:ph type="title"/>
          </p:nvPr>
        </p:nvSpPr>
        <p:spPr bwMode="auto">
          <a:xfrm flipH="0" flipV="0">
            <a:off x="722312" y="4406899"/>
            <a:ext cx="8159770" cy="216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defRPr/>
            </a:pPr>
            <a:r>
              <a:rPr lang="ru-RU"/>
              <a:t>  </a:t>
            </a:r>
            <a:r>
              <a:rPr lang="ru-RU" sz="3600">
                <a:solidFill>
                  <a:schemeClr val="accent2">
                    <a:lumMod val="75000"/>
                  </a:schemeClr>
                </a:solidFill>
              </a:rPr>
              <a:t>Беларусь в Февральской и Октябрьской революциях 1917</a:t>
            </a:r>
            <a:endParaRPr/>
          </a:p>
        </p:txBody>
      </p:sp>
      <p:pic>
        <p:nvPicPr>
          <p:cNvPr id="1008012791" name="Google Shape;80;p1" descr="БНР или БССР? :: IMHOclub - Территория особых мнений"/>
          <p:cNvPicPr/>
          <p:nvPr/>
        </p:nvPicPr>
        <p:blipFill>
          <a:blip r:embed="rId2">
            <a:alphaModFix/>
          </a:blip>
          <a:srcRect l="9914" t="4421" r="5200" b="10840"/>
          <a:stretch/>
        </p:blipFill>
        <p:spPr bwMode="auto">
          <a:xfrm flipH="0" flipV="0">
            <a:off x="3449305" y="767291"/>
            <a:ext cx="5670902" cy="3639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165" name="Google Shape;165;p6"/>
          <p:cNvGrpSpPr/>
          <p:nvPr/>
        </p:nvGrpSpPr>
        <p:grpSpPr bwMode="auto">
          <a:xfrm>
            <a:off x="1043608" y="1701915"/>
            <a:ext cx="7974821" cy="3747682"/>
            <a:chOff x="0" y="1107"/>
            <a:chExt cx="7974821" cy="3747682"/>
          </a:xfrm>
        </p:grpSpPr>
        <p:sp>
          <p:nvSpPr>
            <p:cNvPr id="166" name="Google Shape;166;p6"/>
            <p:cNvSpPr/>
            <p:nvPr/>
          </p:nvSpPr>
          <p:spPr bwMode="auto">
            <a:xfrm>
              <a:off x="6313071" y="1783964"/>
              <a:ext cx="91440" cy="304270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7" name="Google Shape;167;p6"/>
            <p:cNvSpPr/>
            <p:nvPr/>
          </p:nvSpPr>
          <p:spPr bwMode="auto">
            <a:xfrm>
              <a:off x="3996444" y="634004"/>
              <a:ext cx="2362347" cy="330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4739"/>
                  </a:lnTo>
                  <a:lnTo>
                    <a:pt x="120000" y="64739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8" name="Google Shape;168;p6"/>
            <p:cNvSpPr/>
            <p:nvPr/>
          </p:nvSpPr>
          <p:spPr bwMode="auto">
            <a:xfrm>
              <a:off x="1570237" y="2800821"/>
              <a:ext cx="91440" cy="22351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9" name="Google Shape;169;p6"/>
            <p:cNvSpPr/>
            <p:nvPr/>
          </p:nvSpPr>
          <p:spPr bwMode="auto">
            <a:xfrm>
              <a:off x="1570237" y="1772098"/>
              <a:ext cx="91440" cy="304270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94" y="0"/>
                  </a:moveTo>
                  <a:lnTo>
                    <a:pt x="60094" y="60000"/>
                  </a:lnTo>
                  <a:lnTo>
                    <a:pt x="60000" y="60000"/>
                  </a:ln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0" name="Google Shape;170;p6"/>
            <p:cNvSpPr/>
            <p:nvPr/>
          </p:nvSpPr>
          <p:spPr bwMode="auto">
            <a:xfrm>
              <a:off x="1616030" y="634004"/>
              <a:ext cx="2380413" cy="318498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2680"/>
                  </a:lnTo>
                  <a:lnTo>
                    <a:pt x="0" y="6268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1" name="Google Shape;171;p6"/>
            <p:cNvSpPr/>
            <p:nvPr/>
          </p:nvSpPr>
          <p:spPr bwMode="auto">
            <a:xfrm>
              <a:off x="1260525" y="1107"/>
              <a:ext cx="5471837" cy="632896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2" name="Google Shape;172;p6"/>
            <p:cNvSpPr txBox="1"/>
            <p:nvPr/>
          </p:nvSpPr>
          <p:spPr bwMode="auto">
            <a:xfrm>
              <a:off x="1260525" y="1107"/>
              <a:ext cx="5471837" cy="63289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Формирование двоевластия в Беларуси</a:t>
              </a:r>
              <a:endParaRPr sz="20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73" name="Google Shape;173;p6"/>
            <p:cNvSpPr/>
            <p:nvPr/>
          </p:nvSpPr>
          <p:spPr bwMode="auto">
            <a:xfrm>
              <a:off x="0" y="952501"/>
              <a:ext cx="3232060" cy="81959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4" name="Google Shape;174;p6"/>
            <p:cNvSpPr txBox="1"/>
            <p:nvPr/>
          </p:nvSpPr>
          <p:spPr bwMode="auto">
            <a:xfrm>
              <a:off x="0" y="952501"/>
              <a:ext cx="3232060" cy="81959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революционно-демократическая власть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75" name="Google Shape;175;p6"/>
            <p:cNvSpPr/>
            <p:nvPr/>
          </p:nvSpPr>
          <p:spPr bwMode="auto">
            <a:xfrm>
              <a:off x="0" y="2076368"/>
              <a:ext cx="3231915" cy="72445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6" name="Google Shape;176;p6"/>
            <p:cNvSpPr txBox="1"/>
            <p:nvPr/>
          </p:nvSpPr>
          <p:spPr bwMode="auto">
            <a:xfrm>
              <a:off x="0" y="2076368"/>
              <a:ext cx="3231915" cy="72445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Совета рабочих и солдатских депутатов</a:t>
              </a:r>
              <a:endParaRPr sz="1800" b="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77" name="Google Shape;177;p6"/>
            <p:cNvSpPr/>
            <p:nvPr/>
          </p:nvSpPr>
          <p:spPr bwMode="auto">
            <a:xfrm>
              <a:off x="0" y="3024336"/>
              <a:ext cx="3231915" cy="72445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8" name="Google Shape;178;p6"/>
            <p:cNvSpPr txBox="1"/>
            <p:nvPr/>
          </p:nvSpPr>
          <p:spPr bwMode="auto">
            <a:xfrm>
              <a:off x="0" y="3024336"/>
              <a:ext cx="3231915" cy="72445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преобладали меньшевики, эсеры и бундовцы</a:t>
              </a:r>
              <a:endParaRPr sz="1800" b="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79" name="Google Shape;179;p6"/>
            <p:cNvSpPr/>
            <p:nvPr/>
          </p:nvSpPr>
          <p:spPr bwMode="auto">
            <a:xfrm>
              <a:off x="4742761" y="964369"/>
              <a:ext cx="3232060" cy="81959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0" name="Google Shape;180;p6"/>
            <p:cNvSpPr txBox="1"/>
            <p:nvPr/>
          </p:nvSpPr>
          <p:spPr bwMode="auto">
            <a:xfrm>
              <a:off x="4742761" y="964369"/>
              <a:ext cx="3232060" cy="81959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буржуазная власть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81" name="Google Shape;181;p6"/>
            <p:cNvSpPr/>
            <p:nvPr/>
          </p:nvSpPr>
          <p:spPr bwMode="auto">
            <a:xfrm>
              <a:off x="4742833" y="2088234"/>
              <a:ext cx="3231915" cy="72445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2" name="Google Shape;182;p6"/>
            <p:cNvSpPr txBox="1"/>
            <p:nvPr/>
          </p:nvSpPr>
          <p:spPr bwMode="auto">
            <a:xfrm>
              <a:off x="4742833" y="2088234"/>
              <a:ext cx="3231915" cy="72445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общественные комитеты порядка</a:t>
              </a:r>
              <a:endParaRPr sz="1800" b="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183" name="Google Shape;183;p6"/>
          <p:cNvSpPr/>
          <p:nvPr/>
        </p:nvSpPr>
        <p:spPr bwMode="auto">
          <a:xfrm flipH="0" flipV="0">
            <a:off x="4355975" y="3636906"/>
            <a:ext cx="1615690" cy="1222606"/>
          </a:xfrm>
          <a:prstGeom prst="rightArrow">
            <a:avLst>
              <a:gd name="adj1" fmla="val 50000"/>
              <a:gd name="adj2" fmla="val 67970"/>
            </a:avLst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4" tIns="45699" rIns="91424" bIns="45699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поддерживали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189" name="Google Shape;189;p7"/>
          <p:cNvGrpSpPr/>
          <p:nvPr/>
        </p:nvGrpSpPr>
        <p:grpSpPr bwMode="auto">
          <a:xfrm>
            <a:off x="974430" y="1484785"/>
            <a:ext cx="7987226" cy="4608508"/>
            <a:chOff x="2830" y="576065"/>
            <a:chExt cx="7987226" cy="4608508"/>
          </a:xfrm>
        </p:grpSpPr>
        <p:sp>
          <p:nvSpPr>
            <p:cNvPr id="190" name="Google Shape;190;p7"/>
            <p:cNvSpPr/>
            <p:nvPr/>
          </p:nvSpPr>
          <p:spPr bwMode="auto">
            <a:xfrm>
              <a:off x="6972333" y="4077917"/>
              <a:ext cx="91440" cy="32732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1" name="Google Shape;191;p7"/>
            <p:cNvSpPr/>
            <p:nvPr/>
          </p:nvSpPr>
          <p:spPr bwMode="auto">
            <a:xfrm>
              <a:off x="5882421" y="2552991"/>
              <a:ext cx="1135632" cy="32732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2" name="Google Shape;192;p7"/>
            <p:cNvSpPr/>
            <p:nvPr/>
          </p:nvSpPr>
          <p:spPr bwMode="auto">
            <a:xfrm>
              <a:off x="4746788" y="2552991"/>
              <a:ext cx="1135632" cy="32732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3" name="Google Shape;193;p7"/>
            <p:cNvSpPr/>
            <p:nvPr/>
          </p:nvSpPr>
          <p:spPr bwMode="auto">
            <a:xfrm>
              <a:off x="3803792" y="1446334"/>
              <a:ext cx="2078628" cy="32732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4" name="Google Shape;194;p7"/>
            <p:cNvSpPr/>
            <p:nvPr/>
          </p:nvSpPr>
          <p:spPr bwMode="auto">
            <a:xfrm>
              <a:off x="1725163" y="2552991"/>
              <a:ext cx="942996" cy="32732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5" name="Google Shape;195;p7"/>
            <p:cNvSpPr/>
            <p:nvPr/>
          </p:nvSpPr>
          <p:spPr bwMode="auto">
            <a:xfrm>
              <a:off x="782165" y="2552991"/>
              <a:ext cx="942996" cy="32732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6" name="Google Shape;196;p7"/>
            <p:cNvSpPr/>
            <p:nvPr/>
          </p:nvSpPr>
          <p:spPr bwMode="auto">
            <a:xfrm>
              <a:off x="1725163" y="1446334"/>
              <a:ext cx="2078628" cy="32732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7" name="Google Shape;197;p7"/>
            <p:cNvSpPr/>
            <p:nvPr/>
          </p:nvSpPr>
          <p:spPr bwMode="auto">
            <a:xfrm>
              <a:off x="1558923" y="576065"/>
              <a:ext cx="4489738" cy="870268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8" name="Google Shape;198;p7"/>
            <p:cNvSpPr txBox="1"/>
            <p:nvPr/>
          </p:nvSpPr>
          <p:spPr bwMode="auto">
            <a:xfrm>
              <a:off x="1558923" y="576065"/>
              <a:ext cx="4489738" cy="87026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Политические партии в Беларуси после Февральской революции 1917 г.</a:t>
              </a:r>
              <a:endParaRPr sz="20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99" name="Google Shape;199;p7"/>
            <p:cNvSpPr/>
            <p:nvPr/>
          </p:nvSpPr>
          <p:spPr bwMode="auto">
            <a:xfrm>
              <a:off x="649913" y="1773655"/>
              <a:ext cx="2150499" cy="77933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0" name="Google Shape;200;p7"/>
            <p:cNvSpPr txBox="1"/>
            <p:nvPr/>
          </p:nvSpPr>
          <p:spPr bwMode="auto">
            <a:xfrm>
              <a:off x="649913" y="1773655"/>
              <a:ext cx="2150499" cy="77933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общероссийские партии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01" name="Google Shape;201;p7"/>
            <p:cNvSpPr/>
            <p:nvPr/>
          </p:nvSpPr>
          <p:spPr bwMode="auto">
            <a:xfrm>
              <a:off x="2830" y="2880312"/>
              <a:ext cx="1558671" cy="119760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2" name="Google Shape;202;p7"/>
            <p:cNvSpPr txBox="1"/>
            <p:nvPr/>
          </p:nvSpPr>
          <p:spPr bwMode="auto">
            <a:xfrm>
              <a:off x="2830" y="2880312"/>
              <a:ext cx="1558671" cy="119760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кадеты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03" name="Google Shape;203;p7"/>
            <p:cNvSpPr/>
            <p:nvPr/>
          </p:nvSpPr>
          <p:spPr bwMode="auto">
            <a:xfrm>
              <a:off x="1888823" y="2880312"/>
              <a:ext cx="1558671" cy="119760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4" name="Google Shape;204;p7"/>
            <p:cNvSpPr txBox="1"/>
            <p:nvPr/>
          </p:nvSpPr>
          <p:spPr bwMode="auto">
            <a:xfrm>
              <a:off x="1888823" y="2880312"/>
              <a:ext cx="1558671" cy="119760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эсеры и др.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05" name="Google Shape;205;p7"/>
            <p:cNvSpPr/>
            <p:nvPr/>
          </p:nvSpPr>
          <p:spPr bwMode="auto">
            <a:xfrm>
              <a:off x="4807171" y="1773655"/>
              <a:ext cx="2150499" cy="77933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6" name="Google Shape;206;p7"/>
            <p:cNvSpPr txBox="1"/>
            <p:nvPr/>
          </p:nvSpPr>
          <p:spPr bwMode="auto">
            <a:xfrm>
              <a:off x="4807171" y="1773655"/>
              <a:ext cx="2150499" cy="77933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национальные партии и организации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07" name="Google Shape;207;p7"/>
            <p:cNvSpPr/>
            <p:nvPr/>
          </p:nvSpPr>
          <p:spPr bwMode="auto">
            <a:xfrm>
              <a:off x="3774816" y="2880312"/>
              <a:ext cx="1943944" cy="119760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8" name="Google Shape;208;p7"/>
            <p:cNvSpPr txBox="1"/>
            <p:nvPr/>
          </p:nvSpPr>
          <p:spPr bwMode="auto">
            <a:xfrm>
              <a:off x="3774816" y="2880312"/>
              <a:ext cx="1943944" cy="119760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Белорусская социалистическая громада (БСГ)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09" name="Google Shape;209;p7"/>
            <p:cNvSpPr/>
            <p:nvPr/>
          </p:nvSpPr>
          <p:spPr bwMode="auto">
            <a:xfrm>
              <a:off x="6046081" y="2880312"/>
              <a:ext cx="1943944" cy="119760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0" name="Google Shape;210;p7"/>
            <p:cNvSpPr txBox="1"/>
            <p:nvPr/>
          </p:nvSpPr>
          <p:spPr bwMode="auto">
            <a:xfrm>
              <a:off x="6046081" y="2880312"/>
              <a:ext cx="1943944" cy="119760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Белорусская партия народных социалистов (БНПС)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11" name="Google Shape;211;p7"/>
            <p:cNvSpPr/>
            <p:nvPr/>
          </p:nvSpPr>
          <p:spPr bwMode="auto">
            <a:xfrm>
              <a:off x="6046050" y="4405238"/>
              <a:ext cx="1944006" cy="77933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2" name="Google Shape;212;p7"/>
            <p:cNvSpPr txBox="1"/>
            <p:nvPr/>
          </p:nvSpPr>
          <p:spPr bwMode="auto">
            <a:xfrm>
              <a:off x="6046050" y="4405238"/>
              <a:ext cx="1944006" cy="77933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создана в мае 1917 г.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6833242" name="Google Shape;18;p33"/>
          <p:cNvSpPr txBox="1"/>
          <p:nvPr>
            <p:ph type="title"/>
          </p:nvPr>
        </p:nvSpPr>
        <p:spPr bwMode="auto">
          <a:xfrm>
            <a:off x="866774" y="171450"/>
            <a:ext cx="7391399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14298" indent="0">
              <a:buClr>
                <a:schemeClr val="hlink"/>
              </a:buClr>
              <a:buSzPts val="1800"/>
              <a:buFont typeface="Noto Sans Symbols"/>
              <a:buNone/>
              <a:defRPr/>
            </a:pPr>
            <a:br>
              <a:rPr lang="en-US" sz="3200" b="1" i="0" u="none" strike="noStrike" cap="none" spc="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</a:br>
            <a:r>
              <a:rPr lang="en-US" sz="3200" b="1" i="0" u="none" strike="noStrike" cap="none" spc="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Изменение в партийном спектре:</a:t>
            </a:r>
            <a:endParaRPr sz="32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323662383" name="Google Shape;19;p33"/>
          <p:cNvSpPr txBox="1"/>
          <p:nvPr>
            <p:ph type="body" idx="1"/>
          </p:nvPr>
        </p:nvSpPr>
        <p:spPr bwMode="auto">
          <a:xfrm>
            <a:off x="785785" y="785793"/>
            <a:ext cx="7848599" cy="544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342900" algn="l">
              <a:spcBef>
                <a:spcPts val="359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59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pPr>
              <a:defRPr/>
            </a:pP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-Исчезли монархические партии.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-Потеряла влияние партия кадетов.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-Крупнейшей партией стали </a:t>
            </a: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эсеры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(социалисты-революционеры), особенно -популярные среди крестьян благодаря своей программе социализации земли.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-Социал-демократы (РСДРП) действовали объединенно (меньшевики, большевики, Бунд), но с весны национальные партии (Бунд) начали выходить из их состава.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Общественные движения:</a:t>
            </a:r>
            <a:endParaRPr sz="2200" b="1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Рабочее: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Создание профсоюзов и фабрично-заводских комитетов (</a:t>
            </a: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фабзавкомов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), которые часто контролировались большевиками.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Крестьянское: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Вовлечение в политику через выборы делегатов на съезды.</a:t>
            </a:r>
            <a:endParaRPr sz="8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1484123" name="Google Shape;18;p33"/>
          <p:cNvSpPr txBox="1"/>
          <p:nvPr>
            <p:ph type="title"/>
          </p:nvPr>
        </p:nvSpPr>
        <p:spPr bwMode="auto">
          <a:xfrm>
            <a:off x="866774" y="171450"/>
            <a:ext cx="7391399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46136266" name="Google Shape;19;p33"/>
          <p:cNvSpPr txBox="1"/>
          <p:nvPr>
            <p:ph type="body" idx="1"/>
          </p:nvPr>
        </p:nvSpPr>
        <p:spPr bwMode="auto">
          <a:xfrm flipH="0" flipV="0">
            <a:off x="6489" y="5000625"/>
            <a:ext cx="8627896" cy="184326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342900" algn="l">
              <a:spcBef>
                <a:spcPts val="359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59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90804090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489" y="26458"/>
            <a:ext cx="9201104" cy="4974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8934566" name="Google Shape;18;p33"/>
          <p:cNvSpPr txBox="1"/>
          <p:nvPr>
            <p:ph type="title"/>
          </p:nvPr>
        </p:nvSpPr>
        <p:spPr bwMode="auto">
          <a:xfrm flipH="0" flipV="0">
            <a:off x="344860" y="171450"/>
            <a:ext cx="8457847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sz="2600"/>
              <a:t>ТРЕТЬЯ СИЛА-НАЦИОНАЛЬНЫЕ ПАРТИИ</a:t>
            </a:r>
            <a:endParaRPr sz="2600"/>
          </a:p>
        </p:txBody>
      </p:sp>
      <p:sp>
        <p:nvSpPr>
          <p:cNvPr id="1007460754" name="Google Shape;19;p33"/>
          <p:cNvSpPr txBox="1"/>
          <p:nvPr>
            <p:ph type="body" idx="1"/>
          </p:nvPr>
        </p:nvSpPr>
        <p:spPr bwMode="auto">
          <a:xfrm flipH="0" flipV="0">
            <a:off x="838702" y="4118680"/>
            <a:ext cx="7848599" cy="2110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342900" algn="l">
              <a:spcBef>
                <a:spcPts val="359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59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pPr marL="114299" indent="0">
              <a:buClr>
                <a:schemeClr val="hlink"/>
              </a:buClr>
              <a:buSzPts val="1800"/>
              <a:buFont typeface="Arial"/>
              <a:buNone/>
              <a:defRPr/>
            </a:pPr>
            <a:r>
              <a:rPr sz="1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I Крестьянский съезд Минской и Виленской губерний (апрель 1917 г.):</a:t>
            </a:r>
            <a:endParaRPr sz="1800">
              <a:latin typeface="Times New Roman"/>
              <a:cs typeface="Times New Roman"/>
            </a:endParaRPr>
          </a:p>
          <a:p>
            <a:pPr marL="114299" indent="0">
              <a:buClr>
                <a:schemeClr val="hlink"/>
              </a:buClr>
              <a:buSzPts val="1800"/>
              <a:buFont typeface="Arial"/>
              <a:buNone/>
              <a:defRPr/>
            </a:pPr>
            <a:r>
              <a:rPr sz="1800">
                <a:solidFill>
                  <a:schemeClr val="accent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Решил создать Совет крестьянских депутатов.</a:t>
            </a:r>
            <a:endParaRPr sz="180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14299" indent="0">
              <a:buClr>
                <a:schemeClr val="hlink"/>
              </a:buClr>
              <a:buSzPts val="1800"/>
              <a:buFont typeface="Arial"/>
              <a:buNone/>
              <a:defRPr/>
            </a:pPr>
            <a:r>
              <a:rPr sz="1800">
                <a:solidFill>
                  <a:schemeClr val="accent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Постановил идти «рука об руку» с Советами рабочих и солдатских депутатов.</a:t>
            </a:r>
            <a:endParaRPr sz="180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14299" indent="0">
              <a:buClr>
                <a:schemeClr val="hlink"/>
              </a:buClr>
              <a:buSzPts val="1800"/>
              <a:buFont typeface="Arial"/>
              <a:buNone/>
              <a:defRPr/>
            </a:pPr>
            <a:r>
              <a:rPr sz="1800">
                <a:solidFill>
                  <a:schemeClr val="accent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Потребовал удалить старых комиссаров и представителей «старого порядка», что говорило о нарастании противостояния с Временным правительством.</a:t>
            </a:r>
            <a:endParaRPr sz="48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3605981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35716" y="785793"/>
            <a:ext cx="7762444" cy="3156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218" name="Google Shape;218;p8"/>
          <p:cNvGrpSpPr/>
          <p:nvPr/>
        </p:nvGrpSpPr>
        <p:grpSpPr bwMode="auto">
          <a:xfrm>
            <a:off x="1043608" y="980728"/>
            <a:ext cx="7992888" cy="1944216"/>
            <a:chOff x="4843171" y="1440146"/>
            <a:chExt cx="3221724" cy="940028"/>
          </a:xfrm>
        </p:grpSpPr>
        <p:sp>
          <p:nvSpPr>
            <p:cNvPr id="219" name="Google Shape;219;p8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20" name="Google Shape;220;p8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25-27 марта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 Минске собрался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съезд представителей белорус- ских национальных организаций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. Он выдвинул требование государст- венной автономии Беларуси в составе Российской демократической фе- деративной республики, признал необходимым создание Белорусской краевой рады. До её выборов съезд объявил себя «высшей краевой вла- стью» и избрал исполнительный орган -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Белорусский Национальный Комитет (БНК)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221" name="Google Shape;221;p8"/>
          <p:cNvGrpSpPr/>
          <p:nvPr/>
        </p:nvGrpSpPr>
        <p:grpSpPr bwMode="auto">
          <a:xfrm>
            <a:off x="1030806" y="3007904"/>
            <a:ext cx="7992888" cy="1224136"/>
            <a:chOff x="4843171" y="1440146"/>
            <a:chExt cx="3221724" cy="940028"/>
          </a:xfrm>
        </p:grpSpPr>
        <p:sp>
          <p:nvSpPr>
            <p:cNvPr id="222" name="Google Shape;222;p8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23" name="Google Shape;223;p8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8-12 июля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 Минске прошёл.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 II съезд белорусских партий и ор- ганизаций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. На нём был упразднен БНК и создана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Центральная рада бе- лорусских организаций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, которая с 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октября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стала называться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Ве- ликой белорусской радой (ВБР)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.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pic>
        <p:nvPicPr>
          <p:cNvPr id="224" name="Google Shape;224;p8" descr="Ð¤Ð¾ÑÐ¾: myvimu.com"/>
          <p:cNvPicPr/>
          <p:nvPr/>
        </p:nvPicPr>
        <p:blipFill>
          <a:blip r:embed="rId2">
            <a:alphaModFix/>
          </a:blip>
          <a:srcRect l="1893" t="1926" r="1876" b="3003"/>
          <a:stretch/>
        </p:blipFill>
        <p:spPr bwMode="auto">
          <a:xfrm>
            <a:off x="4716016" y="4315000"/>
            <a:ext cx="3517586" cy="240368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25" name="Google Shape;225;p8"/>
          <p:cNvSpPr txBox="1"/>
          <p:nvPr/>
        </p:nvSpPr>
        <p:spPr bwMode="auto">
          <a:xfrm>
            <a:off x="2846367" y="6429619"/>
            <a:ext cx="1869649" cy="2890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Минск. 1917 г.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0" name="Google Shape;230;p9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231" name="Google Shape;231;p9"/>
          <p:cNvGrpSpPr/>
          <p:nvPr/>
        </p:nvGrpSpPr>
        <p:grpSpPr bwMode="auto">
          <a:xfrm>
            <a:off x="893402" y="1216498"/>
            <a:ext cx="8143098" cy="5452861"/>
            <a:chOff x="-235311" y="307778"/>
            <a:chExt cx="8143098" cy="5452861"/>
          </a:xfrm>
        </p:grpSpPr>
        <p:sp>
          <p:nvSpPr>
            <p:cNvPr id="232" name="Google Shape;232;p9"/>
            <p:cNvSpPr/>
            <p:nvPr/>
          </p:nvSpPr>
          <p:spPr bwMode="auto">
            <a:xfrm>
              <a:off x="2537485" y="2354808"/>
              <a:ext cx="2561986" cy="2127550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33" name="Google Shape;233;p9"/>
            <p:cNvSpPr txBox="1"/>
            <p:nvPr/>
          </p:nvSpPr>
          <p:spPr bwMode="auto">
            <a:xfrm>
              <a:off x="2912678" y="2666380"/>
              <a:ext cx="1811598" cy="150440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Предпосылки Октябрьской революции 1917 г.</a:t>
              </a:r>
              <a:endParaRPr sz="20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34" name="Google Shape;234;p9"/>
            <p:cNvSpPr/>
            <p:nvPr/>
          </p:nvSpPr>
          <p:spPr bwMode="auto">
            <a:xfrm rot="8943749">
              <a:off x="2069169" y="4291247"/>
              <a:ext cx="1167295" cy="57998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 bwMode="auto">
            <a:xfrm>
              <a:off x="-235311" y="4449064"/>
              <a:ext cx="2480846" cy="1311575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36" name="Google Shape;236;p9"/>
            <p:cNvSpPr txBox="1"/>
            <p:nvPr/>
          </p:nvSpPr>
          <p:spPr bwMode="auto">
            <a:xfrm>
              <a:off x="-196896" y="4487479"/>
              <a:ext cx="2404016" cy="123474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нерешённость Временным правительством национального вопроса</a:t>
              </a:r>
              <a:endParaRPr sz="1800" b="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37" name="Google Shape;237;p9"/>
            <p:cNvSpPr/>
            <p:nvPr/>
          </p:nvSpPr>
          <p:spPr bwMode="auto">
            <a:xfrm rot="-10239125">
              <a:off x="1968740" y="2655584"/>
              <a:ext cx="690775" cy="57998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 bwMode="auto">
            <a:xfrm>
              <a:off x="0" y="2160238"/>
              <a:ext cx="2099857" cy="1605199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39" name="Google Shape;239;p9"/>
            <p:cNvSpPr txBox="1"/>
            <p:nvPr/>
          </p:nvSpPr>
          <p:spPr bwMode="auto">
            <a:xfrm>
              <a:off x="47015" y="2207253"/>
              <a:ext cx="2005827" cy="151116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намерение Временного правительства продолжать войну до победного конца</a:t>
              </a:r>
              <a:endParaRPr sz="1800" b="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40" name="Google Shape;240;p9"/>
            <p:cNvSpPr/>
            <p:nvPr/>
          </p:nvSpPr>
          <p:spPr bwMode="auto">
            <a:xfrm rot="-5324917">
              <a:off x="3292366" y="1554532"/>
              <a:ext cx="1060939" cy="57998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 bwMode="auto">
            <a:xfrm>
              <a:off x="1425657" y="307778"/>
              <a:ext cx="4897952" cy="108010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2" name="Google Shape;242;p9"/>
            <p:cNvSpPr txBox="1"/>
            <p:nvPr/>
          </p:nvSpPr>
          <p:spPr bwMode="auto">
            <a:xfrm>
              <a:off x="1457292" y="339413"/>
              <a:ext cx="4834682" cy="10168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нежелание и неспособность Временного правительства решать социально- экономические и политические проблемы общества</a:t>
              </a:r>
              <a:endParaRPr sz="1800" b="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43" name="Google Shape;243;p9"/>
            <p:cNvSpPr/>
            <p:nvPr/>
          </p:nvSpPr>
          <p:spPr bwMode="auto">
            <a:xfrm rot="-429070">
              <a:off x="4988020" y="2646708"/>
              <a:ext cx="910560" cy="57998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 bwMode="auto">
            <a:xfrm>
              <a:off x="5663916" y="2232248"/>
              <a:ext cx="2243866" cy="1628074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5" name="Google Shape;245;p9"/>
            <p:cNvSpPr txBox="1"/>
            <p:nvPr/>
          </p:nvSpPr>
          <p:spPr bwMode="auto">
            <a:xfrm>
              <a:off x="5711601" y="2279933"/>
              <a:ext cx="2148496" cy="153270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нежелание Временного правительства решать аграрный вопрос</a:t>
              </a:r>
              <a:endParaRPr sz="1800" b="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46" name="Google Shape;246;p9"/>
            <p:cNvSpPr/>
            <p:nvPr/>
          </p:nvSpPr>
          <p:spPr bwMode="auto">
            <a:xfrm rot="1716765">
              <a:off x="4500865" y="4347594"/>
              <a:ext cx="1464070" cy="57998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 bwMode="auto">
            <a:xfrm>
              <a:off x="5578432" y="4267337"/>
              <a:ext cx="2329355" cy="1493302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8" name="Google Shape;248;p9"/>
            <p:cNvSpPr txBox="1"/>
            <p:nvPr/>
          </p:nvSpPr>
          <p:spPr bwMode="auto">
            <a:xfrm>
              <a:off x="5622169" y="4311074"/>
              <a:ext cx="2241881" cy="1405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тяжёлые условия труда и жизни рабочего класса</a:t>
              </a:r>
              <a:endParaRPr sz="1800" b="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3" name="Google Shape;253;p10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254" name="Google Shape;254;p10"/>
          <p:cNvGrpSpPr/>
          <p:nvPr/>
        </p:nvGrpSpPr>
        <p:grpSpPr bwMode="auto">
          <a:xfrm>
            <a:off x="1043608" y="5517232"/>
            <a:ext cx="7992888" cy="1224136"/>
            <a:chOff x="4843171" y="1440146"/>
            <a:chExt cx="3221724" cy="940028"/>
          </a:xfrm>
        </p:grpSpPr>
        <p:sp>
          <p:nvSpPr>
            <p:cNvPr id="255" name="Google Shape;255;p10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56" name="Google Shape;256;p10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 ночь с 24 на 25 октября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 Петрограде началось восстание. Вре- менное правительство было свергнуто, власть перешла в руки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Военно- революционного комитета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, боевого органа по подготовке и проведе- нию вооружённого восстания в Петрограде.</a:t>
              </a:r>
              <a:endParaRPr/>
            </a:p>
          </p:txBody>
        </p:sp>
      </p:grpSp>
      <p:sp>
        <p:nvSpPr>
          <p:cNvPr id="257" name="Google Shape;257;p10"/>
          <p:cNvSpPr txBox="1"/>
          <p:nvPr/>
        </p:nvSpPr>
        <p:spPr bwMode="auto">
          <a:xfrm>
            <a:off x="1250905" y="4485876"/>
            <a:ext cx="2449238" cy="5760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Штурм Зимнего дворца. Худ. В.Кузнецов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258" name="Google Shape;258;p1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731201" y="1340768"/>
            <a:ext cx="5236990" cy="36895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3" name="Google Shape;263;p11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264" name="Google Shape;264;p11"/>
          <p:cNvGrpSpPr/>
          <p:nvPr/>
        </p:nvGrpSpPr>
        <p:grpSpPr bwMode="auto">
          <a:xfrm>
            <a:off x="1043608" y="5085184"/>
            <a:ext cx="7992888" cy="1656184"/>
            <a:chOff x="4843171" y="1440146"/>
            <a:chExt cx="3221724" cy="940028"/>
          </a:xfrm>
        </p:grpSpPr>
        <p:sp>
          <p:nvSpPr>
            <p:cNvPr id="265" name="Google Shape;265;p11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66" name="Google Shape;266;p11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Известие о вооружённом восстании в Петрограде пришло в Беларусь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25 октября 1917 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 И в этот же день  Президиум Минского Совета, в кото- ром большинство уже составляли большевики, издал приказ № 1, в кото- ром объявил о переходе власти в Минске в руки Советов рабочих  и сол- датских депутатов. А провозглашение советской власти в Минске состоя- лось в здании бывшего Гостиного двора. 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267" name="Google Shape;267;p11"/>
          <p:cNvSpPr txBox="1"/>
          <p:nvPr/>
        </p:nvSpPr>
        <p:spPr bwMode="auto">
          <a:xfrm>
            <a:off x="1475656" y="4660320"/>
            <a:ext cx="6870576" cy="3351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Гостиный двор. Минск. Открытка начала ХХ в.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268" name="Google Shape;268;p11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475656" y="908720"/>
            <a:ext cx="6870576" cy="37030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3" name="Google Shape;273;p12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274" name="Google Shape;274;p12"/>
          <p:cNvGrpSpPr/>
          <p:nvPr/>
        </p:nvGrpSpPr>
        <p:grpSpPr bwMode="auto">
          <a:xfrm>
            <a:off x="1043608" y="908720"/>
            <a:ext cx="7992888" cy="1368152"/>
            <a:chOff x="4843171" y="1440146"/>
            <a:chExt cx="3221724" cy="940028"/>
          </a:xfrm>
        </p:grpSpPr>
        <p:sp>
          <p:nvSpPr>
            <p:cNvPr id="275" name="Google Shape;275;p12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76" name="Google Shape;276;p12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Для распространения советской власти на всю территорию Беларуси и Западный фронт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27 октября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при Минском Совете был создан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Военно-революционный комитет (ВРК)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Северо-Западной области и За- падного фронта. Председателем комитета был назначен А.Мясников,  членами - В.Кнорин, К.Ландер и др.</a:t>
              </a:r>
              <a:endParaRPr/>
            </a:p>
          </p:txBody>
        </p:sp>
      </p:grpSp>
      <p:grpSp>
        <p:nvGrpSpPr>
          <p:cNvPr id="277" name="Google Shape;277;p12"/>
          <p:cNvGrpSpPr/>
          <p:nvPr/>
        </p:nvGrpSpPr>
        <p:grpSpPr bwMode="auto">
          <a:xfrm>
            <a:off x="6012159" y="3356992"/>
            <a:ext cx="2880320" cy="3122712"/>
            <a:chOff x="4105800" y="908720"/>
            <a:chExt cx="4896544" cy="5715000"/>
          </a:xfrm>
        </p:grpSpPr>
        <p:pic>
          <p:nvPicPr>
            <p:cNvPr id="278" name="Google Shape;278;p12" descr="https://avatars.mds.yandex.net/get-zen_doc/1912454/pub_5fc1134a210b317d1ee889a8_5fc1165a210b317d1eedba8b/scale_1200"/>
            <p:cNvPicPr/>
            <p:nvPr/>
          </p:nvPicPr>
          <p:blipFill>
            <a:blip r:embed="rId2">
              <a:alphaModFix/>
            </a:blip>
            <a:srcRect l="44098" t="0" r="4494" b="0"/>
            <a:stretch/>
          </p:blipFill>
          <p:spPr bwMode="auto">
            <a:xfrm>
              <a:off x="4105800" y="908720"/>
              <a:ext cx="4896544" cy="571500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279" name="Google Shape;279;p12"/>
            <p:cNvPicPr/>
            <p:nvPr/>
          </p:nvPicPr>
          <p:blipFill>
            <a:blip r:embed="rId3">
              <a:alphaModFix/>
            </a:blip>
            <a:srcRect l="0" t="0" r="0" b="0"/>
            <a:stretch/>
          </p:blipFill>
          <p:spPr bwMode="auto">
            <a:xfrm>
              <a:off x="4105800" y="2520702"/>
              <a:ext cx="1047750" cy="476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0" name="Google Shape;280;p12" descr="https://citydog.by/content/editor_images/2018/07_july/05_13873/mem-5-1.jpg"/>
          <p:cNvPicPr/>
          <p:nvPr/>
        </p:nvPicPr>
        <p:blipFill>
          <a:blip r:embed="rId4">
            <a:alphaModFix/>
          </a:blip>
          <a:srcRect l="0" t="0" r="51365" b="0"/>
          <a:stretch/>
        </p:blipFill>
        <p:spPr bwMode="auto">
          <a:xfrm>
            <a:off x="1091057" y="3369536"/>
            <a:ext cx="2521031" cy="311016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81" name="Google Shape;281;p12" descr="https://citydog.by/content/editor_images/2018/07_july/05_13873/mem-7.jpg"/>
          <p:cNvPicPr/>
          <p:nvPr/>
        </p:nvPicPr>
        <p:blipFill>
          <a:blip r:embed="rId5">
            <a:alphaModFix/>
          </a:blip>
          <a:srcRect l="56193" t="0" r="4494" b="0"/>
          <a:stretch/>
        </p:blipFill>
        <p:spPr bwMode="auto">
          <a:xfrm>
            <a:off x="3792164" y="2450579"/>
            <a:ext cx="2034478" cy="31051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82" name="Google Shape;282;p12"/>
          <p:cNvSpPr txBox="1"/>
          <p:nvPr/>
        </p:nvSpPr>
        <p:spPr bwMode="auto">
          <a:xfrm>
            <a:off x="1111913" y="6479704"/>
            <a:ext cx="2500175" cy="2890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Вильгельм Кнорин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83" name="Google Shape;283;p12"/>
          <p:cNvSpPr txBox="1"/>
          <p:nvPr/>
        </p:nvSpPr>
        <p:spPr bwMode="auto">
          <a:xfrm>
            <a:off x="3789965" y="5588762"/>
            <a:ext cx="2036678" cy="5765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Александр Мясников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84" name="Google Shape;284;p12"/>
          <p:cNvSpPr txBox="1"/>
          <p:nvPr/>
        </p:nvSpPr>
        <p:spPr bwMode="auto">
          <a:xfrm>
            <a:off x="5992527" y="6479704"/>
            <a:ext cx="2899953" cy="2890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Карл Ландер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>
                <a:latin typeface="Cambria"/>
                <a:ea typeface="Cambria"/>
                <a:cs typeface="Cambria"/>
              </a:rPr>
              <a:t>План</a:t>
            </a:r>
            <a:endParaRPr sz="4000">
              <a:latin typeface="Cambria"/>
              <a:ea typeface="Cambria"/>
              <a:cs typeface="Cambria"/>
            </a:endParaRPr>
          </a:p>
        </p:txBody>
      </p:sp>
      <p:sp>
        <p:nvSpPr>
          <p:cNvPr id="86" name="Google Shape;86;p2"/>
          <p:cNvSpPr txBox="1"/>
          <p:nvPr/>
        </p:nvSpPr>
        <p:spPr bwMode="auto">
          <a:xfrm flipH="0" flipV="0">
            <a:off x="1063820" y="1268759"/>
            <a:ext cx="7315553" cy="5303511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4" tIns="45699" rIns="91424" bIns="45699" anchor="t" anchorCtr="0">
            <a:noAutofit/>
          </a:bodyPr>
          <a:lstStyle/>
          <a:p>
            <a:pPr marL="342900" marR="0" lvl="0" indent="-34290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  <a:defRPr/>
            </a:pPr>
            <a:r>
              <a:rPr lang="ru-RU" sz="2600" b="1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Февральская и Октябрьская революция в России</a:t>
            </a:r>
            <a:endParaRPr lang="ru-RU" sz="2600" b="1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  <a:p>
            <a:pPr marL="342900" marR="0" lvl="0" indent="-34290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  <a:defRPr/>
            </a:pPr>
            <a:r>
              <a:rPr lang="ru-RU" sz="2600" b="1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 sz="2000"/>
          </a:p>
          <a:p>
            <a:pPr marL="342900" marR="0" lvl="0" indent="-34290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  <a:defRPr/>
            </a:pPr>
            <a:r>
              <a:rPr lang="ru-RU" sz="2600" b="1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Варианты решения национального вопроса</a:t>
            </a:r>
            <a:endParaRPr sz="2000"/>
          </a:p>
          <a:p>
            <a:pPr marL="342900" marR="0" lvl="0" indent="-34290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  <a:defRPr/>
            </a:pPr>
            <a:r>
              <a:rPr lang="ru-RU" sz="2600" b="1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Провозглашение Белорусской Народной Республики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9" name="Google Shape;289;p13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290" name="Google Shape;290;p13"/>
          <p:cNvGrpSpPr/>
          <p:nvPr/>
        </p:nvGrpSpPr>
        <p:grpSpPr bwMode="auto">
          <a:xfrm>
            <a:off x="1043608" y="4581128"/>
            <a:ext cx="7992888" cy="2117923"/>
            <a:chOff x="4843171" y="1440146"/>
            <a:chExt cx="3221724" cy="940028"/>
          </a:xfrm>
        </p:grpSpPr>
        <p:sp>
          <p:nvSpPr>
            <p:cNvPr id="291" name="Google Shape;291;p13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92" name="Google Shape;292;p13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Меньшевики, эсеры и бундовцы выступили против установления власти большевиков.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27 октября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 Минске ими был создан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Комитет спасения революции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. Он потребовал передачи ему власти в городе. Преимущество сил в это время оказалось на его стороне. Но когда в Минск прибыли по-большевистски настроенные войска и бронированный поезд с Западного фронта, соотношение сил изменилось в пользу большевиков.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2 ноября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власть в Минске окончательно взял в свои руки ВРК Западной области и фронта.</a:t>
              </a:r>
              <a:endParaRPr/>
            </a:p>
          </p:txBody>
        </p:sp>
      </p:grpSp>
      <p:sp>
        <p:nvSpPr>
          <p:cNvPr id="293" name="Google Shape;293;p13"/>
          <p:cNvSpPr txBox="1"/>
          <p:nvPr/>
        </p:nvSpPr>
        <p:spPr bwMode="auto">
          <a:xfrm>
            <a:off x="1069575" y="3741035"/>
            <a:ext cx="2664295" cy="5760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Революционное противостояние в Минске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294" name="Google Shape;294;p13" descr="https://www.sb.by/upload/iblock/152/152d50ba23fd677c0f4f513fda9859b2.jpg"/>
          <p:cNvPicPr/>
          <p:nvPr/>
        </p:nvPicPr>
        <p:blipFill>
          <a:blip r:embed="rId2">
            <a:alphaModFix/>
          </a:blip>
          <a:srcRect l="1119" t="1781" r="602" b="1865"/>
          <a:stretch/>
        </p:blipFill>
        <p:spPr bwMode="auto">
          <a:xfrm>
            <a:off x="3707904" y="908720"/>
            <a:ext cx="5112568" cy="340837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" name="Google Shape;299;p14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300" name="Google Shape;300;p14"/>
          <p:cNvGrpSpPr/>
          <p:nvPr/>
        </p:nvGrpSpPr>
        <p:grpSpPr bwMode="auto">
          <a:xfrm>
            <a:off x="1021641" y="5301208"/>
            <a:ext cx="7992888" cy="1397843"/>
            <a:chOff x="4843171" y="1440146"/>
            <a:chExt cx="3221724" cy="940028"/>
          </a:xfrm>
        </p:grpSpPr>
        <p:sp>
          <p:nvSpPr>
            <p:cNvPr id="301" name="Google Shape;301;p14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02" name="Google Shape;302;p14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На протяжении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октября-ноября 1917 г.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 советская власть </a:t>
              </a:r>
              <a:r>
                <a:rPr lang="ru-RU" sz="1800">
                  <a:solidFill>
                    <a:schemeClr val="dk2"/>
                  </a:solidFill>
                  <a:highlight>
                    <a:srgbClr val="FFFF00"/>
                  </a:highlight>
                  <a:latin typeface="Cambria"/>
                  <a:ea typeface="Cambria"/>
                  <a:cs typeface="Cambria"/>
                </a:rPr>
                <a:t>была установ- лена на всей неоккупированной территории Беларуси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. Дольше всего про- цесс установления советской власти проходил в Могилёве, где размеща- лась ставка Верховного главнокомандующего, вокруг которой концент- рировались контрреволюционные силы.</a:t>
              </a:r>
              <a:endParaRPr/>
            </a:p>
          </p:txBody>
        </p:sp>
      </p:grpSp>
      <p:sp>
        <p:nvSpPr>
          <p:cNvPr id="303" name="Google Shape;303;p14"/>
          <p:cNvSpPr txBox="1"/>
          <p:nvPr/>
        </p:nvSpPr>
        <p:spPr bwMode="auto">
          <a:xfrm>
            <a:off x="1089946" y="2730078"/>
            <a:ext cx="2664295" cy="6269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Установление советской </a:t>
            </a:r>
            <a:endParaRPr/>
          </a:p>
          <a:p>
            <a:pPr marL="0" marR="0" lvl="0" indent="0" algn="r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власти в Беларуси</a:t>
            </a:r>
            <a:endParaRPr/>
          </a:p>
        </p:txBody>
      </p:sp>
      <p:pic>
        <p:nvPicPr>
          <p:cNvPr id="304" name="Google Shape;304;p14"/>
          <p:cNvPicPr/>
          <p:nvPr/>
        </p:nvPicPr>
        <p:blipFill>
          <a:blip r:embed="rId2">
            <a:alphaModFix/>
          </a:blip>
          <a:srcRect l="2215" t="0" r="1987" b="0"/>
          <a:stretch/>
        </p:blipFill>
        <p:spPr bwMode="auto">
          <a:xfrm>
            <a:off x="3779912" y="836712"/>
            <a:ext cx="5090601" cy="43032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05" name="Google Shape;305;p14"/>
          <p:cNvSpPr/>
          <p:nvPr/>
        </p:nvSpPr>
        <p:spPr bwMode="auto">
          <a:xfrm>
            <a:off x="7452320" y="2763469"/>
            <a:ext cx="21602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06" name="Google Shape;306;p14"/>
          <p:cNvSpPr/>
          <p:nvPr/>
        </p:nvSpPr>
        <p:spPr bwMode="auto">
          <a:xfrm>
            <a:off x="6131532" y="2839134"/>
            <a:ext cx="21602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07" name="Google Shape;307;p14"/>
          <p:cNvSpPr/>
          <p:nvPr/>
        </p:nvSpPr>
        <p:spPr bwMode="auto">
          <a:xfrm>
            <a:off x="7236296" y="2430287"/>
            <a:ext cx="864096" cy="324616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 b="1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Могилёв</a:t>
            </a:r>
            <a:endParaRPr sz="1200" b="1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08" name="Google Shape;308;p14"/>
          <p:cNvSpPr/>
          <p:nvPr/>
        </p:nvSpPr>
        <p:spPr bwMode="auto">
          <a:xfrm>
            <a:off x="6101289" y="2514518"/>
            <a:ext cx="702959" cy="324616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 b="1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Минск</a:t>
            </a:r>
            <a:endParaRPr sz="1200" b="1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3" name="Google Shape;313;p15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314" name="Google Shape;314;p15"/>
          <p:cNvGrpSpPr/>
          <p:nvPr/>
        </p:nvGrpSpPr>
        <p:grpSpPr bwMode="auto">
          <a:xfrm>
            <a:off x="1046246" y="840061"/>
            <a:ext cx="7915318" cy="5901306"/>
            <a:chOff x="2637" y="3349"/>
            <a:chExt cx="7915318" cy="5901306"/>
          </a:xfrm>
        </p:grpSpPr>
        <p:sp>
          <p:nvSpPr>
            <p:cNvPr id="315" name="Google Shape;315;p15"/>
            <p:cNvSpPr/>
            <p:nvPr/>
          </p:nvSpPr>
          <p:spPr bwMode="auto">
            <a:xfrm>
              <a:off x="2923" y="3349"/>
              <a:ext cx="7915032" cy="1099242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16" name="Google Shape;316;p15"/>
            <p:cNvSpPr txBox="1"/>
            <p:nvPr/>
          </p:nvSpPr>
          <p:spPr bwMode="auto">
            <a:xfrm>
              <a:off x="35119" y="35545"/>
              <a:ext cx="7850640" cy="10348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Формирование органов советской власти в Беларуси и на Западном фронте (ноябрь 1917 г.)</a:t>
              </a:r>
              <a:endParaRPr sz="20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17" name="Google Shape;317;p15"/>
            <p:cNvSpPr/>
            <p:nvPr/>
          </p:nvSpPr>
          <p:spPr bwMode="auto">
            <a:xfrm>
              <a:off x="10649" y="1275645"/>
              <a:ext cx="3790584" cy="119247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18" name="Google Shape;318;p15"/>
            <p:cNvSpPr txBox="1"/>
            <p:nvPr/>
          </p:nvSpPr>
          <p:spPr bwMode="auto">
            <a:xfrm>
              <a:off x="45575" y="1310571"/>
              <a:ext cx="3720733" cy="112261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Законодательная власть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19" name="Google Shape;319;p15"/>
            <p:cNvSpPr/>
            <p:nvPr/>
          </p:nvSpPr>
          <p:spPr bwMode="auto">
            <a:xfrm>
              <a:off x="18042" y="2641168"/>
              <a:ext cx="3775800" cy="2303623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0" name="Google Shape;320;p15"/>
            <p:cNvSpPr txBox="1"/>
            <p:nvPr/>
          </p:nvSpPr>
          <p:spPr bwMode="auto">
            <a:xfrm>
              <a:off x="85513" y="2708639"/>
              <a:ext cx="3640858" cy="216868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Областной исполнительный комитет Советов рабочих, солдатских и крестьянских депутатов Западной области и фронта (Облискомзап)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21" name="Google Shape;321;p15"/>
            <p:cNvSpPr/>
            <p:nvPr/>
          </p:nvSpPr>
          <p:spPr bwMode="auto">
            <a:xfrm>
              <a:off x="2637" y="5121193"/>
              <a:ext cx="3775800" cy="783462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2" name="Google Shape;322;p15"/>
            <p:cNvSpPr txBox="1"/>
            <p:nvPr/>
          </p:nvSpPr>
          <p:spPr bwMode="auto">
            <a:xfrm>
              <a:off x="25584" y="5144140"/>
              <a:ext cx="3729906" cy="73756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Николай Рогозинский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23" name="Google Shape;323;p15"/>
            <p:cNvSpPr/>
            <p:nvPr/>
          </p:nvSpPr>
          <p:spPr bwMode="auto">
            <a:xfrm>
              <a:off x="4119644" y="1275645"/>
              <a:ext cx="3790584" cy="119247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4" name="Google Shape;324;p15"/>
            <p:cNvSpPr txBox="1"/>
            <p:nvPr/>
          </p:nvSpPr>
          <p:spPr bwMode="auto">
            <a:xfrm>
              <a:off x="4154570" y="1310571"/>
              <a:ext cx="3720733" cy="112261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Исполнительная власть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25" name="Google Shape;325;p15"/>
            <p:cNvSpPr/>
            <p:nvPr/>
          </p:nvSpPr>
          <p:spPr bwMode="auto">
            <a:xfrm>
              <a:off x="4127037" y="2641168"/>
              <a:ext cx="3775800" cy="2303623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6" name="Google Shape;326;p15"/>
            <p:cNvSpPr txBox="1"/>
            <p:nvPr/>
          </p:nvSpPr>
          <p:spPr bwMode="auto">
            <a:xfrm>
              <a:off x="4194508" y="2708639"/>
              <a:ext cx="3640858" cy="216868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Совет Народных Комиссаров (СНК) Западной области и фронта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27" name="Google Shape;327;p15"/>
            <p:cNvSpPr/>
            <p:nvPr/>
          </p:nvSpPr>
          <p:spPr bwMode="auto">
            <a:xfrm>
              <a:off x="4111630" y="5121193"/>
              <a:ext cx="3775800" cy="783462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8" name="Google Shape;328;p15"/>
            <p:cNvSpPr txBox="1"/>
            <p:nvPr/>
          </p:nvSpPr>
          <p:spPr bwMode="auto">
            <a:xfrm>
              <a:off x="4134577" y="5144140"/>
              <a:ext cx="3729906" cy="73756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Карл Ландер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3" name="Google Shape;333;p16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latin typeface="Cambria"/>
                <a:ea typeface="Cambria"/>
                <a:cs typeface="Cambria"/>
              </a:rPr>
              <a:t>Варианты решения национального вопроса</a:t>
            </a:r>
            <a:endParaRPr/>
          </a:p>
        </p:txBody>
      </p:sp>
      <p:grpSp>
        <p:nvGrpSpPr>
          <p:cNvPr id="334" name="Google Shape;334;p16"/>
          <p:cNvGrpSpPr/>
          <p:nvPr/>
        </p:nvGrpSpPr>
        <p:grpSpPr bwMode="auto">
          <a:xfrm>
            <a:off x="1021641" y="4581128"/>
            <a:ext cx="7992888" cy="2117923"/>
            <a:chOff x="4843171" y="1440146"/>
            <a:chExt cx="3221724" cy="940028"/>
          </a:xfrm>
        </p:grpSpPr>
        <p:sp>
          <p:nvSpPr>
            <p:cNvPr id="335" name="Google Shape;335;p16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36" name="Google Shape;336;p16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После Октябрьской революции 1917 г. Великая Белорусская Рада в Минс- ке, Белорусский областной комитет при Всероссийском Совете крестьян- ских депутатов в Петрограде и II съезд беженцев-белорусов в  Москве об- ратились с призывом к белорусскому народу собрать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I Всебелорусский съезд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для решения вопроса государственного строительства и определе- ния принципов взаимоотношений Беларуси и России. Проведение съезда было согласовано с В.И.Лениным и народным комиссаром по делам на- циональностей И.В.Сталиным.</a:t>
              </a:r>
              <a:endParaRPr/>
            </a:p>
          </p:txBody>
        </p:sp>
      </p:grpSp>
      <p:pic>
        <p:nvPicPr>
          <p:cNvPr id="337" name="Google Shape;337;p16" descr="Ð¡Ð¾ÑÐ¸Ð°Ð»Ð¸ÑÑÐ¸ÑÐµÑÐºÐ¾Ðµ Ð´Ð²Ð¸Ð¶ÐµÐ½Ð¸Ðµ ÐÐ°Ð·Ð°ÑÑÑÐ°Ð½Ð° Â» ÐÐµÐ½Ð¸Ð½ Ð¸ ÐÐ°Ð·Ð°ÑÑÑÐ°Ð½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089946" y="908720"/>
            <a:ext cx="2617958" cy="35648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38" name="Google Shape;338;p16" descr="ÐÐ¾ÑÐ¸Ñ Ð¡ÑÐ°Ð»Ð¸Ð½"/>
          <p:cNvPicPr/>
          <p:nvPr/>
        </p:nvPicPr>
        <p:blipFill>
          <a:blip r:embed="rId3">
            <a:alphaModFix/>
          </a:blip>
          <a:srcRect l="21645" t="-186" r="34740" b="20336"/>
          <a:stretch/>
        </p:blipFill>
        <p:spPr bwMode="auto">
          <a:xfrm>
            <a:off x="6333178" y="889040"/>
            <a:ext cx="2597248" cy="35784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39" name="Google Shape;339;p16"/>
          <p:cNvSpPr txBox="1"/>
          <p:nvPr/>
        </p:nvSpPr>
        <p:spPr bwMode="auto">
          <a:xfrm>
            <a:off x="3685937" y="889040"/>
            <a:ext cx="1822167" cy="36004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Владимир Ленин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40" name="Google Shape;340;p16"/>
          <p:cNvSpPr txBox="1"/>
          <p:nvPr/>
        </p:nvSpPr>
        <p:spPr bwMode="auto">
          <a:xfrm>
            <a:off x="4511011" y="4132163"/>
            <a:ext cx="1822167" cy="36004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Иосиф Сталин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5" name="Google Shape;345;p17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latin typeface="Cambria"/>
                <a:ea typeface="Cambria"/>
                <a:cs typeface="Cambria"/>
              </a:rPr>
              <a:t>Варианты решения национального вопроса</a:t>
            </a:r>
            <a:endParaRPr/>
          </a:p>
        </p:txBody>
      </p:sp>
      <p:grpSp>
        <p:nvGrpSpPr>
          <p:cNvPr id="346" name="Google Shape;346;p17"/>
          <p:cNvGrpSpPr/>
          <p:nvPr/>
        </p:nvGrpSpPr>
        <p:grpSpPr bwMode="auto">
          <a:xfrm>
            <a:off x="1021641" y="5157192"/>
            <a:ext cx="7992888" cy="1541859"/>
            <a:chOff x="4843171" y="1440146"/>
            <a:chExt cx="3221724" cy="940028"/>
          </a:xfrm>
        </p:grpSpPr>
        <p:sp>
          <p:nvSpPr>
            <p:cNvPr id="347" name="Google Shape;347;p17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48" name="Google Shape;348;p17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I Всебелорусский съезд начал работу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5 декабря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На нём присутст- вовало 1872 депутата. Съезд принял решение выбрать Всебелорусский Совет крестьянских, солдатских и рабочих депутатов как временный ор- ган краевой власти и обязать его немедленно созвать Всебелорусское Уч- редительное собрание для решения вопроса об общественном и государ- ственном строе.</a:t>
              </a:r>
              <a:endParaRPr/>
            </a:p>
          </p:txBody>
        </p:sp>
      </p:grpSp>
      <p:grpSp>
        <p:nvGrpSpPr>
          <p:cNvPr id="349" name="Google Shape;349;p17"/>
          <p:cNvGrpSpPr/>
          <p:nvPr/>
        </p:nvGrpSpPr>
        <p:grpSpPr bwMode="auto">
          <a:xfrm>
            <a:off x="1022177" y="1556789"/>
            <a:ext cx="7991813" cy="2952332"/>
            <a:chOff x="536" y="648069"/>
            <a:chExt cx="7991813" cy="2952332"/>
          </a:xfrm>
        </p:grpSpPr>
        <p:sp>
          <p:nvSpPr>
            <p:cNvPr id="350" name="Google Shape;350;p17"/>
            <p:cNvSpPr/>
            <p:nvPr/>
          </p:nvSpPr>
          <p:spPr bwMode="auto">
            <a:xfrm>
              <a:off x="3996443" y="1371083"/>
              <a:ext cx="2827513" cy="49072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51" name="Google Shape;351;p17"/>
            <p:cNvSpPr/>
            <p:nvPr/>
          </p:nvSpPr>
          <p:spPr bwMode="auto">
            <a:xfrm>
              <a:off x="3950723" y="1371083"/>
              <a:ext cx="91440" cy="49072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52" name="Google Shape;352;p17"/>
            <p:cNvSpPr/>
            <p:nvPr/>
          </p:nvSpPr>
          <p:spPr bwMode="auto">
            <a:xfrm>
              <a:off x="1168930" y="1371083"/>
              <a:ext cx="2827513" cy="49072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53" name="Google Shape;353;p17"/>
            <p:cNvSpPr/>
            <p:nvPr/>
          </p:nvSpPr>
          <p:spPr bwMode="auto">
            <a:xfrm>
              <a:off x="1346187" y="648069"/>
              <a:ext cx="5300511" cy="72301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54" name="Google Shape;354;p17"/>
            <p:cNvSpPr txBox="1"/>
            <p:nvPr/>
          </p:nvSpPr>
          <p:spPr bwMode="auto">
            <a:xfrm>
              <a:off x="1346187" y="648069"/>
              <a:ext cx="5300511" cy="723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Цели делегатов I Всебелорусского съезда</a:t>
              </a:r>
              <a:endParaRPr sz="20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55" name="Google Shape;355;p17"/>
            <p:cNvSpPr/>
            <p:nvPr/>
          </p:nvSpPr>
          <p:spPr bwMode="auto">
            <a:xfrm>
              <a:off x="536" y="1861808"/>
              <a:ext cx="2336786" cy="173859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56" name="Google Shape;356;p17"/>
            <p:cNvSpPr txBox="1"/>
            <p:nvPr/>
          </p:nvSpPr>
          <p:spPr bwMode="auto">
            <a:xfrm>
              <a:off x="536" y="1861808"/>
              <a:ext cx="2336786" cy="1738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не разрывать федеративных связей с Россией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57" name="Google Shape;357;p17"/>
            <p:cNvSpPr/>
            <p:nvPr/>
          </p:nvSpPr>
          <p:spPr bwMode="auto">
            <a:xfrm>
              <a:off x="2828049" y="1861808"/>
              <a:ext cx="2336786" cy="173859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58" name="Google Shape;358;p17"/>
            <p:cNvSpPr txBox="1"/>
            <p:nvPr/>
          </p:nvSpPr>
          <p:spPr bwMode="auto">
            <a:xfrm>
              <a:off x="2828049" y="1861808"/>
              <a:ext cx="2336786" cy="1738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сформировать национальные органы управления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59" name="Google Shape;359;p17"/>
            <p:cNvSpPr/>
            <p:nvPr/>
          </p:nvSpPr>
          <p:spPr bwMode="auto">
            <a:xfrm>
              <a:off x="5655562" y="1861808"/>
              <a:ext cx="2336786" cy="173859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60" name="Google Shape;360;p17"/>
            <p:cNvSpPr txBox="1"/>
            <p:nvPr/>
          </p:nvSpPr>
          <p:spPr bwMode="auto">
            <a:xfrm>
              <a:off x="5655562" y="1861808"/>
              <a:ext cx="2336786" cy="1738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утвердить широкую автономию Беларуси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5" name="Google Shape;365;p18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latin typeface="Cambria"/>
                <a:ea typeface="Cambria"/>
                <a:cs typeface="Cambria"/>
              </a:rPr>
              <a:t>Варианты решения национального вопроса</a:t>
            </a:r>
            <a:endParaRPr/>
          </a:p>
        </p:txBody>
      </p:sp>
      <p:grpSp>
        <p:nvGrpSpPr>
          <p:cNvPr id="366" name="Google Shape;366;p18"/>
          <p:cNvGrpSpPr/>
          <p:nvPr/>
        </p:nvGrpSpPr>
        <p:grpSpPr bwMode="auto">
          <a:xfrm>
            <a:off x="1021641" y="5022764"/>
            <a:ext cx="7992888" cy="1676287"/>
            <a:chOff x="4843171" y="1440146"/>
            <a:chExt cx="3221724" cy="940028"/>
          </a:xfrm>
        </p:grpSpPr>
        <p:sp>
          <p:nvSpPr>
            <p:cNvPr id="367" name="Google Shape;367;p18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68" name="Google Shape;368;p18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Это решение съезда означало, что созданные большевиками Облиском- зап и СНК Западной области и фронта должны были передать власть изб- ранному съездом Всебелорусскому Совету и самораспуститься.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 ночь с 17 на 18 декабря 1917  г.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 по самовольной инициативе А.Мясникова и В.Кнорина, руководителей Облискомзапа и СНК Западной области и фронта съезд был разогнан.</a:t>
              </a:r>
              <a:endParaRPr/>
            </a:p>
          </p:txBody>
        </p:sp>
      </p:grpSp>
      <p:pic>
        <p:nvPicPr>
          <p:cNvPr id="369" name="Google Shape;369;p18" descr="https://citydog.by/content/editor_images/2018/07_july/05_13873/mem-5-1.jpg"/>
          <p:cNvPicPr/>
          <p:nvPr/>
        </p:nvPicPr>
        <p:blipFill>
          <a:blip r:embed="rId2">
            <a:alphaModFix/>
          </a:blip>
          <a:srcRect l="0" t="0" r="51365" b="0"/>
          <a:stretch/>
        </p:blipFill>
        <p:spPr bwMode="auto">
          <a:xfrm>
            <a:off x="6425193" y="1323804"/>
            <a:ext cx="2521031" cy="311016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70" name="Google Shape;370;p18" descr="https://citydog.by/content/editor_images/2018/07_july/05_13873/mem-7.jpg"/>
          <p:cNvPicPr/>
          <p:nvPr/>
        </p:nvPicPr>
        <p:blipFill>
          <a:blip r:embed="rId3">
            <a:alphaModFix/>
          </a:blip>
          <a:srcRect l="56193" t="0" r="4494" b="0"/>
          <a:stretch/>
        </p:blipFill>
        <p:spPr bwMode="auto">
          <a:xfrm>
            <a:off x="1040369" y="1328803"/>
            <a:ext cx="2034478" cy="31051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71" name="Google Shape;371;p18"/>
          <p:cNvSpPr txBox="1"/>
          <p:nvPr/>
        </p:nvSpPr>
        <p:spPr bwMode="auto">
          <a:xfrm>
            <a:off x="6425192" y="4419935"/>
            <a:ext cx="2521031" cy="37721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Вильгельм Кнорин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72" name="Google Shape;372;p18"/>
          <p:cNvSpPr txBox="1"/>
          <p:nvPr/>
        </p:nvSpPr>
        <p:spPr bwMode="auto">
          <a:xfrm>
            <a:off x="1035336" y="4419935"/>
            <a:ext cx="2168512" cy="3772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Александр Мясников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73" name="Google Shape;373;p18"/>
          <p:cNvSpPr txBox="1"/>
          <p:nvPr/>
        </p:nvSpPr>
        <p:spPr bwMode="auto">
          <a:xfrm>
            <a:off x="3221188" y="2154070"/>
            <a:ext cx="3096344" cy="14515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Считали, что белорусы не являлись самостоятельной нацией, поэтому принцип национального самоопреде- ления для них не подходил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8" name="Google Shape;378;p19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>
                <a:latin typeface="Cambria"/>
                <a:ea typeface="Cambria"/>
                <a:cs typeface="Cambria"/>
              </a:rPr>
              <a:t>Провозглашение Белорусской Народной Республики</a:t>
            </a:r>
            <a:endParaRPr sz="3400"/>
          </a:p>
        </p:txBody>
      </p:sp>
      <p:pic>
        <p:nvPicPr>
          <p:cNvPr id="379" name="Google Shape;379;p19" descr="Ð§Ð°ÑÐ¾Ð¿ÑÑ ARCHE on Twitter: &amp;quot;ð Ð¯Ð·ÑÐ¿ ÐÐ°ÑÐ¾Ð½ÐºÐ° â ÐÐµÐ»Ð°ÑÑÑÐºÑ ÑÑÑ Ð°Ð´ 1917 Ð´Ð° 1920  Ð³Ð¾Ð´Ñ (PDF) ðÐÑÐ°ÑÑÑÐ° Ð²ÑÐ¹ÑÐ»Ð° Ñ 1920 Ð³Ð¾Ð´Ð·Ðµ Ñ ÐÐ¾ÑÐ½Ðµ. ðÐ¯Ð·ÑÐ¿ ÐÐ°ÑÐ¾Ð½ÐºÐ° â  Ð±ÐµÐ»Ð°ÑÑÑÐºÑ Ð¿Ð°Ð»ÑÑÑÑÐ½Ñ Ð´Ð·ÐµÑÑ, ÑÑÐ°ÑÑÑÐ½Ñ Ð¹ Ð¼ÑÐ½ÑÑÑÐ°Ñ"/>
          <p:cNvPicPr/>
          <p:nvPr/>
        </p:nvPicPr>
        <p:blipFill>
          <a:blip r:embed="rId2">
            <a:alphaModFix/>
          </a:blip>
          <a:srcRect l="3277" t="0" r="2573" b="8765"/>
          <a:stretch/>
        </p:blipFill>
        <p:spPr bwMode="auto">
          <a:xfrm>
            <a:off x="4694902" y="908720"/>
            <a:ext cx="4341593" cy="582607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380" name="Google Shape;380;p19"/>
          <p:cNvGrpSpPr/>
          <p:nvPr/>
        </p:nvGrpSpPr>
        <p:grpSpPr bwMode="auto">
          <a:xfrm flipH="0" flipV="0">
            <a:off x="931653" y="908719"/>
            <a:ext cx="3699457" cy="4647529"/>
            <a:chOff x="0" y="0"/>
            <a:chExt cx="3699457" cy="4647529"/>
          </a:xfrm>
        </p:grpSpPr>
        <p:sp>
          <p:nvSpPr>
            <p:cNvPr id="381" name="Google Shape;381;p19"/>
            <p:cNvSpPr/>
            <p:nvPr/>
          </p:nvSpPr>
          <p:spPr bwMode="auto">
            <a:xfrm>
              <a:off x="0" y="0"/>
              <a:ext cx="3699457" cy="4647529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82" name="Google Shape;382;p19"/>
            <p:cNvSpPr txBox="1"/>
            <p:nvPr/>
          </p:nvSpPr>
          <p:spPr bwMode="auto">
            <a:xfrm>
              <a:off x="31614" y="136118"/>
              <a:ext cx="3636228" cy="437529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4" tIns="68574" rIns="68574" bIns="68574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 связи с  наступлением герман- ских войск органы советской власти в  ночь с 19 на 20 февра- ля 1918 г. спешно покинули Минск и переехали в Смоленск. В этих условиях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Исполком Рады Всебелорусского съезда 21 февраля 1918 г.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 принял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Первую Уставную грамоту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, в кото- рой провозгласил себя высшей властью на территории  Белару си. Из членов Исполкома был создан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Народный секретариат Беларуси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(во главе с 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Я.Воронко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), который стал первым белорусским правительством.</a:t>
              </a:r>
              <a:endParaRPr/>
            </a:p>
          </p:txBody>
        </p:sp>
      </p:grpSp>
      <p:sp>
        <p:nvSpPr>
          <p:cNvPr id="383" name="Google Shape;383;p19"/>
          <p:cNvSpPr txBox="1"/>
          <p:nvPr/>
        </p:nvSpPr>
        <p:spPr bwMode="auto">
          <a:xfrm>
            <a:off x="2399410" y="6391120"/>
            <a:ext cx="2295492" cy="3436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Иосиф (Язеп) Воронко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8" name="Google Shape;388;p20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>
                <a:latin typeface="Cambria"/>
                <a:ea typeface="Cambria"/>
                <a:cs typeface="Cambria"/>
              </a:rPr>
              <a:t>Провозглашение Белорусской Народной Республики</a:t>
            </a:r>
            <a:endParaRPr sz="3400"/>
          </a:p>
        </p:txBody>
      </p:sp>
      <p:grpSp>
        <p:nvGrpSpPr>
          <p:cNvPr id="389" name="Google Shape;389;p20"/>
          <p:cNvGrpSpPr/>
          <p:nvPr/>
        </p:nvGrpSpPr>
        <p:grpSpPr bwMode="auto">
          <a:xfrm flipH="0" flipV="0">
            <a:off x="931653" y="908719"/>
            <a:ext cx="3640347" cy="5211974"/>
            <a:chOff x="0" y="0"/>
            <a:chExt cx="3640347" cy="5211974"/>
          </a:xfrm>
        </p:grpSpPr>
        <p:sp>
          <p:nvSpPr>
            <p:cNvPr id="390" name="Google Shape;390;p20"/>
            <p:cNvSpPr/>
            <p:nvPr/>
          </p:nvSpPr>
          <p:spPr bwMode="auto">
            <a:xfrm>
              <a:off x="0" y="0"/>
              <a:ext cx="3640347" cy="5211974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91" name="Google Shape;391;p20"/>
            <p:cNvSpPr txBox="1"/>
            <p:nvPr/>
          </p:nvSpPr>
          <p:spPr bwMode="auto">
            <a:xfrm>
              <a:off x="31109" y="152650"/>
              <a:ext cx="3578127" cy="490667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4" tIns="68574" rIns="68574" bIns="68574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Будучи не в состоянии остано- вить немецкое наступление, правительство Советской России </a:t>
              </a:r>
              <a:r>
                <a:rPr lang="ru-RU" sz="22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3 марта 1918 г. </a:t>
              </a:r>
              <a:r>
                <a:rPr lang="ru-RU" sz="22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пошло на заключение мирного договора в Брест-Литовске. По условиям  Брестского мирного договора большая часть Беларуси по- прежнему оставалась под немецкой оккупацией.</a:t>
              </a:r>
              <a:endParaRPr sz="1800"/>
            </a:p>
          </p:txBody>
        </p:sp>
      </p:grpSp>
      <p:pic>
        <p:nvPicPr>
          <p:cNvPr id="392" name="Google Shape;392;p20" descr="ÐÑÐµÑÑÑÐºÐ¸Ð¹ Ð¼Ð¸Ñ â ÑÑÐ¾Ðº. ÐÑÑÐ¾ÑÐ¸Ñ ÐÐµÐ»Ð°ÑÑÑÐ¸, 10 ÐºÐ»Ð°ÑÑ."/>
          <p:cNvPicPr/>
          <p:nvPr/>
        </p:nvPicPr>
        <p:blipFill>
          <a:blip r:embed="rId2">
            <a:alphaModFix/>
          </a:blip>
          <a:srcRect l="3526" t="1384" r="2731" b="5126"/>
          <a:stretch/>
        </p:blipFill>
        <p:spPr bwMode="auto">
          <a:xfrm>
            <a:off x="4572000" y="908720"/>
            <a:ext cx="4464496" cy="58326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93" name="Google Shape;393;p20"/>
          <p:cNvSpPr txBox="1"/>
          <p:nvPr/>
        </p:nvSpPr>
        <p:spPr bwMode="auto">
          <a:xfrm>
            <a:off x="2276508" y="6187892"/>
            <a:ext cx="2295492" cy="5534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Беларусь в условиях Брестского мира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8" name="Google Shape;398;p21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>
                <a:latin typeface="Cambria"/>
                <a:ea typeface="Cambria"/>
                <a:cs typeface="Cambria"/>
              </a:rPr>
              <a:t>Провозглашение Белорусской Народной Республики</a:t>
            </a:r>
            <a:endParaRPr sz="3400"/>
          </a:p>
        </p:txBody>
      </p:sp>
      <p:grpSp>
        <p:nvGrpSpPr>
          <p:cNvPr id="399" name="Google Shape;399;p21"/>
          <p:cNvGrpSpPr/>
          <p:nvPr/>
        </p:nvGrpSpPr>
        <p:grpSpPr bwMode="auto">
          <a:xfrm>
            <a:off x="1003661" y="5805264"/>
            <a:ext cx="8032835" cy="936104"/>
            <a:chOff x="4843171" y="1440146"/>
            <a:chExt cx="3221724" cy="940028"/>
          </a:xfrm>
        </p:grpSpPr>
        <p:sp>
          <p:nvSpPr>
            <p:cNvPr id="400" name="Google Shape;400;p21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01" name="Google Shape;401;p21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9 марта 1918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Исполком Рады принял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2-ю Уставную грамоту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, в которой провозглашались создание на этнической территории Беларуси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Белорусской Народной Республики (БНР)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.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 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402" name="Google Shape;402;p21"/>
          <p:cNvSpPr txBox="1"/>
          <p:nvPr/>
        </p:nvSpPr>
        <p:spPr bwMode="auto">
          <a:xfrm>
            <a:off x="899591" y="3012881"/>
            <a:ext cx="1972263" cy="5534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Провозглашённые границы БНР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03" name="Google Shape;403;p21" descr="https://lh4.googleusercontent.com/-w_GddzVJyFg/URECB77DjxI/AAAAAAAATI0/2QKc2MQnSjI/s800/border%25201918_bnr_2.jpg"/>
          <p:cNvPicPr/>
          <p:nvPr/>
        </p:nvPicPr>
        <p:blipFill>
          <a:blip r:embed="rId2">
            <a:alphaModFix/>
          </a:blip>
          <a:srcRect l="0" t="0" r="0" b="11968"/>
          <a:stretch/>
        </p:blipFill>
        <p:spPr bwMode="auto">
          <a:xfrm>
            <a:off x="2842440" y="980728"/>
            <a:ext cx="6125410" cy="46177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8" name="Google Shape;408;p22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>
                <a:latin typeface="Cambria"/>
                <a:ea typeface="Cambria"/>
                <a:cs typeface="Cambria"/>
              </a:rPr>
              <a:t>Провозглашение Белорусской Народной Республики</a:t>
            </a:r>
            <a:endParaRPr sz="3400"/>
          </a:p>
        </p:txBody>
      </p:sp>
      <p:grpSp>
        <p:nvGrpSpPr>
          <p:cNvPr id="409" name="Google Shape;409;p22"/>
          <p:cNvGrpSpPr/>
          <p:nvPr/>
        </p:nvGrpSpPr>
        <p:grpSpPr bwMode="auto">
          <a:xfrm>
            <a:off x="1003661" y="5157192"/>
            <a:ext cx="8032835" cy="1584175"/>
            <a:chOff x="4843171" y="1440146"/>
            <a:chExt cx="3221724" cy="940028"/>
          </a:xfrm>
        </p:grpSpPr>
        <p:sp>
          <p:nvSpPr>
            <p:cNvPr id="410" name="Google Shape;410;p22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11" name="Google Shape;411;p22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18 марта 1918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Исполком Рады Всебелорусского съезда был реоргани- зован в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Раду БНР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как высший законодательный орган.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25 марта 1918  г. Третьей Уставной грамотой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 БНР была провозглашена «независимым свободным государством». В качестве символов были приняты герб «По-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гоня»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 и бело-красно-белый флаг, который был создан в 1917 г. архитектором К.Дуж-Душевским.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pic>
        <p:nvPicPr>
          <p:cNvPr id="416" name="Google Shape;416;p22" descr="ÐÑÐ¶-ÐÑÑÐµÐ²ÑÐºÐ¸Ð¹, ÐÐ»Ð°Ð²Ð´Ð¸Ð¹ Ð¡ÑÐµÐ¿Ð°Ð½Ð¾Ð²Ð¸Ñ â ÐÐ¸ÐºÐ¸Ð¿ÐµÐ´Ð¸Ñ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899592" y="854126"/>
            <a:ext cx="2808312" cy="41741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17" name="Google Shape;417;p22"/>
          <p:cNvSpPr txBox="1"/>
          <p:nvPr/>
        </p:nvSpPr>
        <p:spPr bwMode="auto">
          <a:xfrm>
            <a:off x="3707904" y="863905"/>
            <a:ext cx="2592288" cy="31069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Клавдий Дуж-Душевский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92" name="Google Shape;92;p3"/>
          <p:cNvGrpSpPr/>
          <p:nvPr/>
        </p:nvGrpSpPr>
        <p:grpSpPr bwMode="auto">
          <a:xfrm>
            <a:off x="1074943" y="906969"/>
            <a:ext cx="4113793" cy="3963942"/>
            <a:chOff x="31335" y="70256"/>
            <a:chExt cx="4113793" cy="3963942"/>
          </a:xfrm>
        </p:grpSpPr>
        <p:sp>
          <p:nvSpPr>
            <p:cNvPr id="93" name="Google Shape;93;p3"/>
            <p:cNvSpPr/>
            <p:nvPr/>
          </p:nvSpPr>
          <p:spPr bwMode="auto">
            <a:xfrm>
              <a:off x="809658" y="2052228"/>
              <a:ext cx="510580" cy="1419616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4" name="Google Shape;94;p3"/>
            <p:cNvSpPr txBox="1"/>
            <p:nvPr/>
          </p:nvSpPr>
          <p:spPr bwMode="auto">
            <a:xfrm>
              <a:off x="1027233" y="2724320"/>
              <a:ext cx="75432" cy="75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 bwMode="auto">
            <a:xfrm>
              <a:off x="809658" y="2052228"/>
              <a:ext cx="510580" cy="28571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6" name="Google Shape;96;p3"/>
            <p:cNvSpPr txBox="1"/>
            <p:nvPr/>
          </p:nvSpPr>
          <p:spPr bwMode="auto">
            <a:xfrm>
              <a:off x="1050322" y="2180456"/>
              <a:ext cx="29254" cy="29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 bwMode="auto">
            <a:xfrm>
              <a:off x="809658" y="1389418"/>
              <a:ext cx="510580" cy="66280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8" name="Google Shape;98;p3"/>
            <p:cNvSpPr txBox="1"/>
            <p:nvPr/>
          </p:nvSpPr>
          <p:spPr bwMode="auto">
            <a:xfrm>
              <a:off x="1044032" y="1699906"/>
              <a:ext cx="41833" cy="41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 bwMode="auto">
            <a:xfrm>
              <a:off x="809658" y="444062"/>
              <a:ext cx="510580" cy="16081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0" name="Google Shape;100;p3"/>
            <p:cNvSpPr txBox="1"/>
            <p:nvPr/>
          </p:nvSpPr>
          <p:spPr bwMode="auto">
            <a:xfrm>
              <a:off x="1022766" y="1205963"/>
              <a:ext cx="84363" cy="84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01" name="Google Shape;101;p3"/>
            <p:cNvSpPr/>
            <p:nvPr/>
          </p:nvSpPr>
          <p:spPr bwMode="auto">
            <a:xfrm rot="-5400000">
              <a:off x="-1329053" y="1663065"/>
              <a:ext cx="3499100" cy="778324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2" name="Google Shape;102;p3"/>
            <p:cNvSpPr txBox="1"/>
            <p:nvPr/>
          </p:nvSpPr>
          <p:spPr bwMode="auto">
            <a:xfrm rot="-5400000">
              <a:off x="-1329053" y="1663065"/>
              <a:ext cx="3499100" cy="7783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Причины Февральской революции 1917 г.</a:t>
              </a:r>
              <a:endParaRPr sz="20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03" name="Google Shape;103;p3"/>
            <p:cNvSpPr/>
            <p:nvPr/>
          </p:nvSpPr>
          <p:spPr bwMode="auto">
            <a:xfrm>
              <a:off x="1320239" y="70256"/>
              <a:ext cx="2824889" cy="74761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4" name="Google Shape;104;p3"/>
            <p:cNvSpPr txBox="1"/>
            <p:nvPr/>
          </p:nvSpPr>
          <p:spPr bwMode="auto">
            <a:xfrm>
              <a:off x="1320239" y="70256"/>
              <a:ext cx="2824889" cy="74761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нерешённость аграрного и национального вопросов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05" name="Google Shape;105;p3"/>
            <p:cNvSpPr/>
            <p:nvPr/>
          </p:nvSpPr>
          <p:spPr bwMode="auto">
            <a:xfrm>
              <a:off x="1320239" y="1012449"/>
              <a:ext cx="2824889" cy="753939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6" name="Google Shape;106;p3"/>
            <p:cNvSpPr txBox="1"/>
            <p:nvPr/>
          </p:nvSpPr>
          <p:spPr bwMode="auto">
            <a:xfrm>
              <a:off x="1320239" y="1012449"/>
              <a:ext cx="2824889" cy="75393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неудачи России в Первой мировой войне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07" name="Google Shape;107;p3"/>
            <p:cNvSpPr/>
            <p:nvPr/>
          </p:nvSpPr>
          <p:spPr bwMode="auto">
            <a:xfrm>
              <a:off x="1320239" y="1960968"/>
              <a:ext cx="2824889" cy="753939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8" name="Google Shape;108;p3"/>
            <p:cNvSpPr txBox="1"/>
            <p:nvPr/>
          </p:nvSpPr>
          <p:spPr bwMode="auto">
            <a:xfrm>
              <a:off x="1320239" y="1960968"/>
              <a:ext cx="2824889" cy="75393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экономические трудности и коррупция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09" name="Google Shape;109;p3"/>
            <p:cNvSpPr/>
            <p:nvPr/>
          </p:nvSpPr>
          <p:spPr bwMode="auto">
            <a:xfrm>
              <a:off x="1320239" y="2909489"/>
              <a:ext cx="2824889" cy="1124709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0" name="Google Shape;110;p3"/>
            <p:cNvSpPr txBox="1"/>
            <p:nvPr/>
          </p:nvSpPr>
          <p:spPr bwMode="auto">
            <a:xfrm>
              <a:off x="1320239" y="2909489"/>
              <a:ext cx="2824889" cy="112470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недовольство внутренней и внешней политикой российского правительства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111" name="Google Shape;111;p3"/>
          <p:cNvSpPr txBox="1"/>
          <p:nvPr/>
        </p:nvSpPr>
        <p:spPr bwMode="auto">
          <a:xfrm>
            <a:off x="5332416" y="6494977"/>
            <a:ext cx="3704079" cy="2890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Николай II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112" name="Google Shape;112;p3" descr="imperator-nikolay-ii-2 - ÐÐÐ¤ÐÐ ÐÐÐ Ð£Ð¡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332416" y="926837"/>
            <a:ext cx="3704894" cy="559850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113" name="Google Shape;113;p3"/>
          <p:cNvGrpSpPr/>
          <p:nvPr/>
        </p:nvGrpSpPr>
        <p:grpSpPr bwMode="auto">
          <a:xfrm>
            <a:off x="899592" y="5052929"/>
            <a:ext cx="4320480" cy="608318"/>
            <a:chOff x="4843171" y="1440146"/>
            <a:chExt cx="3221724" cy="940028"/>
          </a:xfrm>
        </p:grpSpPr>
        <p:sp>
          <p:nvSpPr>
            <p:cNvPr id="114" name="Google Shape;114;p3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5" name="Google Shape;115;p3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Конец февраля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– революцион- ные выступления в Петрограде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116" name="Google Shape;116;p3"/>
          <p:cNvGrpSpPr/>
          <p:nvPr/>
        </p:nvGrpSpPr>
        <p:grpSpPr bwMode="auto">
          <a:xfrm>
            <a:off x="921894" y="6093296"/>
            <a:ext cx="4320480" cy="608318"/>
            <a:chOff x="4843171" y="1440146"/>
            <a:chExt cx="3221724" cy="940028"/>
          </a:xfrm>
        </p:grpSpPr>
        <p:sp>
          <p:nvSpPr>
            <p:cNvPr id="117" name="Google Shape;117;p3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8" name="Google Shape;118;p3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2 марта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– Николай II подписал акт отречения от престола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119" name="Google Shape;119;p3"/>
          <p:cNvSpPr/>
          <p:nvPr/>
        </p:nvSpPr>
        <p:spPr bwMode="auto">
          <a:xfrm>
            <a:off x="2794102" y="5661248"/>
            <a:ext cx="576064" cy="449865"/>
          </a:xfrm>
          <a:prstGeom prst="downArrow">
            <a:avLst>
              <a:gd name="adj1" fmla="val 50000"/>
              <a:gd name="adj2" fmla="val 64376"/>
            </a:avLst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>
                <a:latin typeface="Cambria"/>
                <a:ea typeface="Cambria"/>
                <a:cs typeface="Cambria"/>
              </a:rPr>
              <a:t>Провозглашение Белорусской Народной Республики</a:t>
            </a:r>
            <a:endParaRPr sz="3400"/>
          </a:p>
        </p:txBody>
      </p:sp>
      <p:grpSp>
        <p:nvGrpSpPr>
          <p:cNvPr id="423" name="Google Shape;423;p23"/>
          <p:cNvGrpSpPr/>
          <p:nvPr/>
        </p:nvGrpSpPr>
        <p:grpSpPr bwMode="auto">
          <a:xfrm>
            <a:off x="1003661" y="3933056"/>
            <a:ext cx="8032835" cy="2808312"/>
            <a:chOff x="4843171" y="1440146"/>
            <a:chExt cx="3221724" cy="940028"/>
          </a:xfrm>
        </p:grpSpPr>
        <p:sp>
          <p:nvSpPr>
            <p:cNvPr id="424" name="Google Shape;424;p23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25" name="Google Shape;425;p23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Германия юридически не признала независимость БНР, однако оккупа- ционные власти предоставили ей некоторые полномочия в сфере торгов- ли, образования и социального обеспечения. Рада БНР, чтобы добиться признания независимости, 26 апреля 1918 г. послала  телеграмму герман- скому императору Вильгельму II, в которой выразила благодарность «за освобождение Беларуси от большевистского угнетения и анархии». Это решение Рады вызвало  политический кризис. Её покинули  представи- тели эсеров, меньшевиков, еврейских социалистов. Реализовать идеи о национальной свободе и государственной самостоятельности у БНР не получилось. Реальным государством она не стала, т.к. полностью подчи- нялась немецкой оккупационной администрации.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426" name="Google Shape;426;p23"/>
          <p:cNvSpPr txBox="1"/>
          <p:nvPr/>
        </p:nvSpPr>
        <p:spPr bwMode="auto">
          <a:xfrm>
            <a:off x="1763687" y="2060848"/>
            <a:ext cx="2808312" cy="5760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Народный секретариат БНР. Минск. 1918 г.</a:t>
            </a:r>
            <a:endParaRPr/>
          </a:p>
        </p:txBody>
      </p:sp>
      <p:pic>
        <p:nvPicPr>
          <p:cNvPr id="427" name="Google Shape;427;p23"/>
          <p:cNvPicPr/>
          <p:nvPr/>
        </p:nvPicPr>
        <p:blipFill>
          <a:blip r:embed="rId2">
            <a:alphaModFix/>
          </a:blip>
          <a:srcRect l="0" t="0" r="2715" b="3036"/>
          <a:stretch/>
        </p:blipFill>
        <p:spPr bwMode="auto">
          <a:xfrm>
            <a:off x="4572000" y="908720"/>
            <a:ext cx="4385956" cy="29125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2" name="Google Shape;432;p24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latin typeface="Cambria"/>
                <a:ea typeface="Cambria"/>
                <a:cs typeface="Cambria"/>
              </a:rPr>
              <a:t>Оформление белорусской национальной государ- ственности на советской основе</a:t>
            </a:r>
            <a:endParaRPr/>
          </a:p>
        </p:txBody>
      </p:sp>
      <p:pic>
        <p:nvPicPr>
          <p:cNvPr id="433" name="Google Shape;433;p2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733014" y="874716"/>
            <a:ext cx="4303482" cy="5400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434" name="Google Shape;434;p24"/>
          <p:cNvGrpSpPr/>
          <p:nvPr/>
        </p:nvGrpSpPr>
        <p:grpSpPr bwMode="auto">
          <a:xfrm>
            <a:off x="899592" y="908720"/>
            <a:ext cx="3744416" cy="4392493"/>
            <a:chOff x="4843171" y="1440146"/>
            <a:chExt cx="3221724" cy="940029"/>
          </a:xfrm>
        </p:grpSpPr>
        <p:sp>
          <p:nvSpPr>
            <p:cNvPr id="435" name="Google Shape;435;p24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36" name="Google Shape;436;p24"/>
            <p:cNvSpPr txBox="1"/>
            <p:nvPr/>
          </p:nvSpPr>
          <p:spPr bwMode="auto">
            <a:xfrm>
              <a:off x="4870703" y="1455557"/>
              <a:ext cx="3166660" cy="92461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Активизировавшееся движение за самоопределение белорусского народа, которое воплотилось в провозглашении БНР, вынудило большевистское руководство принять решение о создании бе- лорусского государства на совет- ской основе. В конце декабря 1918 г. ЦК РКП(б) под влиянием В.И.Ленина, признававшего за бе- лорусским народом право на на- циональное самоопределение и самостоятельное государствен- ное существование, высказался за необходимость создания Со- циалистической Советской Рес- публики Беларуси.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437" name="Google Shape;437;p24"/>
          <p:cNvSpPr txBox="1"/>
          <p:nvPr/>
        </p:nvSpPr>
        <p:spPr bwMode="auto">
          <a:xfrm>
            <a:off x="4733014" y="6237312"/>
            <a:ext cx="4303480" cy="5760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В.И.Ленин. Сентябрь 1918 года.</a:t>
            </a:r>
            <a:endParaRPr/>
          </a:p>
          <a:p>
            <a:pPr marL="0" marR="0" lvl="0" indent="0" algn="ctr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Худ. А.Михайловский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2" name="Google Shape;442;p25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latin typeface="Cambria"/>
                <a:ea typeface="Cambria"/>
                <a:cs typeface="Cambria"/>
              </a:rPr>
              <a:t>Оформление белорусской национальной государ- ственности на советской основе</a:t>
            </a:r>
            <a:endParaRPr/>
          </a:p>
        </p:txBody>
      </p:sp>
      <p:grpSp>
        <p:nvGrpSpPr>
          <p:cNvPr id="443" name="Google Shape;443;p25"/>
          <p:cNvGrpSpPr/>
          <p:nvPr/>
        </p:nvGrpSpPr>
        <p:grpSpPr bwMode="auto">
          <a:xfrm>
            <a:off x="971599" y="4523026"/>
            <a:ext cx="8064896" cy="2218348"/>
            <a:chOff x="4843171" y="1440146"/>
            <a:chExt cx="3221724" cy="940029"/>
          </a:xfrm>
        </p:grpSpPr>
        <p:sp>
          <p:nvSpPr>
            <p:cNvPr id="444" name="Google Shape;444;p25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45" name="Google Shape;445;p25"/>
            <p:cNvSpPr txBox="1"/>
            <p:nvPr/>
          </p:nvSpPr>
          <p:spPr bwMode="auto">
            <a:xfrm>
              <a:off x="4870703" y="1455557"/>
              <a:ext cx="3166660" cy="92461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30 декабря 1918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 Смоленске открылась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VI Северо-Западная област- ная конференция РКП(б)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. Она приняла резолюцию о провозглашении «самостоятельной Советской Социалистической Республики Беларуси» в границах Витебской, Гродненской, Минской, Могилёвской и Смоленской губерний. Конференция объявила себя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I съездом Коммунистической партии (большевиков) Беларуси (КП(б)Б)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и выбрала руководящий ор- ган – Центральное бюро КП(б)Б. Председателем президиума ЦБ КП(б)Б избрали А.Мясникова.</a:t>
              </a:r>
              <a:endParaRPr/>
            </a:p>
          </p:txBody>
        </p:sp>
      </p:grpSp>
      <p:grpSp>
        <p:nvGrpSpPr>
          <p:cNvPr id="446" name="Google Shape;446;p25"/>
          <p:cNvGrpSpPr/>
          <p:nvPr/>
        </p:nvGrpSpPr>
        <p:grpSpPr bwMode="auto">
          <a:xfrm>
            <a:off x="4427984" y="908720"/>
            <a:ext cx="4539591" cy="3456503"/>
            <a:chOff x="3027409" y="894234"/>
            <a:chExt cx="5851490" cy="4406974"/>
          </a:xfrm>
        </p:grpSpPr>
        <p:pic>
          <p:nvPicPr>
            <p:cNvPr id="447" name="Google Shape;447;p25"/>
            <p:cNvPicPr/>
            <p:nvPr/>
          </p:nvPicPr>
          <p:blipFill>
            <a:blip r:embed="rId2">
              <a:alphaModFix/>
            </a:blip>
            <a:srcRect l="0" t="0" r="0" b="12055"/>
            <a:stretch/>
          </p:blipFill>
          <p:spPr bwMode="auto">
            <a:xfrm>
              <a:off x="3027409" y="894234"/>
              <a:ext cx="5851490" cy="4406974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448" name="Google Shape;448;p25"/>
            <p:cNvSpPr/>
            <p:nvPr/>
          </p:nvSpPr>
          <p:spPr bwMode="auto">
            <a:xfrm>
              <a:off x="7374236" y="2852935"/>
              <a:ext cx="222102" cy="16514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449" name="Google Shape;449;p25"/>
          <p:cNvSpPr txBox="1"/>
          <p:nvPr/>
        </p:nvSpPr>
        <p:spPr bwMode="auto">
          <a:xfrm>
            <a:off x="2843807" y="4005984"/>
            <a:ext cx="1584175" cy="3634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Границы ССРБ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50" name="Google Shape;450;p25" descr="https://citydog.by/content/editor_images/2018/07_july/05_13873/mem-7.jpg"/>
          <p:cNvPicPr/>
          <p:nvPr/>
        </p:nvPicPr>
        <p:blipFill>
          <a:blip r:embed="rId3">
            <a:alphaModFix/>
          </a:blip>
          <a:srcRect l="56193" t="0" r="4494" b="0"/>
          <a:stretch/>
        </p:blipFill>
        <p:spPr bwMode="auto">
          <a:xfrm>
            <a:off x="971599" y="888609"/>
            <a:ext cx="2034478" cy="31051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51" name="Google Shape;451;p25"/>
          <p:cNvSpPr txBox="1"/>
          <p:nvPr/>
        </p:nvSpPr>
        <p:spPr bwMode="auto">
          <a:xfrm>
            <a:off x="3024509" y="888609"/>
            <a:ext cx="2036678" cy="5765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Александр Мясников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latin typeface="Cambria"/>
                <a:ea typeface="Cambria"/>
                <a:cs typeface="Cambria"/>
              </a:rPr>
              <a:t>Оформление белорусской национальной государ- ственности на советской основе</a:t>
            </a:r>
            <a:endParaRPr/>
          </a:p>
        </p:txBody>
      </p:sp>
      <p:grpSp>
        <p:nvGrpSpPr>
          <p:cNvPr id="457" name="Google Shape;457;p26"/>
          <p:cNvGrpSpPr/>
          <p:nvPr/>
        </p:nvGrpSpPr>
        <p:grpSpPr bwMode="auto">
          <a:xfrm>
            <a:off x="957519" y="995365"/>
            <a:ext cx="4118537" cy="2793675"/>
            <a:chOff x="4843171" y="1440146"/>
            <a:chExt cx="3221724" cy="940029"/>
          </a:xfrm>
        </p:grpSpPr>
        <p:sp>
          <p:nvSpPr>
            <p:cNvPr id="458" name="Google Shape;458;p26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59" name="Google Shape;459;p26"/>
            <p:cNvSpPr txBox="1"/>
            <p:nvPr/>
          </p:nvSpPr>
          <p:spPr bwMode="auto">
            <a:xfrm>
              <a:off x="4870703" y="1455557"/>
              <a:ext cx="3166660" cy="92461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1 января 1919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было сформирова- но Временное рабоче-крестьянское советское правительство Беларуси во главе с Д.Жилуновичем. По радио был объявлен Манифест о провозг- лашении ССРБ. Рада БНР объявля- лась вне закона. 5 января 1919 г. пра- вительство ССРБ и ЦБ КП(б)Б пере- ехали из Смоленска в Минск, кото- рый с этого времени стал столицей ССРБ.</a:t>
              </a:r>
              <a:endParaRPr/>
            </a:p>
          </p:txBody>
        </p:sp>
      </p:grpSp>
      <p:sp>
        <p:nvSpPr>
          <p:cNvPr id="460" name="Google Shape;460;p26"/>
          <p:cNvSpPr txBox="1"/>
          <p:nvPr/>
        </p:nvSpPr>
        <p:spPr bwMode="auto">
          <a:xfrm>
            <a:off x="1943022" y="6342882"/>
            <a:ext cx="3248156" cy="3634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Дмитрий (Змитер) Жилунович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61" name="Google Shape;461;p26" descr="Ð¤Ð¾ÑÐ¾Ð°ÑÑÐ¸Ð²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191178" y="995365"/>
            <a:ext cx="3810000" cy="5715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6" name="Google Shape;466;p27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latin typeface="Cambria"/>
                <a:ea typeface="Cambria"/>
                <a:cs typeface="Cambria"/>
              </a:rPr>
              <a:t>Оформление белорусской национальной государ- ственности на советской основе</a:t>
            </a:r>
            <a:endParaRPr/>
          </a:p>
        </p:txBody>
      </p:sp>
      <p:grpSp>
        <p:nvGrpSpPr>
          <p:cNvPr id="467" name="Google Shape;467;p27"/>
          <p:cNvGrpSpPr/>
          <p:nvPr/>
        </p:nvGrpSpPr>
        <p:grpSpPr bwMode="auto">
          <a:xfrm>
            <a:off x="971599" y="5373216"/>
            <a:ext cx="8064896" cy="1368158"/>
            <a:chOff x="4843171" y="1440146"/>
            <a:chExt cx="3221724" cy="940029"/>
          </a:xfrm>
        </p:grpSpPr>
        <p:sp>
          <p:nvSpPr>
            <p:cNvPr id="468" name="Google Shape;468;p27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69" name="Google Shape;469;p27"/>
            <p:cNvSpPr txBox="1"/>
            <p:nvPr/>
          </p:nvSpPr>
          <p:spPr bwMode="auto">
            <a:xfrm>
              <a:off x="4870703" y="1455557"/>
              <a:ext cx="3166660" cy="92461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2-3 февраля 1919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состоялся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I Всебелорусский съезд Советов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. Его де- легаты приняли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Конституцию ССРБ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, а также утвердили герб и флаг рес- публики. В соответствии с Конституцией ССРБ высшая власть в республи- ке принадлежала съезду Советов Беларуси. В период между съездами её осуществлял Центральный Исполнительный Комитет (ЦИК) ССРБ. </a:t>
              </a:r>
              <a:endParaRPr/>
            </a:p>
          </p:txBody>
        </p:sp>
      </p:grpSp>
      <p:sp>
        <p:nvSpPr>
          <p:cNvPr id="470" name="Google Shape;470;p27"/>
          <p:cNvSpPr txBox="1"/>
          <p:nvPr/>
        </p:nvSpPr>
        <p:spPr bwMode="auto">
          <a:xfrm>
            <a:off x="4134624" y="4798222"/>
            <a:ext cx="1584175" cy="3634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Герб ССРБ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471" name="Google Shape;471;p27"/>
          <p:cNvSpPr txBox="1"/>
          <p:nvPr/>
        </p:nvSpPr>
        <p:spPr bwMode="auto">
          <a:xfrm>
            <a:off x="6112812" y="868573"/>
            <a:ext cx="2036678" cy="35327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Флаг ССРБ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72" name="Google Shape;472;p2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971599" y="862013"/>
            <a:ext cx="5141212" cy="257060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73" name="Google Shape;473;p27"/>
          <p:cNvPicPr/>
          <p:nvPr/>
        </p:nvPicPr>
        <p:blipFill>
          <a:blip r:embed="rId3">
            <a:alphaModFix/>
          </a:blip>
          <a:srcRect l="4413" t="2369" r="3146" b="9695"/>
          <a:stretch/>
        </p:blipFill>
        <p:spPr bwMode="auto">
          <a:xfrm>
            <a:off x="5718800" y="1934967"/>
            <a:ext cx="3248775" cy="32042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8" name="Google Shape;478;p28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latin typeface="Cambria"/>
                <a:ea typeface="Cambria"/>
                <a:cs typeface="Cambria"/>
              </a:rPr>
              <a:t>Оформление белорусской национальной государ- ственности на советской основе</a:t>
            </a:r>
            <a:endParaRPr/>
          </a:p>
        </p:txBody>
      </p:sp>
      <p:grpSp>
        <p:nvGrpSpPr>
          <p:cNvPr id="479" name="Google Shape;479;p28"/>
          <p:cNvGrpSpPr/>
          <p:nvPr/>
        </p:nvGrpSpPr>
        <p:grpSpPr bwMode="auto">
          <a:xfrm>
            <a:off x="971599" y="4437112"/>
            <a:ext cx="8064896" cy="2304262"/>
            <a:chOff x="4843171" y="1440146"/>
            <a:chExt cx="3221724" cy="940029"/>
          </a:xfrm>
        </p:grpSpPr>
        <p:sp>
          <p:nvSpPr>
            <p:cNvPr id="480" name="Google Shape;480;p28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81" name="Google Shape;481;p28"/>
            <p:cNvSpPr txBox="1"/>
            <p:nvPr/>
          </p:nvSpPr>
          <p:spPr bwMode="auto">
            <a:xfrm>
              <a:off x="4870703" y="1455557"/>
              <a:ext cx="3166660" cy="92461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Также съезд принял решение об объединении Белорусской ССР и Литов- ской ССР в одно государство - 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ССР Литвы и Беларуси (ЛитБел)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,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 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которое должно было стать государством-буфером между Польшей  и Советской Россией.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27  февраля 1919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 Вильно состоялось первое заседание ЦИК Беларуси и Литвы. На нём было избрано объединенное правительство - Совет Народных Комиссаров Литовско-Белорусской ССР. Его председате- лем стал В.Мицкявичюс-Капсукас. Столицей нового объединения стал Вильно. В состав Литбела вошла территория Минской, Гродненской, Ви- ленской, Ковенской и часть  Сувалкской губерний.</a:t>
              </a:r>
              <a:endParaRPr/>
            </a:p>
          </p:txBody>
        </p:sp>
      </p:grpSp>
      <p:sp>
        <p:nvSpPr>
          <p:cNvPr id="482" name="Google Shape;482;p28"/>
          <p:cNvSpPr txBox="1"/>
          <p:nvPr/>
        </p:nvSpPr>
        <p:spPr bwMode="auto">
          <a:xfrm>
            <a:off x="3131840" y="821958"/>
            <a:ext cx="1148394" cy="5908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ССРЛиБ (ЛитБел)</a:t>
            </a:r>
            <a:endParaRPr/>
          </a:p>
        </p:txBody>
      </p:sp>
      <p:sp>
        <p:nvSpPr>
          <p:cNvPr id="483" name="Google Shape;483;p28"/>
          <p:cNvSpPr txBox="1"/>
          <p:nvPr/>
        </p:nvSpPr>
        <p:spPr bwMode="auto">
          <a:xfrm>
            <a:off x="827584" y="3963331"/>
            <a:ext cx="3240359" cy="3868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Винцая Мицкявичюс-Капсукас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84" name="Google Shape;484;p28"/>
          <p:cNvPicPr/>
          <p:nvPr/>
        </p:nvPicPr>
        <p:blipFill>
          <a:blip r:embed="rId2">
            <a:alphaModFix/>
          </a:blip>
          <a:srcRect l="0" t="0" r="0" b="11804"/>
          <a:stretch/>
        </p:blipFill>
        <p:spPr bwMode="auto">
          <a:xfrm>
            <a:off x="4276499" y="821960"/>
            <a:ext cx="4671378" cy="35282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85" name="Google Shape;485;p28" descr="ÐÐ¸ÑÐºÑÐ²Ð¸ÑÑÑ-ÐÐ°Ð¿ÑÑÐºÐ°Ñ, ÐÐ¸Ð½ÑÐ°Ñ â ÐÐ¸ÐºÐ¸Ð¿ÐµÐ´Ð¸Ñ"/>
          <p:cNvPicPr/>
          <p:nvPr/>
        </p:nvPicPr>
        <p:blipFill>
          <a:blip r:embed="rId3">
            <a:alphaModFix/>
          </a:blip>
          <a:srcRect l="4573" t="1540" r="2221" b="0"/>
          <a:stretch/>
        </p:blipFill>
        <p:spPr bwMode="auto">
          <a:xfrm>
            <a:off x="1259632" y="908720"/>
            <a:ext cx="1828625" cy="305461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86" name="Google Shape;486;p28"/>
          <p:cNvSpPr/>
          <p:nvPr/>
        </p:nvSpPr>
        <p:spPr bwMode="auto">
          <a:xfrm>
            <a:off x="5580112" y="2411878"/>
            <a:ext cx="172307" cy="1295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1" name="Google Shape;491;p29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latin typeface="Cambria"/>
                <a:ea typeface="Cambria"/>
                <a:cs typeface="Cambria"/>
              </a:rPr>
              <a:t>Оформление белорусской национальной государ- ственности на советской основе</a:t>
            </a:r>
            <a:endParaRPr/>
          </a:p>
        </p:txBody>
      </p:sp>
      <p:grpSp>
        <p:nvGrpSpPr>
          <p:cNvPr id="492" name="Google Shape;492;p29"/>
          <p:cNvGrpSpPr/>
          <p:nvPr/>
        </p:nvGrpSpPr>
        <p:grpSpPr bwMode="auto">
          <a:xfrm>
            <a:off x="971599" y="5157192"/>
            <a:ext cx="8064896" cy="1584182"/>
            <a:chOff x="4843171" y="1440146"/>
            <a:chExt cx="3221724" cy="940029"/>
          </a:xfrm>
        </p:grpSpPr>
        <p:sp>
          <p:nvSpPr>
            <p:cNvPr id="493" name="Google Shape;493;p29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94" name="Google Shape;494;p29"/>
            <p:cNvSpPr txBox="1"/>
            <p:nvPr/>
          </p:nvSpPr>
          <p:spPr bwMode="auto">
            <a:xfrm>
              <a:off x="4870703" y="1455557"/>
              <a:ext cx="3166660" cy="92461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Однако к 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июлю 1919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Литбел была оккупирована войсками Польши.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Ле- том 1920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началось освобождение белорусских земель от польских окку- пантов. Уже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11 июля 1920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был освобожден Минск, и 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31 июля 1920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 нём второй раз  была провозглашена независимость ССРБ. Декларация о её независимости восстанавливала все положения, изложенные в Мани- фесте от 1 января 1919 г.</a:t>
              </a:r>
              <a:endParaRPr/>
            </a:p>
          </p:txBody>
        </p:sp>
      </p:grpSp>
      <p:sp>
        <p:nvSpPr>
          <p:cNvPr id="495" name="Google Shape;495;p29"/>
          <p:cNvSpPr txBox="1"/>
          <p:nvPr/>
        </p:nvSpPr>
        <p:spPr bwMode="auto">
          <a:xfrm>
            <a:off x="827584" y="2780928"/>
            <a:ext cx="3240359" cy="6177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Наступление советских войск летом 1920 г.</a:t>
            </a:r>
            <a:endParaRPr/>
          </a:p>
        </p:txBody>
      </p:sp>
      <p:pic>
        <p:nvPicPr>
          <p:cNvPr id="496" name="Google Shape;496;p29"/>
          <p:cNvPicPr/>
          <p:nvPr/>
        </p:nvPicPr>
        <p:blipFill>
          <a:blip r:embed="rId2">
            <a:alphaModFix/>
          </a:blip>
          <a:srcRect l="7674" t="10612" r="0" b="0"/>
          <a:stretch/>
        </p:blipFill>
        <p:spPr bwMode="auto">
          <a:xfrm>
            <a:off x="4067943" y="970653"/>
            <a:ext cx="4822165" cy="395089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97" name="Google Shape;497;p29"/>
          <p:cNvSpPr/>
          <p:nvPr/>
        </p:nvSpPr>
        <p:spPr bwMode="auto">
          <a:xfrm>
            <a:off x="6084168" y="2362625"/>
            <a:ext cx="257131" cy="26170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2" name="Google Shape;502;p30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latin typeface="Cambria"/>
                <a:ea typeface="Cambria"/>
                <a:cs typeface="Cambria"/>
              </a:rPr>
              <a:t>Оформление белорусской национальной государ- ственности на советской основе</a:t>
            </a:r>
            <a:endParaRPr/>
          </a:p>
        </p:txBody>
      </p:sp>
      <p:grpSp>
        <p:nvGrpSpPr>
          <p:cNvPr id="503" name="Google Shape;503;p30"/>
          <p:cNvGrpSpPr/>
          <p:nvPr/>
        </p:nvGrpSpPr>
        <p:grpSpPr bwMode="auto">
          <a:xfrm>
            <a:off x="971599" y="1124744"/>
            <a:ext cx="3600400" cy="3384376"/>
            <a:chOff x="4843171" y="1440146"/>
            <a:chExt cx="3221724" cy="940029"/>
          </a:xfrm>
        </p:grpSpPr>
        <p:sp>
          <p:nvSpPr>
            <p:cNvPr id="504" name="Google Shape;504;p30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05" name="Google Shape;505;p30"/>
            <p:cNvSpPr txBox="1"/>
            <p:nvPr/>
          </p:nvSpPr>
          <p:spPr bwMode="auto">
            <a:xfrm>
              <a:off x="4870703" y="1455557"/>
              <a:ext cx="3166660" cy="92461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18 марта 1921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 Риге между РСФСР, Украиной и Польшей без участия белорусской делегации был подписан мирный договор. Интересы БССР на мирных пере- говорах представляла делега- ция РСФСР. По условиям мирно- го договора территория Запад- ной Беларуси отошла к Польше. В составе ССРБ осталось только 6 уездов Минской губернии, на территории которых прожива- ли около 1,6 млн человек. </a:t>
              </a:r>
              <a:endParaRPr/>
            </a:p>
          </p:txBody>
        </p:sp>
      </p:grpSp>
      <p:sp>
        <p:nvSpPr>
          <p:cNvPr id="506" name="Google Shape;506;p30"/>
          <p:cNvSpPr txBox="1"/>
          <p:nvPr/>
        </p:nvSpPr>
        <p:spPr bwMode="auto">
          <a:xfrm>
            <a:off x="4691780" y="6253279"/>
            <a:ext cx="4322473" cy="3440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Второе провозглашение ССРБ</a:t>
            </a:r>
            <a:endParaRPr/>
          </a:p>
        </p:txBody>
      </p:sp>
      <p:pic>
        <p:nvPicPr>
          <p:cNvPr id="507" name="Google Shape;507;p30"/>
          <p:cNvPicPr/>
          <p:nvPr/>
        </p:nvPicPr>
        <p:blipFill>
          <a:blip r:embed="rId2">
            <a:alphaModFix/>
          </a:blip>
          <a:srcRect l="1929" t="4803" r="0" b="0"/>
          <a:stretch/>
        </p:blipFill>
        <p:spPr bwMode="auto">
          <a:xfrm>
            <a:off x="4691780" y="1124744"/>
            <a:ext cx="4322473" cy="510333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508" name="Google Shape;508;p30"/>
          <p:cNvSpPr/>
          <p:nvPr/>
        </p:nvSpPr>
        <p:spPr bwMode="auto">
          <a:xfrm>
            <a:off x="4796287" y="2249085"/>
            <a:ext cx="1795921" cy="3761482"/>
          </a:xfrm>
          <a:custGeom>
            <a:avLst/>
            <a:gdLst/>
            <a:ahLst/>
            <a:cxnLst/>
            <a:rect l="l" t="t" r="r" b="b"/>
            <a:pathLst>
              <a:path w="1795921" h="3761482" fill="norm" stroke="1" extrusionOk="0">
                <a:moveTo>
                  <a:pt x="914400" y="2409"/>
                </a:moveTo>
                <a:cubicBezTo>
                  <a:pt x="935966" y="-6217"/>
                  <a:pt x="972845" y="10388"/>
                  <a:pt x="1000664" y="19662"/>
                </a:cubicBezTo>
                <a:cubicBezTo>
                  <a:pt x="1009290" y="22538"/>
                  <a:pt x="1018410" y="24222"/>
                  <a:pt x="1026543" y="28289"/>
                </a:cubicBezTo>
                <a:cubicBezTo>
                  <a:pt x="1035816" y="32925"/>
                  <a:pt x="1043796" y="39790"/>
                  <a:pt x="1052422" y="45541"/>
                </a:cubicBezTo>
                <a:cubicBezTo>
                  <a:pt x="1049547" y="68545"/>
                  <a:pt x="1051718" y="92766"/>
                  <a:pt x="1043796" y="114553"/>
                </a:cubicBezTo>
                <a:cubicBezTo>
                  <a:pt x="1039627" y="126018"/>
                  <a:pt x="1023970" y="129840"/>
                  <a:pt x="1017917" y="140432"/>
                </a:cubicBezTo>
                <a:cubicBezTo>
                  <a:pt x="1012035" y="150726"/>
                  <a:pt x="1012547" y="163538"/>
                  <a:pt x="1009290" y="174938"/>
                </a:cubicBezTo>
                <a:cubicBezTo>
                  <a:pt x="984550" y="261528"/>
                  <a:pt x="1018992" y="127503"/>
                  <a:pt x="992038" y="235323"/>
                </a:cubicBezTo>
                <a:cubicBezTo>
                  <a:pt x="993007" y="241135"/>
                  <a:pt x="996511" y="305825"/>
                  <a:pt x="1017917" y="312960"/>
                </a:cubicBezTo>
                <a:cubicBezTo>
                  <a:pt x="1029164" y="316709"/>
                  <a:pt x="1040920" y="307209"/>
                  <a:pt x="1052422" y="304334"/>
                </a:cubicBezTo>
                <a:cubicBezTo>
                  <a:pt x="1084052" y="307209"/>
                  <a:pt x="1115871" y="308468"/>
                  <a:pt x="1147313" y="312960"/>
                </a:cubicBezTo>
                <a:cubicBezTo>
                  <a:pt x="1156315" y="314246"/>
                  <a:pt x="1164276" y="319804"/>
                  <a:pt x="1173192" y="321587"/>
                </a:cubicBezTo>
                <a:cubicBezTo>
                  <a:pt x="1193130" y="325575"/>
                  <a:pt x="1213449" y="327338"/>
                  <a:pt x="1233577" y="330213"/>
                </a:cubicBezTo>
                <a:cubicBezTo>
                  <a:pt x="1242203" y="333089"/>
                  <a:pt x="1250713" y="336342"/>
                  <a:pt x="1259456" y="338840"/>
                </a:cubicBezTo>
                <a:cubicBezTo>
                  <a:pt x="1270856" y="342097"/>
                  <a:pt x="1283065" y="342796"/>
                  <a:pt x="1293962" y="347466"/>
                </a:cubicBezTo>
                <a:cubicBezTo>
                  <a:pt x="1303491" y="351550"/>
                  <a:pt x="1311215" y="358968"/>
                  <a:pt x="1319841" y="364719"/>
                </a:cubicBezTo>
                <a:cubicBezTo>
                  <a:pt x="1316966" y="376221"/>
                  <a:pt x="1315378" y="388123"/>
                  <a:pt x="1311215" y="399224"/>
                </a:cubicBezTo>
                <a:cubicBezTo>
                  <a:pt x="1294824" y="442934"/>
                  <a:pt x="1276404" y="435201"/>
                  <a:pt x="1302588" y="494115"/>
                </a:cubicBezTo>
                <a:cubicBezTo>
                  <a:pt x="1306799" y="503589"/>
                  <a:pt x="1319841" y="505617"/>
                  <a:pt x="1328468" y="511368"/>
                </a:cubicBezTo>
                <a:cubicBezTo>
                  <a:pt x="1337520" y="538525"/>
                  <a:pt x="1343632" y="541425"/>
                  <a:pt x="1328468" y="571753"/>
                </a:cubicBezTo>
                <a:cubicBezTo>
                  <a:pt x="1319195" y="590299"/>
                  <a:pt x="1293962" y="623511"/>
                  <a:pt x="1293962" y="623511"/>
                </a:cubicBezTo>
                <a:cubicBezTo>
                  <a:pt x="1291087" y="637888"/>
                  <a:pt x="1288892" y="652419"/>
                  <a:pt x="1285336" y="666643"/>
                </a:cubicBezTo>
                <a:cubicBezTo>
                  <a:pt x="1279890" y="688426"/>
                  <a:pt x="1262320" y="712639"/>
                  <a:pt x="1285336" y="735655"/>
                </a:cubicBezTo>
                <a:cubicBezTo>
                  <a:pt x="1298195" y="748514"/>
                  <a:pt x="1337094" y="752907"/>
                  <a:pt x="1337094" y="752907"/>
                </a:cubicBezTo>
                <a:cubicBezTo>
                  <a:pt x="1413072" y="828888"/>
                  <a:pt x="1312830" y="719072"/>
                  <a:pt x="1371600" y="821919"/>
                </a:cubicBezTo>
                <a:cubicBezTo>
                  <a:pt x="1376744" y="830921"/>
                  <a:pt x="1388206" y="834535"/>
                  <a:pt x="1397479" y="839172"/>
                </a:cubicBezTo>
                <a:cubicBezTo>
                  <a:pt x="1434718" y="857791"/>
                  <a:pt x="1514106" y="854778"/>
                  <a:pt x="1535502" y="856424"/>
                </a:cubicBezTo>
                <a:cubicBezTo>
                  <a:pt x="1544128" y="859300"/>
                  <a:pt x="1554281" y="859371"/>
                  <a:pt x="1561381" y="865051"/>
                </a:cubicBezTo>
                <a:cubicBezTo>
                  <a:pt x="1580023" y="879965"/>
                  <a:pt x="1590615" y="926872"/>
                  <a:pt x="1595887" y="942689"/>
                </a:cubicBezTo>
                <a:cubicBezTo>
                  <a:pt x="1601638" y="959942"/>
                  <a:pt x="1609572" y="976614"/>
                  <a:pt x="1613139" y="994447"/>
                </a:cubicBezTo>
                <a:cubicBezTo>
                  <a:pt x="1616015" y="1008824"/>
                  <a:pt x="1616618" y="1023851"/>
                  <a:pt x="1621766" y="1037579"/>
                </a:cubicBezTo>
                <a:cubicBezTo>
                  <a:pt x="1631351" y="1063138"/>
                  <a:pt x="1643812" y="1066653"/>
                  <a:pt x="1664898" y="1080711"/>
                </a:cubicBezTo>
                <a:cubicBezTo>
                  <a:pt x="1659147" y="1095088"/>
                  <a:pt x="1656645" y="1111242"/>
                  <a:pt x="1647645" y="1123843"/>
                </a:cubicBezTo>
                <a:cubicBezTo>
                  <a:pt x="1598869" y="1192129"/>
                  <a:pt x="1638491" y="1090925"/>
                  <a:pt x="1613139" y="1166975"/>
                </a:cubicBezTo>
                <a:cubicBezTo>
                  <a:pt x="1620807" y="1228317"/>
                  <a:pt x="1603481" y="1231158"/>
                  <a:pt x="1647645" y="1253240"/>
                </a:cubicBezTo>
                <a:cubicBezTo>
                  <a:pt x="1655778" y="1257306"/>
                  <a:pt x="1664898" y="1258991"/>
                  <a:pt x="1673524" y="1261866"/>
                </a:cubicBezTo>
                <a:cubicBezTo>
                  <a:pt x="1681586" y="1286051"/>
                  <a:pt x="1703624" y="1321289"/>
                  <a:pt x="1682151" y="1348130"/>
                </a:cubicBezTo>
                <a:cubicBezTo>
                  <a:pt x="1676470" y="1355231"/>
                  <a:pt x="1664898" y="1353881"/>
                  <a:pt x="1656271" y="1356757"/>
                </a:cubicBezTo>
                <a:cubicBezTo>
                  <a:pt x="1650521" y="1374009"/>
                  <a:pt x="1639019" y="1391263"/>
                  <a:pt x="1656271" y="1408515"/>
                </a:cubicBezTo>
                <a:cubicBezTo>
                  <a:pt x="1662701" y="1414945"/>
                  <a:pt x="1673524" y="1414266"/>
                  <a:pt x="1682151" y="1417141"/>
                </a:cubicBezTo>
                <a:cubicBezTo>
                  <a:pt x="1690777" y="1422892"/>
                  <a:pt x="1700699" y="1427063"/>
                  <a:pt x="1708030" y="1434394"/>
                </a:cubicBezTo>
                <a:cubicBezTo>
                  <a:pt x="1748614" y="1474978"/>
                  <a:pt x="1728676" y="1538585"/>
                  <a:pt x="1716656" y="1589670"/>
                </a:cubicBezTo>
                <a:cubicBezTo>
                  <a:pt x="1713809" y="1601768"/>
                  <a:pt x="1673777" y="1612590"/>
                  <a:pt x="1664898" y="1615549"/>
                </a:cubicBezTo>
                <a:cubicBezTo>
                  <a:pt x="1644343" y="1677214"/>
                  <a:pt x="1615623" y="1686217"/>
                  <a:pt x="1664898" y="1719066"/>
                </a:cubicBezTo>
                <a:cubicBezTo>
                  <a:pt x="1672464" y="1724110"/>
                  <a:pt x="1682151" y="1724817"/>
                  <a:pt x="1690777" y="1727692"/>
                </a:cubicBezTo>
                <a:cubicBezTo>
                  <a:pt x="1699403" y="1733443"/>
                  <a:pt x="1716656" y="1734577"/>
                  <a:pt x="1716656" y="1744945"/>
                </a:cubicBezTo>
                <a:cubicBezTo>
                  <a:pt x="1716656" y="1755313"/>
                  <a:pt x="1693026" y="1752077"/>
                  <a:pt x="1690777" y="1762198"/>
                </a:cubicBezTo>
                <a:cubicBezTo>
                  <a:pt x="1653686" y="1929113"/>
                  <a:pt x="1726764" y="1870481"/>
                  <a:pt x="1656271" y="1917473"/>
                </a:cubicBezTo>
                <a:cubicBezTo>
                  <a:pt x="1653396" y="1926100"/>
                  <a:pt x="1644268" y="1934910"/>
                  <a:pt x="1647645" y="1943353"/>
                </a:cubicBezTo>
                <a:cubicBezTo>
                  <a:pt x="1652791" y="1956218"/>
                  <a:pt x="1688509" y="1965601"/>
                  <a:pt x="1699404" y="1969232"/>
                </a:cubicBezTo>
                <a:cubicBezTo>
                  <a:pt x="1707176" y="1977004"/>
                  <a:pt x="1740134" y="2006579"/>
                  <a:pt x="1742536" y="2020990"/>
                </a:cubicBezTo>
                <a:cubicBezTo>
                  <a:pt x="1744031" y="2029960"/>
                  <a:pt x="1736785" y="2038243"/>
                  <a:pt x="1733909" y="2046870"/>
                </a:cubicBezTo>
                <a:cubicBezTo>
                  <a:pt x="1739660" y="2055496"/>
                  <a:pt x="1746525" y="2063476"/>
                  <a:pt x="1751162" y="2072749"/>
                </a:cubicBezTo>
                <a:cubicBezTo>
                  <a:pt x="1786877" y="2144178"/>
                  <a:pt x="1727596" y="2050341"/>
                  <a:pt x="1777041" y="2124507"/>
                </a:cubicBezTo>
                <a:cubicBezTo>
                  <a:pt x="1779917" y="2156137"/>
                  <a:pt x="1781176" y="2187956"/>
                  <a:pt x="1785668" y="2219398"/>
                </a:cubicBezTo>
                <a:cubicBezTo>
                  <a:pt x="1786954" y="2228400"/>
                  <a:pt x="1794294" y="2236184"/>
                  <a:pt x="1794294" y="2245277"/>
                </a:cubicBezTo>
                <a:cubicBezTo>
                  <a:pt x="1794294" y="2268460"/>
                  <a:pt x="1788543" y="2291285"/>
                  <a:pt x="1785668" y="2314289"/>
                </a:cubicBezTo>
                <a:cubicBezTo>
                  <a:pt x="1801708" y="2410534"/>
                  <a:pt x="1796747" y="2330989"/>
                  <a:pt x="1785668" y="2391926"/>
                </a:cubicBezTo>
                <a:cubicBezTo>
                  <a:pt x="1769560" y="2480517"/>
                  <a:pt x="1792671" y="2437493"/>
                  <a:pt x="1759788" y="2486817"/>
                </a:cubicBezTo>
                <a:cubicBezTo>
                  <a:pt x="1762664" y="2495443"/>
                  <a:pt x="1764348" y="2504563"/>
                  <a:pt x="1768415" y="2512696"/>
                </a:cubicBezTo>
                <a:cubicBezTo>
                  <a:pt x="1773052" y="2521969"/>
                  <a:pt x="1789518" y="2528949"/>
                  <a:pt x="1785668" y="2538575"/>
                </a:cubicBezTo>
                <a:cubicBezTo>
                  <a:pt x="1780892" y="2550515"/>
                  <a:pt x="1763568" y="2552444"/>
                  <a:pt x="1751162" y="2555828"/>
                </a:cubicBezTo>
                <a:cubicBezTo>
                  <a:pt x="1731546" y="2561178"/>
                  <a:pt x="1710782" y="2560818"/>
                  <a:pt x="1690777" y="2564455"/>
                </a:cubicBezTo>
                <a:cubicBezTo>
                  <a:pt x="1587451" y="2583242"/>
                  <a:pt x="1713534" y="2563231"/>
                  <a:pt x="1630392" y="2581707"/>
                </a:cubicBezTo>
                <a:cubicBezTo>
                  <a:pt x="1613318" y="2585501"/>
                  <a:pt x="1595602" y="2586092"/>
                  <a:pt x="1578634" y="2590334"/>
                </a:cubicBezTo>
                <a:cubicBezTo>
                  <a:pt x="1560991" y="2594745"/>
                  <a:pt x="1526875" y="2607587"/>
                  <a:pt x="1526875" y="2607587"/>
                </a:cubicBezTo>
                <a:cubicBezTo>
                  <a:pt x="1482860" y="2673609"/>
                  <a:pt x="1525392" y="2595059"/>
                  <a:pt x="1518249" y="2659345"/>
                </a:cubicBezTo>
                <a:cubicBezTo>
                  <a:pt x="1514143" y="2696302"/>
                  <a:pt x="1501720" y="2710018"/>
                  <a:pt x="1483743" y="2736983"/>
                </a:cubicBezTo>
                <a:cubicBezTo>
                  <a:pt x="1480868" y="2745609"/>
                  <a:pt x="1483743" y="2759987"/>
                  <a:pt x="1475117" y="2762862"/>
                </a:cubicBezTo>
                <a:cubicBezTo>
                  <a:pt x="1437324" y="2775460"/>
                  <a:pt x="1429154" y="2749990"/>
                  <a:pt x="1414732" y="2728357"/>
                </a:cubicBezTo>
                <a:cubicBezTo>
                  <a:pt x="1411856" y="2711104"/>
                  <a:pt x="1413927" y="2692242"/>
                  <a:pt x="1406105" y="2676598"/>
                </a:cubicBezTo>
                <a:cubicBezTo>
                  <a:pt x="1399416" y="2663219"/>
                  <a:pt x="1366596" y="2654802"/>
                  <a:pt x="1354347" y="2650719"/>
                </a:cubicBezTo>
                <a:cubicBezTo>
                  <a:pt x="1351472" y="2659345"/>
                  <a:pt x="1353120" y="2671313"/>
                  <a:pt x="1345721" y="2676598"/>
                </a:cubicBezTo>
                <a:cubicBezTo>
                  <a:pt x="1334410" y="2684677"/>
                  <a:pt x="1277904" y="2697865"/>
                  <a:pt x="1259456" y="2702477"/>
                </a:cubicBezTo>
                <a:cubicBezTo>
                  <a:pt x="1247954" y="2719730"/>
                  <a:pt x="1242204" y="2742734"/>
                  <a:pt x="1224951" y="2754236"/>
                </a:cubicBezTo>
                <a:lnTo>
                  <a:pt x="1173192" y="2788741"/>
                </a:lnTo>
                <a:cubicBezTo>
                  <a:pt x="1181818" y="2791617"/>
                  <a:pt x="1191971" y="2791688"/>
                  <a:pt x="1199071" y="2797368"/>
                </a:cubicBezTo>
                <a:cubicBezTo>
                  <a:pt x="1228416" y="2820844"/>
                  <a:pt x="1207502" y="2827217"/>
                  <a:pt x="1224951" y="2857753"/>
                </a:cubicBezTo>
                <a:cubicBezTo>
                  <a:pt x="1231004" y="2868345"/>
                  <a:pt x="1242204" y="2875006"/>
                  <a:pt x="1250830" y="2883632"/>
                </a:cubicBezTo>
                <a:cubicBezTo>
                  <a:pt x="1287171" y="2992660"/>
                  <a:pt x="1226550" y="2818355"/>
                  <a:pt x="1276709" y="2935390"/>
                </a:cubicBezTo>
                <a:cubicBezTo>
                  <a:pt x="1281379" y="2946287"/>
                  <a:pt x="1275851" y="2962782"/>
                  <a:pt x="1285336" y="2969896"/>
                </a:cubicBezTo>
                <a:cubicBezTo>
                  <a:pt x="1285817" y="2970257"/>
                  <a:pt x="1355679" y="2988952"/>
                  <a:pt x="1371600" y="2995775"/>
                </a:cubicBezTo>
                <a:cubicBezTo>
                  <a:pt x="1383420" y="3000841"/>
                  <a:pt x="1395641" y="3005554"/>
                  <a:pt x="1406105" y="3013028"/>
                </a:cubicBezTo>
                <a:cubicBezTo>
                  <a:pt x="1416032" y="3020119"/>
                  <a:pt x="1420325" y="3035319"/>
                  <a:pt x="1431985" y="3038907"/>
                </a:cubicBezTo>
                <a:cubicBezTo>
                  <a:pt x="1459605" y="3047406"/>
                  <a:pt x="1489494" y="3044658"/>
                  <a:pt x="1518249" y="3047534"/>
                </a:cubicBezTo>
                <a:cubicBezTo>
                  <a:pt x="1521124" y="3056160"/>
                  <a:pt x="1521831" y="3065847"/>
                  <a:pt x="1526875" y="3073413"/>
                </a:cubicBezTo>
                <a:cubicBezTo>
                  <a:pt x="1533642" y="3083564"/>
                  <a:pt x="1550242" y="3087354"/>
                  <a:pt x="1552755" y="3099292"/>
                </a:cubicBezTo>
                <a:cubicBezTo>
                  <a:pt x="1562252" y="3144401"/>
                  <a:pt x="1546153" y="3193805"/>
                  <a:pt x="1561381" y="3237315"/>
                </a:cubicBezTo>
                <a:cubicBezTo>
                  <a:pt x="1568231" y="3256886"/>
                  <a:pt x="1613139" y="3271821"/>
                  <a:pt x="1613139" y="3271821"/>
                </a:cubicBezTo>
                <a:cubicBezTo>
                  <a:pt x="1610264" y="3280447"/>
                  <a:pt x="1610193" y="3290600"/>
                  <a:pt x="1604513" y="3297700"/>
                </a:cubicBezTo>
                <a:cubicBezTo>
                  <a:pt x="1592351" y="3312903"/>
                  <a:pt x="1569804" y="3317896"/>
                  <a:pt x="1552755" y="3323579"/>
                </a:cubicBezTo>
                <a:cubicBezTo>
                  <a:pt x="1544128" y="3332205"/>
                  <a:pt x="1537026" y="3342691"/>
                  <a:pt x="1526875" y="3349458"/>
                </a:cubicBezTo>
                <a:cubicBezTo>
                  <a:pt x="1519309" y="3354502"/>
                  <a:pt x="1508096" y="3352405"/>
                  <a:pt x="1500996" y="3358085"/>
                </a:cubicBezTo>
                <a:cubicBezTo>
                  <a:pt x="1492900" y="3364562"/>
                  <a:pt x="1490380" y="3375999"/>
                  <a:pt x="1483743" y="3383964"/>
                </a:cubicBezTo>
                <a:cubicBezTo>
                  <a:pt x="1475933" y="3393336"/>
                  <a:pt x="1468015" y="3403076"/>
                  <a:pt x="1457864" y="3409843"/>
                </a:cubicBezTo>
                <a:cubicBezTo>
                  <a:pt x="1450298" y="3414887"/>
                  <a:pt x="1440118" y="3414403"/>
                  <a:pt x="1431985" y="3418470"/>
                </a:cubicBezTo>
                <a:cubicBezTo>
                  <a:pt x="1422712" y="3423107"/>
                  <a:pt x="1414732" y="3429972"/>
                  <a:pt x="1406105" y="3435723"/>
                </a:cubicBezTo>
                <a:cubicBezTo>
                  <a:pt x="1378735" y="3476780"/>
                  <a:pt x="1395418" y="3445468"/>
                  <a:pt x="1380226" y="3496107"/>
                </a:cubicBezTo>
                <a:cubicBezTo>
                  <a:pt x="1375000" y="3513526"/>
                  <a:pt x="1380226" y="3542115"/>
                  <a:pt x="1362973" y="3547866"/>
                </a:cubicBezTo>
                <a:cubicBezTo>
                  <a:pt x="1339404" y="3555722"/>
                  <a:pt x="1298921" y="3566506"/>
                  <a:pt x="1276709" y="3582372"/>
                </a:cubicBezTo>
                <a:cubicBezTo>
                  <a:pt x="1266782" y="3589463"/>
                  <a:pt x="1261422" y="3602198"/>
                  <a:pt x="1250830" y="3608251"/>
                </a:cubicBezTo>
                <a:cubicBezTo>
                  <a:pt x="1240536" y="3614133"/>
                  <a:pt x="1227724" y="3613620"/>
                  <a:pt x="1216324" y="3616877"/>
                </a:cubicBezTo>
                <a:cubicBezTo>
                  <a:pt x="1207581" y="3619375"/>
                  <a:pt x="1199071" y="3622628"/>
                  <a:pt x="1190445" y="3625504"/>
                </a:cubicBezTo>
                <a:cubicBezTo>
                  <a:pt x="1141000" y="3699670"/>
                  <a:pt x="1200281" y="3605833"/>
                  <a:pt x="1164566" y="3677262"/>
                </a:cubicBezTo>
                <a:cubicBezTo>
                  <a:pt x="1159929" y="3686535"/>
                  <a:pt x="1153064" y="3694515"/>
                  <a:pt x="1147313" y="3703141"/>
                </a:cubicBezTo>
                <a:cubicBezTo>
                  <a:pt x="1144438" y="3714643"/>
                  <a:pt x="1148335" y="3730756"/>
                  <a:pt x="1138687" y="3737647"/>
                </a:cubicBezTo>
                <a:cubicBezTo>
                  <a:pt x="1063408" y="3791418"/>
                  <a:pt x="1088961" y="3740174"/>
                  <a:pt x="1095555" y="3720394"/>
                </a:cubicBezTo>
                <a:cubicBezTo>
                  <a:pt x="1095481" y="3720098"/>
                  <a:pt x="1082425" y="3664132"/>
                  <a:pt x="1078302" y="3660009"/>
                </a:cubicBezTo>
                <a:cubicBezTo>
                  <a:pt x="1071872" y="3653579"/>
                  <a:pt x="1061299" y="3653356"/>
                  <a:pt x="1052422" y="3651383"/>
                </a:cubicBezTo>
                <a:cubicBezTo>
                  <a:pt x="1035348" y="3647589"/>
                  <a:pt x="1017917" y="3645632"/>
                  <a:pt x="1000664" y="3642757"/>
                </a:cubicBezTo>
                <a:cubicBezTo>
                  <a:pt x="940279" y="3622629"/>
                  <a:pt x="966158" y="3619753"/>
                  <a:pt x="923026" y="3634130"/>
                </a:cubicBezTo>
                <a:cubicBezTo>
                  <a:pt x="914400" y="3639881"/>
                  <a:pt x="907410" y="3649917"/>
                  <a:pt x="897147" y="3651383"/>
                </a:cubicBezTo>
                <a:cubicBezTo>
                  <a:pt x="828106" y="3661247"/>
                  <a:pt x="873686" y="3584398"/>
                  <a:pt x="854015" y="3547866"/>
                </a:cubicBezTo>
                <a:cubicBezTo>
                  <a:pt x="845393" y="3531854"/>
                  <a:pt x="802256" y="3530613"/>
                  <a:pt x="802256" y="3530613"/>
                </a:cubicBezTo>
                <a:cubicBezTo>
                  <a:pt x="790754" y="3547866"/>
                  <a:pt x="788360" y="3580082"/>
                  <a:pt x="767751" y="3582372"/>
                </a:cubicBezTo>
                <a:cubicBezTo>
                  <a:pt x="675541" y="3592617"/>
                  <a:pt x="715646" y="3585892"/>
                  <a:pt x="646981" y="3599624"/>
                </a:cubicBezTo>
                <a:cubicBezTo>
                  <a:pt x="644106" y="3588122"/>
                  <a:pt x="646738" y="3573502"/>
                  <a:pt x="638355" y="3565119"/>
                </a:cubicBezTo>
                <a:cubicBezTo>
                  <a:pt x="619398" y="3546162"/>
                  <a:pt x="596405" y="3558973"/>
                  <a:pt x="577970" y="3565119"/>
                </a:cubicBezTo>
                <a:cubicBezTo>
                  <a:pt x="572219" y="3573745"/>
                  <a:pt x="562183" y="3580735"/>
                  <a:pt x="560717" y="3590998"/>
                </a:cubicBezTo>
                <a:cubicBezTo>
                  <a:pt x="552425" y="3649036"/>
                  <a:pt x="602508" y="3604126"/>
                  <a:pt x="560717" y="3677262"/>
                </a:cubicBezTo>
                <a:cubicBezTo>
                  <a:pt x="556206" y="3685157"/>
                  <a:pt x="543714" y="3683916"/>
                  <a:pt x="534838" y="3685889"/>
                </a:cubicBezTo>
                <a:cubicBezTo>
                  <a:pt x="517764" y="3689683"/>
                  <a:pt x="500332" y="3691640"/>
                  <a:pt x="483079" y="3694515"/>
                </a:cubicBezTo>
                <a:cubicBezTo>
                  <a:pt x="485954" y="3685889"/>
                  <a:pt x="488123" y="3676994"/>
                  <a:pt x="491705" y="3668636"/>
                </a:cubicBezTo>
                <a:cubicBezTo>
                  <a:pt x="502274" y="3643974"/>
                  <a:pt x="520626" y="3633619"/>
                  <a:pt x="500332" y="3608251"/>
                </a:cubicBezTo>
                <a:cubicBezTo>
                  <a:pt x="493855" y="3600155"/>
                  <a:pt x="483726" y="3595634"/>
                  <a:pt x="474453" y="3590998"/>
                </a:cubicBezTo>
                <a:cubicBezTo>
                  <a:pt x="466320" y="3586931"/>
                  <a:pt x="457200" y="3585247"/>
                  <a:pt x="448573" y="3582372"/>
                </a:cubicBezTo>
                <a:cubicBezTo>
                  <a:pt x="439947" y="3576621"/>
                  <a:pt x="432168" y="3569330"/>
                  <a:pt x="422694" y="3565119"/>
                </a:cubicBezTo>
                <a:cubicBezTo>
                  <a:pt x="406076" y="3557733"/>
                  <a:pt x="370936" y="3547866"/>
                  <a:pt x="370936" y="3547866"/>
                </a:cubicBezTo>
                <a:cubicBezTo>
                  <a:pt x="368060" y="3539240"/>
                  <a:pt x="362309" y="3531080"/>
                  <a:pt x="362309" y="3521987"/>
                </a:cubicBezTo>
                <a:cubicBezTo>
                  <a:pt x="362309" y="3510131"/>
                  <a:pt x="367529" y="3498837"/>
                  <a:pt x="370936" y="3487481"/>
                </a:cubicBezTo>
                <a:cubicBezTo>
                  <a:pt x="376162" y="3470062"/>
                  <a:pt x="378100" y="3450855"/>
                  <a:pt x="388188" y="3435723"/>
                </a:cubicBezTo>
                <a:cubicBezTo>
                  <a:pt x="410485" y="3402277"/>
                  <a:pt x="402162" y="3419679"/>
                  <a:pt x="414068" y="3383964"/>
                </a:cubicBezTo>
                <a:cubicBezTo>
                  <a:pt x="408317" y="3366711"/>
                  <a:pt x="395519" y="3350346"/>
                  <a:pt x="396815" y="3332206"/>
                </a:cubicBezTo>
                <a:cubicBezTo>
                  <a:pt x="398179" y="3313109"/>
                  <a:pt x="394460" y="3224773"/>
                  <a:pt x="414068" y="3185557"/>
                </a:cubicBezTo>
                <a:cubicBezTo>
                  <a:pt x="418705" y="3176284"/>
                  <a:pt x="425570" y="3168304"/>
                  <a:pt x="431321" y="3159677"/>
                </a:cubicBezTo>
                <a:cubicBezTo>
                  <a:pt x="425570" y="3151051"/>
                  <a:pt x="418152" y="3143327"/>
                  <a:pt x="414068" y="3133798"/>
                </a:cubicBezTo>
                <a:cubicBezTo>
                  <a:pt x="409398" y="3122901"/>
                  <a:pt x="408698" y="3110692"/>
                  <a:pt x="405441" y="3099292"/>
                </a:cubicBezTo>
                <a:cubicBezTo>
                  <a:pt x="402943" y="3090549"/>
                  <a:pt x="399690" y="3082039"/>
                  <a:pt x="396815" y="3073413"/>
                </a:cubicBezTo>
                <a:cubicBezTo>
                  <a:pt x="398503" y="3063282"/>
                  <a:pt x="428463" y="2958995"/>
                  <a:pt x="405441" y="2926764"/>
                </a:cubicBezTo>
                <a:cubicBezTo>
                  <a:pt x="397967" y="2916300"/>
                  <a:pt x="382438" y="2915262"/>
                  <a:pt x="370936" y="2909511"/>
                </a:cubicBezTo>
                <a:cubicBezTo>
                  <a:pt x="365185" y="2892258"/>
                  <a:pt x="340824" y="2870613"/>
                  <a:pt x="353683" y="2857753"/>
                </a:cubicBezTo>
                <a:cubicBezTo>
                  <a:pt x="362309" y="2849126"/>
                  <a:pt x="370190" y="2839683"/>
                  <a:pt x="379562" y="2831873"/>
                </a:cubicBezTo>
                <a:cubicBezTo>
                  <a:pt x="451631" y="2771815"/>
                  <a:pt x="355702" y="2864360"/>
                  <a:pt x="431321" y="2788741"/>
                </a:cubicBezTo>
                <a:cubicBezTo>
                  <a:pt x="434196" y="2780115"/>
                  <a:pt x="435881" y="2770995"/>
                  <a:pt x="439947" y="2762862"/>
                </a:cubicBezTo>
                <a:cubicBezTo>
                  <a:pt x="473392" y="2695973"/>
                  <a:pt x="444144" y="2776151"/>
                  <a:pt x="465826" y="2711104"/>
                </a:cubicBezTo>
                <a:cubicBezTo>
                  <a:pt x="463710" y="2694179"/>
                  <a:pt x="463072" y="2626858"/>
                  <a:pt x="439947" y="2607587"/>
                </a:cubicBezTo>
                <a:cubicBezTo>
                  <a:pt x="430839" y="2599997"/>
                  <a:pt x="416943" y="2601836"/>
                  <a:pt x="405441" y="2598960"/>
                </a:cubicBezTo>
                <a:cubicBezTo>
                  <a:pt x="396815" y="2593209"/>
                  <a:pt x="388835" y="2586344"/>
                  <a:pt x="379562" y="2581707"/>
                </a:cubicBezTo>
                <a:cubicBezTo>
                  <a:pt x="350660" y="2567256"/>
                  <a:pt x="300640" y="2567188"/>
                  <a:pt x="276045" y="2564455"/>
                </a:cubicBezTo>
                <a:cubicBezTo>
                  <a:pt x="270294" y="2555828"/>
                  <a:pt x="262071" y="2548411"/>
                  <a:pt x="258792" y="2538575"/>
                </a:cubicBezTo>
                <a:cubicBezTo>
                  <a:pt x="249091" y="2509471"/>
                  <a:pt x="252477" y="2472854"/>
                  <a:pt x="241539" y="2443685"/>
                </a:cubicBezTo>
                <a:cubicBezTo>
                  <a:pt x="237899" y="2433978"/>
                  <a:pt x="232383" y="2424283"/>
                  <a:pt x="224287" y="2417806"/>
                </a:cubicBezTo>
                <a:cubicBezTo>
                  <a:pt x="217186" y="2412125"/>
                  <a:pt x="207034" y="2412055"/>
                  <a:pt x="198407" y="2409179"/>
                </a:cubicBezTo>
                <a:cubicBezTo>
                  <a:pt x="174349" y="2373092"/>
                  <a:pt x="167716" y="2350701"/>
                  <a:pt x="129396" y="2331541"/>
                </a:cubicBezTo>
                <a:cubicBezTo>
                  <a:pt x="118792" y="2326239"/>
                  <a:pt x="106392" y="2325790"/>
                  <a:pt x="94890" y="2322915"/>
                </a:cubicBezTo>
                <a:cubicBezTo>
                  <a:pt x="80352" y="2301107"/>
                  <a:pt x="74113" y="2296665"/>
                  <a:pt x="69011" y="2271157"/>
                </a:cubicBezTo>
                <a:cubicBezTo>
                  <a:pt x="65023" y="2251219"/>
                  <a:pt x="67936" y="2229650"/>
                  <a:pt x="60385" y="2210772"/>
                </a:cubicBezTo>
                <a:cubicBezTo>
                  <a:pt x="55854" y="2199445"/>
                  <a:pt x="43132" y="2193519"/>
                  <a:pt x="34505" y="2184892"/>
                </a:cubicBezTo>
                <a:cubicBezTo>
                  <a:pt x="22889" y="2115193"/>
                  <a:pt x="31410" y="2149729"/>
                  <a:pt x="8626" y="2081375"/>
                </a:cubicBezTo>
                <a:lnTo>
                  <a:pt x="0" y="2055496"/>
                </a:lnTo>
                <a:cubicBezTo>
                  <a:pt x="27762" y="1972207"/>
                  <a:pt x="-16753" y="2101689"/>
                  <a:pt x="25879" y="1995111"/>
                </a:cubicBezTo>
                <a:cubicBezTo>
                  <a:pt x="32633" y="1978226"/>
                  <a:pt x="43132" y="1943353"/>
                  <a:pt x="43132" y="1943353"/>
                </a:cubicBezTo>
                <a:cubicBezTo>
                  <a:pt x="46007" y="1908847"/>
                  <a:pt x="47182" y="1874158"/>
                  <a:pt x="51758" y="1839836"/>
                </a:cubicBezTo>
                <a:cubicBezTo>
                  <a:pt x="52960" y="1830823"/>
                  <a:pt x="59002" y="1822944"/>
                  <a:pt x="60385" y="1813957"/>
                </a:cubicBezTo>
                <a:cubicBezTo>
                  <a:pt x="64779" y="1785395"/>
                  <a:pt x="54450" y="1752654"/>
                  <a:pt x="69011" y="1727692"/>
                </a:cubicBezTo>
                <a:cubicBezTo>
                  <a:pt x="78174" y="1711983"/>
                  <a:pt x="120770" y="1710440"/>
                  <a:pt x="120770" y="1710440"/>
                </a:cubicBezTo>
                <a:cubicBezTo>
                  <a:pt x="126521" y="1701813"/>
                  <a:pt x="136318" y="1694787"/>
                  <a:pt x="138022" y="1684560"/>
                </a:cubicBezTo>
                <a:cubicBezTo>
                  <a:pt x="139517" y="1675591"/>
                  <a:pt x="131894" y="1667424"/>
                  <a:pt x="129396" y="1658681"/>
                </a:cubicBezTo>
                <a:cubicBezTo>
                  <a:pt x="107741" y="1582885"/>
                  <a:pt x="132821" y="1660325"/>
                  <a:pt x="112143" y="1598296"/>
                </a:cubicBezTo>
                <a:cubicBezTo>
                  <a:pt x="109277" y="1543831"/>
                  <a:pt x="119782" y="1466597"/>
                  <a:pt x="94890" y="1408515"/>
                </a:cubicBezTo>
                <a:cubicBezTo>
                  <a:pt x="89824" y="1396695"/>
                  <a:pt x="83389" y="1385511"/>
                  <a:pt x="77638" y="1374009"/>
                </a:cubicBezTo>
                <a:cubicBezTo>
                  <a:pt x="80513" y="1339503"/>
                  <a:pt x="76752" y="1303785"/>
                  <a:pt x="86264" y="1270492"/>
                </a:cubicBezTo>
                <a:cubicBezTo>
                  <a:pt x="90599" y="1255321"/>
                  <a:pt x="127840" y="1250270"/>
                  <a:pt x="138022" y="1244613"/>
                </a:cubicBezTo>
                <a:cubicBezTo>
                  <a:pt x="156148" y="1234543"/>
                  <a:pt x="189781" y="1210107"/>
                  <a:pt x="189781" y="1210107"/>
                </a:cubicBezTo>
                <a:cubicBezTo>
                  <a:pt x="195532" y="1201481"/>
                  <a:pt x="205748" y="1194516"/>
                  <a:pt x="207034" y="1184228"/>
                </a:cubicBezTo>
                <a:cubicBezTo>
                  <a:pt x="208926" y="1169089"/>
                  <a:pt x="195414" y="1132116"/>
                  <a:pt x="189781" y="1115217"/>
                </a:cubicBezTo>
                <a:cubicBezTo>
                  <a:pt x="196380" y="1088818"/>
                  <a:pt x="195801" y="1074691"/>
                  <a:pt x="215660" y="1054832"/>
                </a:cubicBezTo>
                <a:cubicBezTo>
                  <a:pt x="222991" y="1047501"/>
                  <a:pt x="232913" y="1043330"/>
                  <a:pt x="241539" y="1037579"/>
                </a:cubicBezTo>
                <a:cubicBezTo>
                  <a:pt x="247290" y="1028953"/>
                  <a:pt x="252155" y="1019665"/>
                  <a:pt x="258792" y="1011700"/>
                </a:cubicBezTo>
                <a:cubicBezTo>
                  <a:pt x="272421" y="995346"/>
                  <a:pt x="291162" y="978263"/>
                  <a:pt x="310551" y="968568"/>
                </a:cubicBezTo>
                <a:cubicBezTo>
                  <a:pt x="318684" y="964501"/>
                  <a:pt x="327804" y="962817"/>
                  <a:pt x="336430" y="959941"/>
                </a:cubicBezTo>
                <a:cubicBezTo>
                  <a:pt x="369314" y="910617"/>
                  <a:pt x="346201" y="953644"/>
                  <a:pt x="362309" y="865051"/>
                </a:cubicBezTo>
                <a:cubicBezTo>
                  <a:pt x="363936" y="856105"/>
                  <a:pt x="363370" y="844216"/>
                  <a:pt x="370936" y="839172"/>
                </a:cubicBezTo>
                <a:cubicBezTo>
                  <a:pt x="383136" y="831039"/>
                  <a:pt x="399844" y="834101"/>
                  <a:pt x="414068" y="830545"/>
                </a:cubicBezTo>
                <a:cubicBezTo>
                  <a:pt x="422889" y="828340"/>
                  <a:pt x="431321" y="824794"/>
                  <a:pt x="439947" y="821919"/>
                </a:cubicBezTo>
                <a:cubicBezTo>
                  <a:pt x="442822" y="813293"/>
                  <a:pt x="448573" y="805133"/>
                  <a:pt x="448573" y="796040"/>
                </a:cubicBezTo>
                <a:cubicBezTo>
                  <a:pt x="448573" y="765675"/>
                  <a:pt x="440217" y="745090"/>
                  <a:pt x="431321" y="718402"/>
                </a:cubicBezTo>
                <a:cubicBezTo>
                  <a:pt x="434196" y="709776"/>
                  <a:pt x="433517" y="698953"/>
                  <a:pt x="439947" y="692523"/>
                </a:cubicBezTo>
                <a:cubicBezTo>
                  <a:pt x="446377" y="686093"/>
                  <a:pt x="457693" y="687963"/>
                  <a:pt x="465826" y="683896"/>
                </a:cubicBezTo>
                <a:cubicBezTo>
                  <a:pt x="475099" y="679259"/>
                  <a:pt x="483079" y="672394"/>
                  <a:pt x="491705" y="666643"/>
                </a:cubicBezTo>
                <a:cubicBezTo>
                  <a:pt x="488830" y="652266"/>
                  <a:pt x="489636" y="636625"/>
                  <a:pt x="483079" y="623511"/>
                </a:cubicBezTo>
                <a:cubicBezTo>
                  <a:pt x="470156" y="597664"/>
                  <a:pt x="454325" y="596674"/>
                  <a:pt x="431321" y="589006"/>
                </a:cubicBezTo>
                <a:cubicBezTo>
                  <a:pt x="421195" y="558627"/>
                  <a:pt x="401018" y="526629"/>
                  <a:pt x="422694" y="494115"/>
                </a:cubicBezTo>
                <a:cubicBezTo>
                  <a:pt x="427738" y="486549"/>
                  <a:pt x="439752" y="487694"/>
                  <a:pt x="448573" y="485489"/>
                </a:cubicBezTo>
                <a:cubicBezTo>
                  <a:pt x="462797" y="481933"/>
                  <a:pt x="477328" y="479738"/>
                  <a:pt x="491705" y="476862"/>
                </a:cubicBezTo>
                <a:cubicBezTo>
                  <a:pt x="500332" y="471111"/>
                  <a:pt x="508055" y="463693"/>
                  <a:pt x="517585" y="459609"/>
                </a:cubicBezTo>
                <a:cubicBezTo>
                  <a:pt x="528482" y="454939"/>
                  <a:pt x="542832" y="458389"/>
                  <a:pt x="552090" y="450983"/>
                </a:cubicBezTo>
                <a:cubicBezTo>
                  <a:pt x="559191" y="445303"/>
                  <a:pt x="556650" y="433237"/>
                  <a:pt x="560717" y="425104"/>
                </a:cubicBezTo>
                <a:cubicBezTo>
                  <a:pt x="572728" y="401082"/>
                  <a:pt x="584769" y="392425"/>
                  <a:pt x="603849" y="373345"/>
                </a:cubicBezTo>
                <a:cubicBezTo>
                  <a:pt x="606724" y="364719"/>
                  <a:pt x="608059" y="355415"/>
                  <a:pt x="612475" y="347466"/>
                </a:cubicBezTo>
                <a:cubicBezTo>
                  <a:pt x="629059" y="317615"/>
                  <a:pt x="646844" y="291508"/>
                  <a:pt x="672860" y="269828"/>
                </a:cubicBezTo>
                <a:cubicBezTo>
                  <a:pt x="680825" y="263191"/>
                  <a:pt x="690113" y="258326"/>
                  <a:pt x="698739" y="252575"/>
                </a:cubicBezTo>
                <a:cubicBezTo>
                  <a:pt x="701615" y="243949"/>
                  <a:pt x="699800" y="231740"/>
                  <a:pt x="707366" y="226696"/>
                </a:cubicBezTo>
                <a:cubicBezTo>
                  <a:pt x="719566" y="218563"/>
                  <a:pt x="736770" y="223218"/>
                  <a:pt x="750498" y="218070"/>
                </a:cubicBezTo>
                <a:cubicBezTo>
                  <a:pt x="760206" y="214430"/>
                  <a:pt x="767751" y="206568"/>
                  <a:pt x="776377" y="200817"/>
                </a:cubicBezTo>
                <a:cubicBezTo>
                  <a:pt x="779253" y="186440"/>
                  <a:pt x="778447" y="170799"/>
                  <a:pt x="785004" y="157685"/>
                </a:cubicBezTo>
                <a:cubicBezTo>
                  <a:pt x="797927" y="131839"/>
                  <a:pt x="813759" y="130847"/>
                  <a:pt x="836762" y="123179"/>
                </a:cubicBezTo>
                <a:cubicBezTo>
                  <a:pt x="848264" y="105926"/>
                  <a:pt x="864711" y="91092"/>
                  <a:pt x="871268" y="71421"/>
                </a:cubicBezTo>
                <a:cubicBezTo>
                  <a:pt x="881180" y="41683"/>
                  <a:pt x="892834" y="11035"/>
                  <a:pt x="914400" y="2409"/>
                </a:cubicBezTo>
                <a:close/>
              </a:path>
            </a:pathLst>
          </a:cu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5379372" name="Google Shape;18;p33"/>
          <p:cNvSpPr txBox="1"/>
          <p:nvPr>
            <p:ph type="title"/>
          </p:nvPr>
        </p:nvSpPr>
        <p:spPr bwMode="auto">
          <a:xfrm>
            <a:off x="866774" y="171450"/>
            <a:ext cx="7391399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/>
              <a:t>События 1917 года в России</a:t>
            </a:r>
            <a:endParaRPr/>
          </a:p>
        </p:txBody>
      </p:sp>
      <p:sp>
        <p:nvSpPr>
          <p:cNvPr id="2082780999" name="Google Shape;19;p33"/>
          <p:cNvSpPr txBox="1"/>
          <p:nvPr>
            <p:ph type="body" idx="1"/>
          </p:nvPr>
        </p:nvSpPr>
        <p:spPr bwMode="auto">
          <a:xfrm>
            <a:off x="785785" y="785793"/>
            <a:ext cx="7848599" cy="544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342900" algn="l">
              <a:spcBef>
                <a:spcPts val="359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59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90591371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66774" y="848932"/>
            <a:ext cx="8163654" cy="473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В чем заключалась сущность двоевластия?</a:t>
            </a:r>
            <a:endParaRPr/>
          </a:p>
        </p:txBody>
      </p:sp>
      <p:grpSp>
        <p:nvGrpSpPr>
          <p:cNvPr id="125" name="Google Shape;125;p4"/>
          <p:cNvGrpSpPr/>
          <p:nvPr/>
        </p:nvGrpSpPr>
        <p:grpSpPr bwMode="auto">
          <a:xfrm>
            <a:off x="1049323" y="1304764"/>
            <a:ext cx="7981456" cy="1641419"/>
            <a:chOff x="5715" y="180020"/>
            <a:chExt cx="7981456" cy="1641419"/>
          </a:xfrm>
        </p:grpSpPr>
        <p:sp>
          <p:nvSpPr>
            <p:cNvPr id="126" name="Google Shape;126;p4"/>
            <p:cNvSpPr/>
            <p:nvPr/>
          </p:nvSpPr>
          <p:spPr bwMode="auto">
            <a:xfrm>
              <a:off x="3996444" y="771363"/>
              <a:ext cx="2066437" cy="28429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27" name="Google Shape;127;p4"/>
            <p:cNvSpPr/>
            <p:nvPr/>
          </p:nvSpPr>
          <p:spPr bwMode="auto">
            <a:xfrm>
              <a:off x="1930006" y="771363"/>
              <a:ext cx="2066437" cy="28429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28" name="Google Shape;128;p4"/>
            <p:cNvSpPr/>
            <p:nvPr/>
          </p:nvSpPr>
          <p:spPr bwMode="auto">
            <a:xfrm>
              <a:off x="1512163" y="180020"/>
              <a:ext cx="4968560" cy="591342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9" name="Google Shape;129;p4"/>
            <p:cNvSpPr txBox="1"/>
            <p:nvPr/>
          </p:nvSpPr>
          <p:spPr bwMode="auto">
            <a:xfrm>
              <a:off x="1512163" y="180020"/>
              <a:ext cx="4968560" cy="59134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Установление в России двоевластия</a:t>
              </a:r>
              <a:endParaRPr sz="20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30" name="Google Shape;130;p4"/>
            <p:cNvSpPr/>
            <p:nvPr/>
          </p:nvSpPr>
          <p:spPr bwMode="auto">
            <a:xfrm>
              <a:off x="5715" y="1055656"/>
              <a:ext cx="3848581" cy="76578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1" name="Google Shape;131;p4"/>
            <p:cNvSpPr txBox="1"/>
            <p:nvPr/>
          </p:nvSpPr>
          <p:spPr bwMode="auto">
            <a:xfrm>
              <a:off x="5715" y="1055656"/>
              <a:ext cx="3848581" cy="76578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Временное правительство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32" name="Google Shape;132;p4"/>
            <p:cNvSpPr/>
            <p:nvPr/>
          </p:nvSpPr>
          <p:spPr bwMode="auto">
            <a:xfrm>
              <a:off x="4138589" y="1055656"/>
              <a:ext cx="3848581" cy="76578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3" name="Google Shape;133;p4"/>
            <p:cNvSpPr txBox="1"/>
            <p:nvPr/>
          </p:nvSpPr>
          <p:spPr bwMode="auto">
            <a:xfrm>
              <a:off x="4138589" y="1055656"/>
              <a:ext cx="3848581" cy="76578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Петроградский совет рабочих и солдатских депутатов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pic>
        <p:nvPicPr>
          <p:cNvPr id="134" name="Google Shape;134;p4" descr="http://www.agitclub.ru/hist/1917fevr/fotovrem/vremprav1abc.jpg"/>
          <p:cNvPicPr/>
          <p:nvPr/>
        </p:nvPicPr>
        <p:blipFill>
          <a:blip r:embed="rId2">
            <a:alphaModFix/>
          </a:blip>
          <a:srcRect l="1736" t="1237" r="1808" b="11412"/>
          <a:stretch/>
        </p:blipFill>
        <p:spPr bwMode="auto">
          <a:xfrm>
            <a:off x="1043608" y="3093191"/>
            <a:ext cx="3842738" cy="28560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5" name="Google Shape;135;p4" descr="http://www.agitclub.ru/hist/1917fevr/fotosovet/leaders1a.jpg"/>
          <p:cNvPicPr/>
          <p:nvPr/>
        </p:nvPicPr>
        <p:blipFill>
          <a:blip r:embed="rId3">
            <a:alphaModFix/>
          </a:blip>
          <a:srcRect l="6675" t="2479" r="3323" b="9739"/>
          <a:stretch/>
        </p:blipFill>
        <p:spPr bwMode="auto">
          <a:xfrm>
            <a:off x="5220071" y="3093191"/>
            <a:ext cx="3816425" cy="28560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36" name="Google Shape;136;p4"/>
          <p:cNvSpPr txBox="1"/>
          <p:nvPr/>
        </p:nvSpPr>
        <p:spPr bwMode="auto">
          <a:xfrm>
            <a:off x="1043608" y="5949280"/>
            <a:ext cx="3813047" cy="5760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Временное правительство первого состава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37" name="Google Shape;137;p4"/>
          <p:cNvSpPr txBox="1"/>
          <p:nvPr/>
        </p:nvSpPr>
        <p:spPr bwMode="auto">
          <a:xfrm>
            <a:off x="5223449" y="5949280"/>
            <a:ext cx="3813047" cy="5760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Представители Петроградского совета рабочих и солдатских депутатов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4875161" name="Google Shape;18;p33"/>
          <p:cNvSpPr txBox="1"/>
          <p:nvPr>
            <p:ph type="title"/>
          </p:nvPr>
        </p:nvSpPr>
        <p:spPr bwMode="auto">
          <a:xfrm>
            <a:off x="866774" y="171450"/>
            <a:ext cx="7391399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/>
              <a:t>Хроника событий</a:t>
            </a:r>
            <a:endParaRPr/>
          </a:p>
        </p:txBody>
      </p:sp>
      <p:sp>
        <p:nvSpPr>
          <p:cNvPr id="1780642932" name="Google Shape;19;p33"/>
          <p:cNvSpPr txBox="1"/>
          <p:nvPr>
            <p:ph type="body" idx="1"/>
          </p:nvPr>
        </p:nvSpPr>
        <p:spPr bwMode="auto">
          <a:xfrm flipH="0" flipV="0">
            <a:off x="115555" y="785793"/>
            <a:ext cx="8518830" cy="544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342900" algn="l">
              <a:spcBef>
                <a:spcPts val="359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59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pPr>
              <a:defRPr/>
            </a:pPr>
            <a:endParaRPr/>
          </a:p>
        </p:txBody>
      </p:sp>
      <p:graphicFrame>
        <p:nvGraphicFramePr>
          <p:cNvPr id="1217107423" name=""/>
          <p:cNvGraphicFramePr>
            <a:graphicFrameLocks xmlns:a="http://schemas.openxmlformats.org/drawingml/2006/main"/>
          </p:cNvGraphicFramePr>
          <p:nvPr/>
        </p:nvGraphicFramePr>
        <p:xfrm>
          <a:off x="53819" y="785793"/>
          <a:ext cx="6306206" cy="1076870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{7A619D3F-DE1F-1FDE-EE9F-82C81749DEC3}</a:tableStyleId>
              </a:tblPr>
              <a:tblGrid>
                <a:gridCol w="1530000"/>
                <a:gridCol w="3140327"/>
                <a:gridCol w="4339263"/>
              </a:tblGrid>
              <a:tr h="1556804"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8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18 февраля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8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Забастовка на Путиловском заводе.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8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Администрация объявляет локаут (увольнение). Тысячи рабочих остаются на улице, пополняя ряды недовольных в городе.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626809"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8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23 февраля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8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Международный женский день.</a:t>
                      </a:r>
                      <a:r>
                        <a:rPr sz="18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Демонстрации работниц с требованиями хлеба и возвращения мужчин с фронта.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8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К женщинам присоединяются рабочие. Начало массовых беспорядков. Считается днём начала революции.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322513"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8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24–25 февраля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8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Массовые стачки и демонстрации. Лозунги «Хлеба!», «Долой войну!», «Долой самодержавие!».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8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Власти пытаются разогнать демонстрантов, но войска колеблются. Забастовка становится всеобщей.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385192"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8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26 февраля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8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Расстрел демонстрации на Знаменской площади.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8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Войска стреляют в безоружных. Это переламывает настроение солдат. Часть рот отказывается стрелять в народ.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8935839" name="Google Shape;18;p33"/>
          <p:cNvSpPr txBox="1"/>
          <p:nvPr>
            <p:ph type="title"/>
          </p:nvPr>
        </p:nvSpPr>
        <p:spPr bwMode="auto">
          <a:xfrm>
            <a:off x="866774" y="171450"/>
            <a:ext cx="7391399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91040824" name="Google Shape;19;p33"/>
          <p:cNvSpPr txBox="1"/>
          <p:nvPr>
            <p:ph type="body" idx="1"/>
          </p:nvPr>
        </p:nvSpPr>
        <p:spPr bwMode="auto">
          <a:xfrm>
            <a:off x="785785" y="785793"/>
            <a:ext cx="7848599" cy="544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342900" algn="l">
              <a:spcBef>
                <a:spcPts val="359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59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pPr>
              <a:defRPr/>
            </a:pPr>
            <a:endParaRPr/>
          </a:p>
        </p:txBody>
      </p:sp>
      <p:graphicFrame>
        <p:nvGraphicFramePr>
          <p:cNvPr id="1822197856" name=""/>
          <p:cNvGraphicFramePr>
            <a:graphicFrameLocks xmlns:a="http://schemas.openxmlformats.org/drawingml/2006/main"/>
          </p:cNvGraphicFramePr>
          <p:nvPr/>
        </p:nvGraphicFramePr>
        <p:xfrm>
          <a:off x="36180" y="61736"/>
          <a:ext cx="6306206" cy="807652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{7A619D3F-DE1F-1FDE-EE9F-82C81749DEC3}</a:tableStyleId>
              </a:tblPr>
              <a:tblGrid>
                <a:gridCol w="1176714"/>
                <a:gridCol w="3053284"/>
                <a:gridCol w="4797230"/>
              </a:tblGrid>
              <a:tr h="3086589"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20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27 февраля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20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Решающий день.</a:t>
                      </a: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Восстание солдат Петроградского гарнизона (Волынский, Преображенский полки).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Солдаты переходят на сторону рабочих. Захвачены арсенал, вокзалы, правительственные здания. Освобождены политзаключенные. В этот же день созданы два центра власти: </a:t>
                      </a:r>
                      <a:r>
                        <a:rPr sz="20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Временный комитет Госдумы</a:t>
                      </a: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и </a:t>
                      </a:r>
                      <a:r>
                        <a:rPr sz="20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Петроградский Совет</a:t>
                      </a: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</a:tr>
              <a:tr h="2373146"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20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 марта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Издан </a:t>
                      </a:r>
                      <a:r>
                        <a:rPr sz="20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«Приказ №1»</a:t>
                      </a: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Петроградского Совета.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 армии вводится выборность комитетов, оружие передается под контроль солдатских комитетов. Армия становится опорой не царя, а Советов. Фактическое начало развала старой армии.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270558"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20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2 марта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Отречение Николая II от престола (за себя и за сына в пользу брата Михаила).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20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Падение 300-летней династии Романовых.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5593111" name="Google Shape;18;p33"/>
          <p:cNvSpPr txBox="1"/>
          <p:nvPr>
            <p:ph type="title"/>
          </p:nvPr>
        </p:nvSpPr>
        <p:spPr bwMode="auto">
          <a:xfrm>
            <a:off x="866774" y="171450"/>
            <a:ext cx="7391399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/>
              <a:t>ИТОГ</a:t>
            </a:r>
            <a:endParaRPr/>
          </a:p>
        </p:txBody>
      </p:sp>
      <p:sp>
        <p:nvSpPr>
          <p:cNvPr id="1607744595" name="Google Shape;19;p33"/>
          <p:cNvSpPr txBox="1"/>
          <p:nvPr>
            <p:ph type="body" idx="1"/>
          </p:nvPr>
        </p:nvSpPr>
        <p:spPr bwMode="auto">
          <a:xfrm>
            <a:off x="785785" y="785793"/>
            <a:ext cx="7848599" cy="544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342900" algn="l">
              <a:spcBef>
                <a:spcPts val="359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59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pPr marR="0">
              <a:spcBef>
                <a:spcPts val="0"/>
              </a:spcBef>
              <a:spcAft>
                <a:spcPts val="0"/>
              </a:spcAft>
              <a:defRPr/>
            </a:pPr>
            <a:r>
              <a:rPr sz="26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Ликвидация монархии</a:t>
            </a:r>
            <a:r>
              <a:rPr sz="26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(самодержавия).</a:t>
            </a:r>
            <a:endParaRPr sz="2600">
              <a:latin typeface="Times New Roman"/>
              <a:cs typeface="Times New Roman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defRPr/>
            </a:pPr>
            <a:r>
              <a:rPr sz="26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Установление двоевластия:</a:t>
            </a:r>
            <a:r>
              <a:rPr sz="26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Временное правительство (официальная власть, но слабая) и Петроградский Совет (власть «революционной стихии», опирающаяся на армию и рабочих).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sz="26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Россия стала самой свободной страной в мире (отмена смертной казни, амнистия, свобода слова, собраний), но погрузилась в состояние хаоса и анархии.</a:t>
            </a:r>
            <a:endParaRPr sz="10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 txBox="1"/>
          <p:nvPr>
            <p:ph type="title"/>
          </p:nvPr>
        </p:nvSpPr>
        <p:spPr bwMode="auto"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sp>
        <p:nvSpPr>
          <p:cNvPr id="143" name="Google Shape;143;p5"/>
          <p:cNvSpPr txBox="1"/>
          <p:nvPr/>
        </p:nvSpPr>
        <p:spPr bwMode="auto">
          <a:xfrm>
            <a:off x="2617339" y="6429283"/>
            <a:ext cx="1869649" cy="2890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Михаил Фрунзе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144" name="Google Shape;144;p5"/>
          <p:cNvGrpSpPr/>
          <p:nvPr/>
        </p:nvGrpSpPr>
        <p:grpSpPr bwMode="auto">
          <a:xfrm>
            <a:off x="971599" y="880718"/>
            <a:ext cx="3384376" cy="676074"/>
            <a:chOff x="4843171" y="1440146"/>
            <a:chExt cx="3221724" cy="940028"/>
          </a:xfrm>
        </p:grpSpPr>
        <p:sp>
          <p:nvSpPr>
            <p:cNvPr id="145" name="Google Shape;145;p5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6" name="Google Shape;146;p5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1 марта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– начало революционной волны в Беларуси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pic>
        <p:nvPicPr>
          <p:cNvPr id="147" name="Google Shape;147;p5" descr="ÐÐ¸ÑÐ°Ð¸Ð» Ð¤ÑÑÐ½Ð·Ðµ - Ð±Ð¸Ð¾Ð³ÑÐ°ÑÐ¸Ñ, ÑÐ°ÐºÑÑ, ÑÐ¾ÑÐ¾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486988" y="880718"/>
            <a:ext cx="4499135" cy="583762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148" name="Google Shape;148;p5"/>
          <p:cNvGrpSpPr/>
          <p:nvPr/>
        </p:nvGrpSpPr>
        <p:grpSpPr bwMode="auto">
          <a:xfrm>
            <a:off x="971599" y="1628800"/>
            <a:ext cx="3384376" cy="792087"/>
            <a:chOff x="4843171" y="1440146"/>
            <a:chExt cx="3221724" cy="940028"/>
          </a:xfrm>
        </p:grpSpPr>
        <p:sp>
          <p:nvSpPr>
            <p:cNvPr id="149" name="Google Shape;149;p5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0" name="Google Shape;150;p5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3 марта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– начало вы- боров Минский городской со- вет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 bwMode="auto">
          <a:xfrm>
            <a:off x="973640" y="2492894"/>
            <a:ext cx="3384376" cy="1080121"/>
            <a:chOff x="4843171" y="1440146"/>
            <a:chExt cx="3221724" cy="940028"/>
          </a:xfrm>
        </p:grpSpPr>
        <p:sp>
          <p:nvSpPr>
            <p:cNvPr id="152" name="Google Shape;152;p5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3" name="Google Shape;153;p5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4 марта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– создание милиции под руководство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М.В.Фрунзе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 (взяла под охрану важнейшие объекты города)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154" name="Google Shape;154;p5"/>
          <p:cNvGrpSpPr/>
          <p:nvPr/>
        </p:nvGrpSpPr>
        <p:grpSpPr bwMode="auto">
          <a:xfrm>
            <a:off x="968010" y="3663287"/>
            <a:ext cx="3384376" cy="1080121"/>
            <a:chOff x="4843171" y="1440146"/>
            <a:chExt cx="3221724" cy="940028"/>
          </a:xfrm>
        </p:grpSpPr>
        <p:sp>
          <p:nvSpPr>
            <p:cNvPr id="155" name="Google Shape;155;p5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6" name="Google Shape;156;p5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Март-апрель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– созда- ние Советов на неоккупиро- ванной части Беларуси и на фронте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 bwMode="auto">
          <a:xfrm>
            <a:off x="1000522" y="4790836"/>
            <a:ext cx="3384376" cy="816668"/>
            <a:chOff x="4843171" y="1440146"/>
            <a:chExt cx="3221724" cy="940028"/>
          </a:xfrm>
        </p:grpSpPr>
        <p:sp>
          <p:nvSpPr>
            <p:cNvPr id="158" name="Google Shape;158;p5"/>
            <p:cNvSpPr/>
            <p:nvPr/>
          </p:nvSpPr>
          <p:spPr bwMode="auto">
            <a:xfrm>
              <a:off x="4843171" y="1440146"/>
              <a:ext cx="3221724" cy="94002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9" name="Google Shape;159;p5"/>
            <p:cNvSpPr txBox="1"/>
            <p:nvPr/>
          </p:nvSpPr>
          <p:spPr bwMode="auto"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8 марта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</a:rPr>
                <a:t>– оконча- тельное оформление Минско- го Совета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cdb2004c017l">
  <a:themeElements>
    <a:clrScheme name="sample 3">
      <a:dk1>
        <a:srgbClr val="4C665F"/>
      </a:dk1>
      <a:lt1>
        <a:srgbClr val="FFFFFF"/>
      </a:lt1>
      <a:dk2>
        <a:srgbClr val="000000"/>
      </a:dk2>
      <a:lt2>
        <a:srgbClr val="DDDDDD"/>
      </a:lt2>
      <a:accent1>
        <a:srgbClr val="845084"/>
      </a:accent1>
      <a:accent2>
        <a:srgbClr val="C26840"/>
      </a:accent2>
      <a:accent3>
        <a:srgbClr val="FFFFFF"/>
      </a:accent3>
      <a:accent4>
        <a:srgbClr val="405650"/>
      </a:accent4>
      <a:accent5>
        <a:srgbClr val="C2B3C2"/>
      </a:accent5>
      <a:accent6>
        <a:srgbClr val="B05E39"/>
      </a:accent6>
      <a:hlink>
        <a:srgbClr val="C8BA74"/>
      </a:hlink>
      <a:folHlink>
        <a:srgbClr val="438BA1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ONLYOFFICE/7.2.1.36</Application>
  <PresentationFormat>On-screen Show (4:3)</PresentationFormat>
  <Paragraphs>0</Paragraphs>
  <Slides>37</Slides>
  <Notes>37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Ситник П.В.</dc:creator>
  <cp:keywords/>
  <dc:description/>
  <dc:identifier/>
  <dc:language/>
  <cp:lastModifiedBy/>
  <cp:revision>1</cp:revision>
  <dcterms:created xsi:type="dcterms:W3CDTF">2009-01-18T11:28:08Z</dcterms:created>
  <dcterms:modified xsi:type="dcterms:W3CDTF">2026-03-16T19:20:35Z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19.09.2021</vt:lpwstr>
  </property>
</Properties>
</file>