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12192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5305644-250E-DE00-201C-FE6A99217130}">
  <a:tblStyle styleId="{C5305644-250E-DE00-201C-FE6A99217130}" styleName="Middle Style 2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dk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dk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Click to edit Master subtitle style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 flipH="0" flipV="0">
            <a:off x="1259038" y="402980"/>
            <a:ext cx="10233268" cy="2515576"/>
          </a:xfrm>
        </p:spPr>
        <p:txBody>
          <a:bodyPr/>
          <a:lstStyle/>
          <a:p>
            <a:pPr>
              <a:defRPr/>
            </a:pPr>
            <a:r>
              <a:rPr lang="ru-RU" sz="5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Революция 1905-1907 года и Февральская революция 1917 года в Беларуси: </a:t>
            </a:r>
            <a:endParaRPr sz="5000" b="1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 flipH="0" flipV="0">
            <a:off x="1523999" y="4420576"/>
            <a:ext cx="9144000" cy="1819519"/>
          </a:xfrm>
        </p:spPr>
        <p:txBody>
          <a:bodyPr/>
          <a:lstStyle/>
          <a:p>
            <a:pPr>
              <a:defRPr/>
            </a:pPr>
            <a:r>
              <a:rPr lang="ru-RU" sz="4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</a:t>
            </a:r>
            <a:r>
              <a:rPr lang="ru-RU" sz="4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события,</a:t>
            </a:r>
            <a:endParaRPr lang="ru-RU" sz="4000" b="1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4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белорусское национальное движение.</a:t>
            </a:r>
            <a:endParaRPr sz="4000" b="1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5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ru-RU" sz="4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Революция </a:t>
            </a: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коренные изменения, </a:t>
            </a:r>
            <a:endParaRPr lang="ru-RU"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переворот в общественно-политическом строе, </a:t>
            </a: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смена власти насильственным путем (чаще в результате вооруженного </a:t>
            </a: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восстания).</a:t>
            </a: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5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5000" b="1">
                <a:latin typeface="Times New Roman"/>
                <a:ea typeface="Times New Roman"/>
                <a:cs typeface="Times New Roman"/>
              </a:rPr>
              <a:t>Характер революции:</a:t>
            </a:r>
            <a:endParaRPr sz="50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sz="5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Революция 1905-1907 </a:t>
            </a:r>
            <a:endParaRPr sz="5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5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Февральская революция 1917</a:t>
            </a:r>
            <a:endParaRPr sz="5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endParaRPr sz="5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endParaRPr sz="5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50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Буржуазно-демократические</a:t>
            </a:r>
            <a:endParaRPr sz="4000" b="1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2309230" y="3504711"/>
            <a:ext cx="5763845" cy="1624134"/>
          </a:xfrm>
          <a:prstGeom prst="downArrow">
            <a:avLst>
              <a:gd name="adj1" fmla="val 50000"/>
              <a:gd name="adj2" fmla="val 575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5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5000" b="1">
                <a:latin typeface="Times New Roman"/>
                <a:ea typeface="Times New Roman"/>
                <a:cs typeface="Times New Roman"/>
              </a:rPr>
              <a:t>Причины революции 1905-07 гг.</a:t>
            </a:r>
            <a:endParaRPr sz="50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838199" y="1459357"/>
            <a:ext cx="10515600" cy="471760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1.Существование самодержавия и отсутствие демократических свобод в обществе.</a:t>
            </a: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2.Нерешенность аграрного вопроса, сохранение помещичьего землевладения</a:t>
            </a: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3.Нерешенность национального вопроса в российской империи</a:t>
            </a: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4.Поражение России в войне с Японией и потеря авторитета власти</a:t>
            </a: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5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9 января 1905 -"Кровавое воскресенье в Петербурге"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838199" y="1825624"/>
            <a:ext cx="3632472" cy="4351338"/>
          </a:xfrm>
        </p:spPr>
        <p:txBody>
          <a:bodyPr/>
          <a:lstStyle/>
          <a:p>
            <a:pPr marL="0" indent="0">
              <a:buNone/>
              <a:defRPr/>
            </a:pP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4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Потеря народом веры в "доброго царя"</a:t>
            </a:r>
            <a:endParaRPr sz="40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313269" y="1460632"/>
            <a:ext cx="6679711" cy="5081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222403" y="0"/>
            <a:ext cx="10843845" cy="68995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9" y="365124"/>
            <a:ext cx="10515600" cy="953721"/>
          </a:xfrm>
        </p:spPr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Силы, участвующие в революции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graphicFrame>
        <p:nvGraphicFramePr>
          <p:cNvPr id="6" name="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343172" y="1428749"/>
          <a:ext cx="8127999" cy="538435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{C5305644-250E-DE00-201C-FE6A99217130}</a:tableStyleId>
              </a:tblPr>
              <a:tblGrid>
                <a:gridCol w="2340000"/>
                <a:gridCol w="2520000"/>
                <a:gridCol w="3060000"/>
                <a:gridCol w="3485088"/>
              </a:tblGrid>
              <a:tr h="241003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32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полити-ческий </a:t>
                      </a:r>
                      <a:r>
                        <a:rPr lang="ru-RU" sz="32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лагерь</a:t>
                      </a:r>
                      <a:endParaRPr sz="32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правительственный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(армия, полиция,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дворянство)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буржуазно-либеральный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(интеллигенция, буржуазия,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партия кадетов и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октябристов)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революционно-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демократический (партию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РСДРП -большевиков и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меньшевиков, партию эсеров,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Бунд, БСГ поддерживал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простой народ)</a:t>
                      </a:r>
                      <a:endParaRPr sz="1800" b="1" i="0" u="none" strike="noStrike" cap="none" spc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4638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32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цели</a:t>
                      </a:r>
                      <a:endParaRPr sz="3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Стремились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сохранить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самодержавие и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существующие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порядки, за единую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неделимую Россию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Стремились к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установлению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конституционной монархии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парламента, проведению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экономических реформ. Не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имели особой поддержки в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Беларуси.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Стремились к свержению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самодержавия и установлению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демократической республики,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переход в общественную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собственность земли и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ресурсов. За автономию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800" b="1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Беларуси.</a:t>
                      </a:r>
                      <a:endParaRPr sz="1800" b="1" i="0" u="none" strike="noStrike" cap="none" spc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3600" b="1">
                <a:latin typeface="Times New Roman"/>
                <a:ea typeface="Times New Roman"/>
                <a:cs typeface="Times New Roman"/>
              </a:rPr>
              <a:t>Октябрь 1905 -рабочие Беларуси поддержали Всероссийскую политическую стачку.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952499" y="1526442"/>
            <a:ext cx="9892595" cy="52034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527692" y="-48845"/>
            <a:ext cx="10624038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672884" y="500061"/>
            <a:ext cx="11120530" cy="1325562"/>
          </a:xfrm>
        </p:spPr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18 октября 1918 -расстрел </a:t>
            </a:r>
            <a:br>
              <a:rPr b="1">
                <a:latin typeface="Times New Roman"/>
                <a:ea typeface="Times New Roman"/>
                <a:cs typeface="Times New Roman"/>
              </a:rPr>
            </a:br>
            <a:r>
              <a:rPr b="1">
                <a:latin typeface="Times New Roman"/>
                <a:ea typeface="Times New Roman"/>
                <a:cs typeface="Times New Roman"/>
              </a:rPr>
              <a:t>мирного митинга в Минске ("Курловский расстрел")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3835672" y="1546113"/>
            <a:ext cx="7864303" cy="4910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392019" y="365124"/>
            <a:ext cx="4274038" cy="6119201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26345" y="-24422"/>
            <a:ext cx="11271249" cy="6803149"/>
          </a:xfrm>
          <a:prstGeom prst="rect">
            <a:avLst/>
          </a:prstGeom>
        </p:spPr>
      </p:pic>
      <p:sp>
        <p:nvSpPr>
          <p:cNvPr id="7" name="" hidden="0"/>
          <p:cNvSpPr/>
          <p:nvPr isPhoto="0" userDrawn="0"/>
        </p:nvSpPr>
        <p:spPr bwMode="auto">
          <a:xfrm flipH="0" flipV="0">
            <a:off x="4018845" y="378557"/>
            <a:ext cx="5605095" cy="1123461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4000" b="1">
                <a:latin typeface="Times New Roman"/>
                <a:ea typeface="Times New Roman"/>
                <a:cs typeface="Times New Roman"/>
              </a:rPr>
              <a:t>Государственная Дума</a:t>
            </a:r>
            <a:endParaRPr sz="4000" b="1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9" y="365124"/>
            <a:ext cx="10515600" cy="2480163"/>
          </a:xfrm>
        </p:spPr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3 июня Государственная Дума была преобразована из Законодательной в Законосовещательную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838199" y="3309326"/>
            <a:ext cx="10515600" cy="2867635"/>
          </a:xfrm>
        </p:spPr>
        <p:txBody>
          <a:bodyPr/>
          <a:lstStyle/>
          <a:p>
            <a:pPr marL="0" indent="0">
              <a:buNone/>
              <a:defRPr/>
            </a:pPr>
            <a:r>
              <a:rPr sz="4000" b="1" i="0"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4000" b="1" i="0">
                <a:latin typeface="Times New Roman"/>
                <a:ea typeface="Times New Roman"/>
                <a:cs typeface="Times New Roman"/>
              </a:rPr>
              <a:t>аким образом разногласия между политическими силами, отсутствие сплочённости народных масс привело к поражению революции. Самодержавный строй практически не изменился.</a:t>
            </a:r>
            <a:endParaRPr sz="4000" b="1" i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9" y="365124"/>
            <a:ext cx="11044876" cy="1325562"/>
          </a:xfrm>
        </p:spPr>
        <p:txBody>
          <a:bodyPr/>
          <a:lstStyle/>
          <a:p>
            <a:pPr>
              <a:defRPr/>
            </a:pPr>
            <a:r>
              <a:rPr lang="ru-RU" sz="4400" b="1">
                <a:latin typeface="Times New Roman"/>
                <a:ea typeface="Times New Roman"/>
                <a:cs typeface="Times New Roman"/>
              </a:rPr>
              <a:t>События Февральской революции 1917 г.</a:t>
            </a:r>
            <a:endParaRPr sz="44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ru-RU" sz="3600" b="1">
                <a:latin typeface="Times New Roman"/>
                <a:ea typeface="Times New Roman"/>
                <a:cs typeface="Times New Roman"/>
              </a:rPr>
              <a:t>Причины:</a:t>
            </a:r>
            <a:endParaRPr lang="ru-RU" sz="3600" b="1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endParaRPr sz="3600" b="1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 Разруха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Голод в результате Первой мировой войны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нерешенность аграрного и национального вопроса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 тяжелое положение рабочих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 самодержавие.</a:t>
            </a:r>
            <a:endParaRPr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063653" y="85480"/>
            <a:ext cx="10819495" cy="661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rgbClr val="FF0000"/>
            </a:gs>
            <a:gs pos="47000">
              <a:srgbClr val="FFFFFF"/>
            </a:gs>
          </a:gsLst>
          <a:lin ang="0" scaled="1"/>
        </a:gra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9" y="365124"/>
            <a:ext cx="10515600" cy="2174874"/>
          </a:xfrm>
        </p:spPr>
        <p:txBody>
          <a:bodyPr/>
          <a:lstStyle/>
          <a:p>
            <a:pPr>
              <a:defRPr/>
            </a:pPr>
            <a:r>
              <a:rPr lang="ru-RU" sz="3000" b="1">
                <a:latin typeface="Times New Roman"/>
                <a:ea typeface="Times New Roman"/>
                <a:cs typeface="Times New Roman"/>
              </a:rPr>
              <a:t>2 марта 1917</a:t>
            </a:r>
            <a:r>
              <a:rPr lang="ru-RU" sz="3000" b="1">
                <a:latin typeface="Times New Roman"/>
                <a:ea typeface="Times New Roman"/>
                <a:cs typeface="Times New Roman"/>
              </a:rPr>
              <a:t> Николай отрекся от престола. </a:t>
            </a:r>
            <a:br>
              <a:rPr lang="ru-RU" sz="3000" b="1">
                <a:latin typeface="Times New Roman"/>
                <a:ea typeface="Times New Roman"/>
                <a:cs typeface="Times New Roman"/>
              </a:rPr>
            </a:br>
            <a:r>
              <a:rPr lang="ru-RU" sz="3000">
                <a:latin typeface="Times New Roman"/>
                <a:ea typeface="Times New Roman"/>
                <a:cs typeface="Times New Roman"/>
              </a:rPr>
              <a:t>Власть была передана буржуазному </a:t>
            </a:r>
            <a:r>
              <a:rPr lang="ru-RU" sz="3000" b="1">
                <a:latin typeface="Times New Roman"/>
                <a:ea typeface="Times New Roman"/>
                <a:cs typeface="Times New Roman"/>
              </a:rPr>
              <a:t>Временному правительству</a:t>
            </a:r>
            <a:r>
              <a:rPr lang="ru-RU" sz="3000">
                <a:latin typeface="Times New Roman"/>
                <a:ea typeface="Times New Roman"/>
                <a:cs typeface="Times New Roman"/>
              </a:rPr>
              <a:t>. Самодержавие было свергнуто, в стране победила буржуазно-демократическая революция. </a:t>
            </a:r>
            <a:r>
              <a:rPr lang="ru-RU" sz="3000" b="1">
                <a:latin typeface="Times New Roman"/>
                <a:ea typeface="Times New Roman"/>
                <a:cs typeface="Times New Roman"/>
              </a:rPr>
              <a:t>Россия провозглашена республикой</a:t>
            </a:r>
            <a:r>
              <a:rPr lang="ru-RU" sz="3000">
                <a:latin typeface="Times New Roman"/>
                <a:ea typeface="Times New Roman"/>
                <a:cs typeface="Times New Roman"/>
              </a:rPr>
              <a:t>. </a:t>
            </a:r>
            <a:endParaRPr sz="3000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838199" y="2686538"/>
            <a:ext cx="10515600" cy="3490424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694425" y="2686538"/>
            <a:ext cx="6803149" cy="36892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5673" y="23201"/>
            <a:ext cx="1232144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330961" y="0"/>
            <a:ext cx="1156432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9" y="365124"/>
            <a:ext cx="10515600" cy="37977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 flipH="0" flipV="0">
            <a:off x="838199" y="757115"/>
            <a:ext cx="5757280" cy="541984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140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000">
                <a:latin typeface="Times New Roman"/>
                <a:ea typeface="Times New Roman"/>
                <a:cs typeface="Times New Roman"/>
              </a:rPr>
              <a:t>В Белорусском крае Советы не противодействовали органам Временного правительства (Общественным комитетам порядка). </a:t>
            </a:r>
            <a:endParaRPr lang="ru-RU" sz="30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3000"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3000" b="1">
                <a:latin typeface="Times New Roman"/>
                <a:ea typeface="Times New Roman"/>
                <a:cs typeface="Times New Roman"/>
              </a:rPr>
              <a:t>Минске 4 марта 1917</a:t>
            </a:r>
            <a:r>
              <a:rPr lang="ru-RU" sz="3000">
                <a:latin typeface="Times New Roman"/>
                <a:ea typeface="Times New Roman"/>
                <a:cs typeface="Times New Roman"/>
              </a:rPr>
              <a:t> года для поддержания порядка была создана милиция под руководством М.В.Фрунзе. </a:t>
            </a:r>
            <a:endParaRPr sz="30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 flipH="0" flipV="0">
            <a:off x="7083942" y="5800480"/>
            <a:ext cx="4269857" cy="805961"/>
          </a:xfrm>
        </p:spPr>
        <p:txBody>
          <a:bodyPr/>
          <a:lstStyle/>
          <a:p>
            <a:pPr>
              <a:defRPr/>
            </a:pPr>
            <a:r>
              <a:rPr/>
              <a:t>М.В.Фрунзе</a:t>
            </a:r>
            <a:endParaRPr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7047307" y="134326"/>
            <a:ext cx="4896899" cy="5447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199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1204182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199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5673" y="0"/>
            <a:ext cx="12064999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20</Slides>
  <Notes>20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