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slides/slide32.xml" ContentType="application/vnd.openxmlformats-officedocument.presentationml.slide+xml"/>
  <Override PartName="/ppt/slides/slide30.xml" ContentType="application/vnd.openxmlformats-officedocument.presentationml.slide+xml"/>
  <Override PartName="/ppt/slides/slide28.xml" ContentType="application/vnd.openxmlformats-officedocument.presentationml.slide+xml"/>
  <Override PartName="/ppt/slides/slide34.xml" ContentType="application/vnd.openxmlformats-officedocument.presentationml.slide+xml"/>
  <Override PartName="/ppt/slides/slide27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33.xml" ContentType="application/vnd.openxmlformats-officedocument.presentationml.slide+xml"/>
  <Override PartName="/ppt/slides/slide20.xml" ContentType="application/vnd.openxmlformats-officedocument.presentationml.slide+xml"/>
  <Override PartName="/ppt/slides/slide9.xml" ContentType="application/vnd.openxmlformats-officedocument.presentationml.slide+xml"/>
  <Override PartName="/ppt/slides/slide6.xml" ContentType="application/vnd.openxmlformats-officedocument.presentationml.slide+xml"/>
  <Override PartName="/ppt/slides/slide10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8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Override PartName="/ppt/slideLayouts/slideLayout6.xml" ContentType="application/vnd.openxmlformats-officedocument.presentationml.slideLayout+xml"/>
  <Override PartName="/docProps/app.xml" ContentType="application/vnd.openxmlformats-officedocument.extended-properties+xml"/>
  <Override PartName="/ppt/slides/slide8.xml" ContentType="application/vnd.openxmlformats-officedocument.presentationml.slide+xml"/>
  <Override PartName="/ppt/slides/slide29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1.xml" ContentType="application/vnd.openxmlformats-officedocument.presentationml.slide+xml"/>
  <Override PartName="/docProps/core.xml" ContentType="application/vnd.openxmlformats-package.core-properties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viewProps.xml" ContentType="application/vnd.openxmlformats-officedocument.presentationml.viewProps+xml"/>
  <Override PartName="/ppt/slides/slide31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s/slide7.xml" ContentType="application/vnd.openxmlformats-officedocument.presentationml.slide+xml"/>
  <Override PartName="/ppt/slides/slide11.xml" ContentType="application/vnd.openxmlformats-officedocument.presentationml.slide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presentation.xml" ContentType="application/vnd.openxmlformats-officedocument.presentationml.presentation.main+xml"/>
  <Override PartName="/ppt/theme/theme1.xml" ContentType="application/vnd.openxmlformats-officedocument.theme+xml"/>
  <Override PartName="/docProps/custom.xml" ContentType="application/vnd.openxmlformats-officedocument.custom-properties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autoCompressPictures="0" saveSubsetFonts="1" strictFirstAndLastChars="0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</p:sldIdLst>
  <p:sldSz cx="12192000" cy="6858000"/>
  <p:notesSz cx="12192000" cy="6858000"/>
  <p:defaultTextStyle>
    <a:defPPr marR="0" lvl="0" algn="l">
      <a:lnSpc>
        <a:spcPct val="100000"/>
      </a:lnSpc>
      <a:spcBef>
        <a:spcPts val="0"/>
      </a:spcBef>
      <a:spcAft>
        <a:spcPts val="0"/>
      </a:spcAft>
    </a:defPPr>
    <a:lvl1pPr marR="0" lv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1pPr>
    <a:lvl2pPr marR="0" lvl="1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2pPr>
    <a:lvl3pPr marR="0" lvl="2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3pPr>
    <a:lvl4pPr marR="0" lvl="3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4pPr>
    <a:lvl5pPr marR="0" lvl="4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5pPr>
    <a:lvl6pPr marR="0" lvl="5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6pPr>
    <a:lvl7pPr marR="0" lvl="6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7pPr>
    <a:lvl8pPr marR="0" lvl="7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8pPr>
    <a:lvl9pPr marR="0" lvl="8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A61EB8-BBF2-0860-7438-44B803D93294}">
  <a:tblStyle styleId="{5CA61EB8-BBF2-0860-7438-44B803D93294}" styleName="Medium Style 4 - Accent 1">
    <a:wholeTbl>
      <a:tcTxStyle>
        <a:fontRef idx="minor"/>
        <a:schemeClr val="dk1"/>
      </a:tcTxStyle>
      <a:tcStyle>
        <a:tcBdr>
          <a:left>
            <a:ln w="12700">
              <a:solidFill>
                <a:schemeClr val="accent1"/>
              </a:solidFill>
            </a:ln>
          </a:left>
          <a:right>
            <a:ln w="12700">
              <a:solidFill>
                <a:schemeClr val="accent1"/>
              </a:solidFill>
            </a:ln>
          </a:right>
          <a:top>
            <a:ln w="12700">
              <a:solidFill>
                <a:schemeClr val="accent1"/>
              </a:solidFill>
            </a:ln>
          </a:top>
          <a:bottom>
            <a:ln w="12700">
              <a:solidFill>
                <a:schemeClr val="accent1"/>
              </a:solidFill>
            </a:ln>
          </a:bottom>
          <a:insideH>
            <a:ln w="12700">
              <a:solidFill>
                <a:schemeClr val="accent1"/>
              </a:solidFill>
            </a:ln>
          </a:insideH>
          <a:insideV>
            <a:ln w="12700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/>
        <a:schemeClr val="dk1"/>
      </a:tcTxStyle>
      <a:tcStyle>
        <a:tcBdr/>
      </a:tcStyle>
    </a:lastCol>
    <a:firstCol>
      <a:tcTxStyle b="on">
        <a:fontRef idx="minor"/>
        <a:schemeClr val="dk1"/>
      </a:tcTxStyle>
      <a:tcStyle>
        <a:tcBdr/>
      </a:tcStyle>
    </a:firstCol>
    <a:lastRow>
      <a:tcTxStyle b="on">
        <a:fontRef idx="minor"/>
        <a:schemeClr val="dk1"/>
      </a:tcTxStyle>
      <a:tcStyle>
        <a:tcBdr>
          <a:top>
            <a:ln w="38100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/>
        <a:schemeClr val="dk1"/>
      </a:tcTxStyle>
      <a:tcStyle>
        <a:tcBdr>
          <a:bottom>
            <a:ln w="12700">
              <a:solidFill>
                <a:schemeClr val="accent1"/>
              </a:solidFill>
            </a:ln>
          </a:bottom>
        </a:tcBdr>
        <a:fill>
          <a:solidFill>
            <a:schemeClr val="accent1">
              <a:tint val="20000"/>
            </a:schemeClr>
          </a:solidFill>
        </a:fill>
      </a:tcStyle>
    </a:firstRow>
    <a:neCell>
      <a:tcStyle>
        <a:tcBdr/>
      </a:tcStyle>
    </a:neCell>
    <a:nwCell>
      <a:tcStyle>
        <a:tcBdr/>
      </a:tcStyle>
    </a:nwCell>
  </a:tblStyle>
  <a:tblStyle styleId="{837E6CAF-BE2E-1DFE-27F1-CBC1E736336D}" styleName="Table_0">
    <a:wholeTbl>
      <a:tcTxStyle>
        <a:schemeClr val="dk1"/>
      </a:tcTxStyle>
      <a:tcStyle>
        <a:tcBdr>
          <a:left>
            <a:ln w="12700">
              <a:solidFill>
                <a:schemeClr val="lt1"/>
              </a:solidFill>
            </a:ln>
          </a:left>
          <a:right>
            <a:ln w="12700">
              <a:solidFill>
                <a:schemeClr val="lt1"/>
              </a:solidFill>
            </a:ln>
          </a:right>
          <a:top>
            <a:ln w="12700">
              <a:solidFill>
                <a:schemeClr val="lt1"/>
              </a:solidFill>
            </a:ln>
          </a:top>
          <a:bottom>
            <a:ln w="12700">
              <a:solidFill>
                <a:schemeClr val="lt1"/>
              </a:solidFill>
            </a:ln>
          </a:bottom>
          <a:insideH>
            <a:ln w="12700">
              <a:solidFill>
                <a:schemeClr val="lt1"/>
              </a:solidFill>
            </a:ln>
          </a:insideH>
          <a:insideV>
            <a:ln w="12700">
              <a:solidFill>
                <a:schemeClr val="lt1"/>
              </a:solidFill>
            </a:ln>
          </a:insideV>
        </a:tcBdr>
        <a:fill>
          <a:solidFill>
            <a:srgbClr val="EEF2F7"/>
          </a:solidFill>
        </a:fill>
      </a:tcStyle>
    </a:wholeTbl>
    <a:band1H>
      <a:tcStyle>
        <a:tcBdr/>
        <a:fill>
          <a:solidFill>
            <a:srgbClr val="DCE5EE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DCE5EE"/>
          </a:solidFill>
        </a:fill>
      </a:tcStyle>
    </a:band1V>
    <a:band2V>
      <a:tcStyle>
        <a:tcBdr/>
        <a:fill>
          <a:solidFill>
            <a:srgbClr val="DCE5EE"/>
          </a:solidFill>
        </a:fill>
      </a:tcStyle>
    </a:band2V>
    <a:lastCol>
      <a:tcTxStyle i="off" b="on"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i="off" b="on"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i="off" b="on">
        <a:schemeClr val="lt1"/>
      </a:tcTxStyle>
      <a:tcStyle>
        <a:tcBdr>
          <a:top>
            <a:ln w="38100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i="off" b="on">
        <a:schemeClr val="lt1"/>
      </a:tcTxStyle>
      <a:tcStyle>
        <a:tcBdr>
          <a:bottom>
            <a:ln w="38100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236" y="-90"/>
      </p:cViewPr>
      <p:guideLst>
        <p:guide pos="2160" orient="horz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presProps" Target="presProps.xml" /><Relationship Id="rId38" Type="http://schemas.openxmlformats.org/officeDocument/2006/relationships/tableStyles" Target="tableStyles.xml" /><Relationship Id="rId39" Type="http://schemas.openxmlformats.org/officeDocument/2006/relationships/viewProps" Target="viewProps.xml" /></Relationship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Рисунок с подписью" preserve="0" showMasterPhAnim="0" showMasterSp="0" type="picTx" userDrawn="1">
  <p:cSld name="PICTURE_WITH_CAPTION_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" name="Google Shape;15;p30"/>
          <p:cNvSpPr/>
          <p:nvPr/>
        </p:nvSpPr>
        <p:spPr bwMode="auto">
          <a:xfrm>
            <a:off x="-12700" y="4572000"/>
            <a:ext cx="12192000" cy="88741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6" name="Google Shape;16;p30"/>
          <p:cNvSpPr/>
          <p:nvPr/>
        </p:nvSpPr>
        <p:spPr bwMode="auto">
          <a:xfrm>
            <a:off x="-12700" y="4664075"/>
            <a:ext cx="1951566" cy="7127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7" name="Google Shape;17;p30"/>
          <p:cNvSpPr/>
          <p:nvPr/>
        </p:nvSpPr>
        <p:spPr bwMode="auto">
          <a:xfrm>
            <a:off x="2059517" y="4654550"/>
            <a:ext cx="10132482" cy="7127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8" name="Google Shape;18;p30"/>
          <p:cNvSpPr/>
          <p:nvPr/>
        </p:nvSpPr>
        <p:spPr bwMode="auto">
          <a:xfrm>
            <a:off x="1930400" y="0"/>
            <a:ext cx="133350" cy="68675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9" name="Google Shape;19;p30"/>
          <p:cNvSpPr txBox="1"/>
          <p:nvPr>
            <p:ph type="body" idx="1"/>
          </p:nvPr>
        </p:nvSpPr>
        <p:spPr bwMode="auto">
          <a:xfrm>
            <a:off x="2133600" y="5486400"/>
            <a:ext cx="97536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700"/>
              </a:spcBef>
              <a:spcAft>
                <a:spcPts val="0"/>
              </a:spcAft>
              <a:buSzPts val="1020"/>
              <a:buFont typeface="Twentieth Century"/>
              <a:buNone/>
              <a:defRPr sz="1700"/>
            </a:lvl1pPr>
            <a:lvl2pPr marL="914400" lvl="1" indent="-228600" algn="l">
              <a:spcBef>
                <a:spcPts val="550"/>
              </a:spcBef>
              <a:spcAft>
                <a:spcPts val="0"/>
              </a:spcAft>
              <a:buSzPts val="840"/>
              <a:buFont typeface="Twentieth Century"/>
              <a:buNone/>
              <a:defRPr sz="1200"/>
            </a:lvl2pPr>
            <a:lvl3pPr marL="1371600" lvl="2" indent="-228600" algn="l">
              <a:spcBef>
                <a:spcPts val="500"/>
              </a:spcBef>
              <a:spcAft>
                <a:spcPts val="0"/>
              </a:spcAft>
              <a:buSzPts val="750"/>
              <a:buFont typeface="Twentieth Century"/>
              <a:buNone/>
              <a:defRPr sz="1000"/>
            </a:lvl3pPr>
            <a:lvl4pPr marL="1828800" lvl="3" indent="-228600" algn="l">
              <a:spcBef>
                <a:spcPts val="400"/>
              </a:spcBef>
              <a:spcAft>
                <a:spcPts val="0"/>
              </a:spcAft>
              <a:buSzPts val="675"/>
              <a:buFont typeface="Twentieth Century"/>
              <a:buNone/>
              <a:defRPr sz="900"/>
            </a:lvl4pPr>
            <a:lvl5pPr marL="2286000" lvl="4" indent="-228600" algn="l">
              <a:spcBef>
                <a:spcPts val="400"/>
              </a:spcBef>
              <a:spcAft>
                <a:spcPts val="0"/>
              </a:spcAft>
              <a:buSzPts val="585"/>
              <a:buFont typeface="Twentieth Century"/>
              <a:buNone/>
              <a:defRPr sz="9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20" name="Google Shape;20;p30"/>
          <p:cNvSpPr txBox="1"/>
          <p:nvPr>
            <p:ph type="title"/>
          </p:nvPr>
        </p:nvSpPr>
        <p:spPr bwMode="auto">
          <a:xfrm>
            <a:off x="2133600" y="4648200"/>
            <a:ext cx="97536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Twentieth Century"/>
              <a:buNone/>
              <a:defRPr sz="2800" b="0"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21" name="Google Shape;21;p30"/>
          <p:cNvSpPr/>
          <p:nvPr>
            <p:ph type="pic" idx="2"/>
          </p:nvPr>
        </p:nvSpPr>
        <p:spPr bwMode="auto">
          <a:xfrm>
            <a:off x="2080768" y="0"/>
            <a:ext cx="10111232" cy="4568952"/>
          </a:xfrm>
          <a:prstGeom prst="rect">
            <a:avLst/>
          </a:prstGeom>
          <a:solidFill>
            <a:srgbClr val="DCE5EE"/>
          </a:solidFill>
          <a:ln>
            <a:noFill/>
          </a:ln>
        </p:spPr>
      </p:sp>
      <p:sp>
        <p:nvSpPr>
          <p:cNvPr id="22" name="Google Shape;22;p30"/>
          <p:cNvSpPr txBox="1"/>
          <p:nvPr>
            <p:ph type="dt" idx="10"/>
          </p:nvPr>
        </p:nvSpPr>
        <p:spPr bwMode="auto">
          <a:xfrm>
            <a:off x="8331200" y="6248400"/>
            <a:ext cx="355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23" name="Google Shape;23;p30"/>
          <p:cNvSpPr txBox="1"/>
          <p:nvPr>
            <p:ph type="sldNum" idx="12"/>
          </p:nvPr>
        </p:nvSpPr>
        <p:spPr bwMode="auto">
          <a:xfrm>
            <a:off x="0" y="4667250"/>
            <a:ext cx="1930400" cy="663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marR="0" lvl="0" indent="0" algn="ctr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1pPr>
            <a:lvl2pPr marL="0" marR="0" lvl="1" indent="0" algn="ctr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2pPr>
            <a:lvl3pPr marL="0" marR="0" lvl="2" indent="0" algn="ctr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3pPr>
            <a:lvl4pPr marL="0" marR="0" lvl="3" indent="0" algn="ctr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4pPr>
            <a:lvl5pPr marL="0" marR="0" lvl="4" indent="0" algn="ctr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5pPr>
            <a:lvl6pPr marL="0" marR="0" lvl="5" indent="0" algn="ctr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6pPr>
            <a:lvl7pPr marL="0" marR="0" lvl="6" indent="0" algn="ctr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7pPr>
            <a:lvl8pPr marL="0" marR="0" lvl="7" indent="0" algn="ctr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8pPr>
            <a:lvl9pPr marL="0" marR="0" lvl="8" indent="0" algn="ctr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9pPr>
          </a:lstStyle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-RU"/>
              <a:t/>
            </a:fld>
            <a:endParaRPr/>
          </a:p>
        </p:txBody>
      </p:sp>
      <p:sp>
        <p:nvSpPr>
          <p:cNvPr id="24" name="Google Shape;24;p30"/>
          <p:cNvSpPr txBox="1"/>
          <p:nvPr>
            <p:ph type="ftr" idx="11"/>
          </p:nvPr>
        </p:nvSpPr>
        <p:spPr bwMode="auto">
          <a:xfrm>
            <a:off x="2133600" y="6248400"/>
            <a:ext cx="609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Заголовок и вертикальный текст" preserve="0" showMasterPhAnim="0" type="vertTx" userDrawn="1">
  <p:cSld name="VERTICAL_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2" name="Google Shape;82;p39"/>
          <p:cNvSpPr txBox="1"/>
          <p:nvPr>
            <p:ph type="title"/>
          </p:nvPr>
        </p:nvSpPr>
        <p:spPr bwMode="auto">
          <a:xfrm>
            <a:off x="812800" y="228600"/>
            <a:ext cx="108712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83" name="Google Shape;83;p39"/>
          <p:cNvSpPr txBox="1"/>
          <p:nvPr>
            <p:ph type="body" idx="1"/>
          </p:nvPr>
        </p:nvSpPr>
        <p:spPr bwMode="auto">
          <a:xfrm rot="5400000">
            <a:off x="3235325" y="-213518"/>
            <a:ext cx="6034617" cy="815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97180" algn="l">
              <a:spcBef>
                <a:spcPts val="700"/>
              </a:spcBef>
              <a:spcAft>
                <a:spcPts val="0"/>
              </a:spcAft>
              <a:buSzPts val="1080"/>
              <a:buChar char="◻"/>
              <a:defRPr/>
            </a:lvl1pPr>
            <a:lvl2pPr marL="914400" lvl="1" indent="-30861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marL="1371600" lvl="2" indent="-314325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5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84" name="Google Shape;84;p39"/>
          <p:cNvSpPr txBox="1"/>
          <p:nvPr>
            <p:ph type="dt" idx="10"/>
          </p:nvPr>
        </p:nvSpPr>
        <p:spPr bwMode="auto">
          <a:xfrm>
            <a:off x="8128000" y="6248400"/>
            <a:ext cx="355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85" name="Google Shape;85;p39"/>
          <p:cNvSpPr txBox="1"/>
          <p:nvPr>
            <p:ph type="ftr" idx="11"/>
          </p:nvPr>
        </p:nvSpPr>
        <p:spPr bwMode="auto">
          <a:xfrm>
            <a:off x="812800" y="6248400"/>
            <a:ext cx="722841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86" name="Google Shape;86;p39"/>
          <p:cNvSpPr txBox="1"/>
          <p:nvPr>
            <p:ph type="sldNum" idx="12"/>
          </p:nvPr>
        </p:nvSpPr>
        <p:spPr bwMode="auto">
          <a:xfrm>
            <a:off x="0" y="1271587"/>
            <a:ext cx="711200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marR="0" lvl="0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1pPr>
            <a:lvl2pPr marL="0" marR="0" lvl="1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2pPr>
            <a:lvl3pPr marL="0" marR="0" lvl="2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3pPr>
            <a:lvl4pPr marL="0" marR="0" lvl="3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4pPr>
            <a:lvl5pPr marL="0" marR="0" lvl="4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5pPr>
            <a:lvl6pPr marL="0" marR="0" lvl="5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6pPr>
            <a:lvl7pPr marL="0" marR="0" lvl="6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7pPr>
            <a:lvl8pPr marL="0" marR="0" lvl="7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8pPr>
            <a:lvl9pPr marL="0" marR="0" lvl="8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9pPr>
          </a:lstStyle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-RU"/>
              <a:t/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Вертикальный заголовок и текст" preserve="0" showMasterPhAnim="0" showMasterSp="0" type="vertTitleAndTx" userDrawn="1">
  <p:cSld name="VERTICAL_TITLE_AND_VERTICAL_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8" name="Google Shape;88;p40"/>
          <p:cNvSpPr/>
          <p:nvPr/>
        </p:nvSpPr>
        <p:spPr bwMode="auto">
          <a:xfrm>
            <a:off x="8128000" y="0"/>
            <a:ext cx="42756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89" name="Google Shape;89;p40"/>
          <p:cNvSpPr/>
          <p:nvPr/>
        </p:nvSpPr>
        <p:spPr bwMode="auto">
          <a:xfrm>
            <a:off x="8189384" y="609600"/>
            <a:ext cx="304800" cy="6248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90" name="Google Shape;90;p40"/>
          <p:cNvSpPr/>
          <p:nvPr/>
        </p:nvSpPr>
        <p:spPr bwMode="auto">
          <a:xfrm>
            <a:off x="8189384" y="0"/>
            <a:ext cx="304800" cy="533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91" name="Google Shape;91;p40"/>
          <p:cNvSpPr txBox="1"/>
          <p:nvPr>
            <p:ph type="title"/>
          </p:nvPr>
        </p:nvSpPr>
        <p:spPr bwMode="auto">
          <a:xfrm rot="5400000">
            <a:off x="6431492" y="2339182"/>
            <a:ext cx="7355417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92" name="Google Shape;92;p40"/>
          <p:cNvSpPr txBox="1"/>
          <p:nvPr>
            <p:ph type="body" idx="1"/>
          </p:nvPr>
        </p:nvSpPr>
        <p:spPr bwMode="auto">
          <a:xfrm rot="5400000">
            <a:off x="640290" y="586582"/>
            <a:ext cx="7355418" cy="55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97180" algn="l">
              <a:spcBef>
                <a:spcPts val="700"/>
              </a:spcBef>
              <a:spcAft>
                <a:spcPts val="0"/>
              </a:spcAft>
              <a:buSzPts val="1080"/>
              <a:buChar char="◻"/>
              <a:defRPr/>
            </a:lvl1pPr>
            <a:lvl2pPr marL="914400" lvl="1" indent="-30861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marL="1371600" lvl="2" indent="-314325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5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93" name="Google Shape;93;p40"/>
          <p:cNvSpPr txBox="1"/>
          <p:nvPr>
            <p:ph type="dt" idx="10"/>
          </p:nvPr>
        </p:nvSpPr>
        <p:spPr bwMode="auto">
          <a:xfrm>
            <a:off x="8737600" y="6248400"/>
            <a:ext cx="2946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94" name="Google Shape;94;p40"/>
          <p:cNvSpPr txBox="1"/>
          <p:nvPr>
            <p:ph type="ftr" idx="11"/>
          </p:nvPr>
        </p:nvSpPr>
        <p:spPr bwMode="auto">
          <a:xfrm>
            <a:off x="609600" y="6248400"/>
            <a:ext cx="743161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95" name="Google Shape;95;p40"/>
          <p:cNvSpPr txBox="1"/>
          <p:nvPr>
            <p:ph type="sldNum" idx="12"/>
          </p:nvPr>
        </p:nvSpPr>
        <p:spPr bwMode="auto">
          <a:xfrm rot="5400000">
            <a:off x="7986184" y="144462"/>
            <a:ext cx="711200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marR="0" lvl="0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1pPr>
            <a:lvl2pPr marL="0" marR="0" lvl="1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2pPr>
            <a:lvl3pPr marL="0" marR="0" lvl="2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3pPr>
            <a:lvl4pPr marL="0" marR="0" lvl="3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4pPr>
            <a:lvl5pPr marL="0" marR="0" lvl="4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5pPr>
            <a:lvl6pPr marL="0" marR="0" lvl="5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6pPr>
            <a:lvl7pPr marL="0" marR="0" lvl="6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7pPr>
            <a:lvl8pPr marL="0" marR="0" lvl="7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8pPr>
            <a:lvl9pPr marL="0" marR="0" lvl="8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9pPr>
          </a:lstStyle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-RU"/>
              <a:t/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Заголовок и объект" preserve="0" showMasterPhAnim="0" type="obj" userDrawn="1">
  <p:cSld name="OBJEC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6" name="Google Shape;26;p31"/>
          <p:cNvSpPr txBox="1"/>
          <p:nvPr>
            <p:ph type="title"/>
          </p:nvPr>
        </p:nvSpPr>
        <p:spPr bwMode="auto">
          <a:xfrm>
            <a:off x="816864" y="228600"/>
            <a:ext cx="108712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27" name="Google Shape;27;p31"/>
          <p:cNvSpPr txBox="1"/>
          <p:nvPr>
            <p:ph type="body" idx="1"/>
          </p:nvPr>
        </p:nvSpPr>
        <p:spPr bwMode="auto">
          <a:xfrm>
            <a:off x="816864" y="1600200"/>
            <a:ext cx="10871200" cy="4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97180" algn="l">
              <a:spcBef>
                <a:spcPts val="700"/>
              </a:spcBef>
              <a:spcAft>
                <a:spcPts val="0"/>
              </a:spcAft>
              <a:buSzPts val="1080"/>
              <a:buChar char="◻"/>
              <a:defRPr/>
            </a:lvl1pPr>
            <a:lvl2pPr marL="914400" lvl="1" indent="-30861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marL="1371600" lvl="2" indent="-314325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5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28" name="Google Shape;28;p31"/>
          <p:cNvSpPr txBox="1"/>
          <p:nvPr>
            <p:ph type="dt" idx="10"/>
          </p:nvPr>
        </p:nvSpPr>
        <p:spPr bwMode="auto">
          <a:xfrm>
            <a:off x="8128000" y="6248400"/>
            <a:ext cx="355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29" name="Google Shape;29;p31"/>
          <p:cNvSpPr txBox="1"/>
          <p:nvPr>
            <p:ph type="ftr" idx="11"/>
          </p:nvPr>
        </p:nvSpPr>
        <p:spPr bwMode="auto">
          <a:xfrm>
            <a:off x="812800" y="6248400"/>
            <a:ext cx="722841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30" name="Google Shape;30;p31"/>
          <p:cNvSpPr txBox="1"/>
          <p:nvPr>
            <p:ph type="sldNum" idx="12"/>
          </p:nvPr>
        </p:nvSpPr>
        <p:spPr bwMode="auto">
          <a:xfrm>
            <a:off x="0" y="1271587"/>
            <a:ext cx="711200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marR="0" lvl="0" indent="0" algn="ctr">
              <a:spcBef>
                <a:spcPts val="0"/>
              </a:spcBef>
              <a:spcAft>
                <a:spcPts val="0"/>
              </a:spcAft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1pPr>
            <a:lvl2pPr marL="0" marR="0" lvl="1" indent="0" algn="ctr">
              <a:spcBef>
                <a:spcPts val="0"/>
              </a:spcBef>
              <a:spcAft>
                <a:spcPts val="0"/>
              </a:spcAft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2pPr>
            <a:lvl3pPr marL="0" marR="0" lvl="2" indent="0" algn="ctr">
              <a:spcBef>
                <a:spcPts val="0"/>
              </a:spcBef>
              <a:spcAft>
                <a:spcPts val="0"/>
              </a:spcAft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3pPr>
            <a:lvl4pPr marL="0" marR="0" lvl="3" indent="0" algn="ctr">
              <a:spcBef>
                <a:spcPts val="0"/>
              </a:spcBef>
              <a:spcAft>
                <a:spcPts val="0"/>
              </a:spcAft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4pPr>
            <a:lvl5pPr marL="0" marR="0" lvl="4" indent="0" algn="ctr">
              <a:spcBef>
                <a:spcPts val="0"/>
              </a:spcBef>
              <a:spcAft>
                <a:spcPts val="0"/>
              </a:spcAft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5pPr>
            <a:lvl6pPr marL="0" marR="0" lvl="5" indent="0" algn="ctr">
              <a:spcBef>
                <a:spcPts val="0"/>
              </a:spcBef>
              <a:spcAft>
                <a:spcPts val="0"/>
              </a:spcAft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6pPr>
            <a:lvl7pPr marL="0" marR="0" lvl="6" indent="0" algn="ctr">
              <a:spcBef>
                <a:spcPts val="0"/>
              </a:spcBef>
              <a:spcAft>
                <a:spcPts val="0"/>
              </a:spcAft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7pPr>
            <a:lvl8pPr marL="0" marR="0" lvl="7" indent="0" algn="ctr">
              <a:spcBef>
                <a:spcPts val="0"/>
              </a:spcBef>
              <a:spcAft>
                <a:spcPts val="0"/>
              </a:spcAft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8pPr>
            <a:lvl9pPr marL="0" marR="0" lvl="8" indent="0" algn="ctr">
              <a:spcBef>
                <a:spcPts val="0"/>
              </a:spcBef>
              <a:spcAft>
                <a:spcPts val="0"/>
              </a:spcAft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9pPr>
          </a:lstStyle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-RU"/>
              <a:t/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Титульный слайд" preserve="0" showMasterPhAnim="0" showMasterSp="0" type="title" userDrawn="1">
  <p:cSld name="TITL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2" name="Google Shape;32;p32"/>
          <p:cNvSpPr/>
          <p:nvPr/>
        </p:nvSpPr>
        <p:spPr bwMode="auto">
          <a:xfrm>
            <a:off x="0" y="5970588"/>
            <a:ext cx="12192000" cy="88741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33" name="Google Shape;33;p32"/>
          <p:cNvSpPr/>
          <p:nvPr/>
        </p:nvSpPr>
        <p:spPr bwMode="auto">
          <a:xfrm>
            <a:off x="-12700" y="6053138"/>
            <a:ext cx="2999317" cy="7127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34" name="Google Shape;34;p32"/>
          <p:cNvSpPr/>
          <p:nvPr/>
        </p:nvSpPr>
        <p:spPr bwMode="auto">
          <a:xfrm>
            <a:off x="3145366" y="6043613"/>
            <a:ext cx="9046633" cy="7143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35" name="Google Shape;35;p32"/>
          <p:cNvSpPr txBox="1"/>
          <p:nvPr>
            <p:ph type="ctrTitle"/>
          </p:nvPr>
        </p:nvSpPr>
        <p:spPr bwMode="auto">
          <a:xfrm>
            <a:off x="3149600" y="4038600"/>
            <a:ext cx="86360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36" name="Google Shape;36;p32"/>
          <p:cNvSpPr txBox="1"/>
          <p:nvPr>
            <p:ph type="subTitle" idx="1"/>
          </p:nvPr>
        </p:nvSpPr>
        <p:spPr bwMode="auto">
          <a:xfrm>
            <a:off x="3149600" y="6050037"/>
            <a:ext cx="89408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700"/>
              </a:spcBef>
              <a:spcAft>
                <a:spcPts val="0"/>
              </a:spcAft>
              <a:buSzPts val="1560"/>
              <a:buNone/>
              <a:defRPr sz="2600">
                <a:solidFill>
                  <a:srgbClr val="FFFFFF"/>
                </a:solidFill>
              </a:defRPr>
            </a:lvl1pPr>
            <a:lvl2pPr lvl="1" algn="ctr">
              <a:spcBef>
                <a:spcPts val="550"/>
              </a:spcBef>
              <a:spcAft>
                <a:spcPts val="0"/>
              </a:spcAft>
              <a:buSzPts val="1260"/>
              <a:buNone/>
              <a:defRPr/>
            </a:lvl2pPr>
            <a:lvl3pPr lvl="2" algn="ctr">
              <a:spcBef>
                <a:spcPts val="500"/>
              </a:spcBef>
              <a:spcAft>
                <a:spcPts val="0"/>
              </a:spcAft>
              <a:buSzPts val="1350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SzPts val="1350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SzPts val="1170"/>
              <a:buNone/>
              <a:defRPr/>
            </a:lvl5pPr>
            <a:lvl6pPr lvl="5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6pPr>
            <a:lvl7pPr lvl="6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7pPr>
            <a:lvl8pPr lvl="7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37" name="Google Shape;37;p32"/>
          <p:cNvSpPr txBox="1"/>
          <p:nvPr>
            <p:ph type="dt" idx="10"/>
          </p:nvPr>
        </p:nvSpPr>
        <p:spPr bwMode="auto">
          <a:xfrm>
            <a:off x="101600" y="6069013"/>
            <a:ext cx="27432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38" name="Google Shape;38;p32"/>
          <p:cNvSpPr txBox="1"/>
          <p:nvPr>
            <p:ph type="ftr" idx="11"/>
          </p:nvPr>
        </p:nvSpPr>
        <p:spPr bwMode="auto">
          <a:xfrm>
            <a:off x="2781300" y="236538"/>
            <a:ext cx="782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39" name="Google Shape;39;p32"/>
          <p:cNvSpPr txBox="1"/>
          <p:nvPr>
            <p:ph type="sldNum" idx="12"/>
          </p:nvPr>
        </p:nvSpPr>
        <p:spPr bwMode="auto">
          <a:xfrm>
            <a:off x="10668000" y="228600"/>
            <a:ext cx="1117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marR="0" lvl="0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</a:defRPr>
            </a:lvl1pPr>
            <a:lvl2pPr marL="0" marR="0" lvl="1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</a:defRPr>
            </a:lvl2pPr>
            <a:lvl3pPr marL="0" marR="0" lvl="2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</a:defRPr>
            </a:lvl3pPr>
            <a:lvl4pPr marL="0" marR="0" lvl="3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</a:defRPr>
            </a:lvl4pPr>
            <a:lvl5pPr marL="0" marR="0" lvl="4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</a:defRPr>
            </a:lvl5pPr>
            <a:lvl6pPr marL="0" marR="0" lvl="5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</a:defRPr>
            </a:lvl6pPr>
            <a:lvl7pPr marL="0" marR="0" lvl="6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</a:defRPr>
            </a:lvl7pPr>
            <a:lvl8pPr marL="0" marR="0" lvl="7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</a:defRPr>
            </a:lvl8pPr>
            <a:lvl9pPr marL="0" marR="0" lvl="8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</a:defRPr>
            </a:lvl9pPr>
          </a:lstStyle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-RU"/>
              <a:t/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Заголовок раздела" preserve="0" showMasterPhAnim="0" showMasterSp="0" type="secHead" userDrawn="1">
  <p:cSld name="SECTION_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1" name="Google Shape;41;p33"/>
          <p:cNvSpPr/>
          <p:nvPr/>
        </p:nvSpPr>
        <p:spPr bwMode="auto">
          <a:xfrm>
            <a:off x="0" y="1524000"/>
            <a:ext cx="12192000" cy="1143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42" name="Google Shape;42;p33"/>
          <p:cNvSpPr/>
          <p:nvPr/>
        </p:nvSpPr>
        <p:spPr bwMode="auto">
          <a:xfrm>
            <a:off x="0" y="1600200"/>
            <a:ext cx="1727200" cy="990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43" name="Google Shape;43;p33"/>
          <p:cNvSpPr/>
          <p:nvPr/>
        </p:nvSpPr>
        <p:spPr bwMode="auto">
          <a:xfrm>
            <a:off x="1828800" y="1600200"/>
            <a:ext cx="10363200" cy="990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44" name="Google Shape;44;p33"/>
          <p:cNvSpPr txBox="1"/>
          <p:nvPr>
            <p:ph type="body" idx="1"/>
          </p:nvPr>
        </p:nvSpPr>
        <p:spPr bwMode="auto">
          <a:xfrm>
            <a:off x="1828800" y="2743200"/>
            <a:ext cx="9497484" cy="1673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700"/>
              </a:spcBef>
              <a:spcAft>
                <a:spcPts val="0"/>
              </a:spcAft>
              <a:buSzPts val="1680"/>
              <a:buNone/>
              <a:defRPr sz="2800">
                <a:solidFill>
                  <a:schemeClr val="dk2"/>
                </a:solidFill>
              </a:defRPr>
            </a:lvl1pPr>
            <a:lvl2pPr marL="914400" lvl="1" indent="-228600" algn="l">
              <a:spcBef>
                <a:spcPts val="550"/>
              </a:spcBef>
              <a:spcAft>
                <a:spcPts val="0"/>
              </a:spcAft>
              <a:buSzPts val="126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500"/>
              </a:spcBef>
              <a:spcAft>
                <a:spcPts val="0"/>
              </a:spcAft>
              <a:buSzPts val="12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400"/>
              </a:spcBef>
              <a:spcAft>
                <a:spcPts val="0"/>
              </a:spcAft>
              <a:buSzPts val="105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400"/>
              </a:spcBef>
              <a:spcAft>
                <a:spcPts val="0"/>
              </a:spcAft>
              <a:buSzPts val="910"/>
              <a:buNone/>
              <a:defRPr sz="1400">
                <a:solidFill>
                  <a:srgbClr val="888888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45" name="Google Shape;45;p33"/>
          <p:cNvSpPr txBox="1"/>
          <p:nvPr>
            <p:ph type="title"/>
          </p:nvPr>
        </p:nvSpPr>
        <p:spPr bwMode="auto">
          <a:xfrm>
            <a:off x="1828800" y="1600200"/>
            <a:ext cx="101600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Twentieth Century"/>
              <a:buNone/>
              <a:defRPr sz="4400" b="0" cap="none"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46" name="Google Shape;46;p33"/>
          <p:cNvSpPr txBox="1"/>
          <p:nvPr>
            <p:ph type="dt" idx="10"/>
          </p:nvPr>
        </p:nvSpPr>
        <p:spPr bwMode="auto">
          <a:xfrm>
            <a:off x="8128000" y="6248400"/>
            <a:ext cx="355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47" name="Google Shape;47;p33"/>
          <p:cNvSpPr txBox="1"/>
          <p:nvPr>
            <p:ph type="sldNum" idx="12"/>
          </p:nvPr>
        </p:nvSpPr>
        <p:spPr bwMode="auto">
          <a:xfrm>
            <a:off x="0" y="1752599"/>
            <a:ext cx="1727200" cy="70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1pPr>
            <a:lvl2pPr marL="0" marR="0" lvl="1" indent="0" algn="ctr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2pPr>
            <a:lvl3pPr marL="0" marR="0" lvl="2" indent="0" algn="ctr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3pPr>
            <a:lvl4pPr marL="0" marR="0" lvl="3" indent="0" algn="ctr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4pPr>
            <a:lvl5pPr marL="0" marR="0" lvl="4" indent="0" algn="ctr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5pPr>
            <a:lvl6pPr marL="0" marR="0" lvl="5" indent="0" algn="ctr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6pPr>
            <a:lvl7pPr marL="0" marR="0" lvl="6" indent="0" algn="ctr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7pPr>
            <a:lvl8pPr marL="0" marR="0" lvl="7" indent="0" algn="ctr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8pPr>
            <a:lvl9pPr marL="0" marR="0" lvl="8" indent="0" algn="ctr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9pPr>
          </a:lstStyle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-RU"/>
              <a:t/>
            </a:fld>
            <a:endParaRPr/>
          </a:p>
        </p:txBody>
      </p:sp>
      <p:sp>
        <p:nvSpPr>
          <p:cNvPr id="48" name="Google Shape;48;p33"/>
          <p:cNvSpPr txBox="1"/>
          <p:nvPr>
            <p:ph type="ftr" idx="11"/>
          </p:nvPr>
        </p:nvSpPr>
        <p:spPr bwMode="auto">
          <a:xfrm>
            <a:off x="812800" y="6248400"/>
            <a:ext cx="722841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Два объекта" preserve="0" showMasterPhAnim="0" type="twoObj" userDrawn="1">
  <p:cSld name="TWO_OBJECT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0" name="Google Shape;50;p34"/>
          <p:cNvSpPr txBox="1"/>
          <p:nvPr>
            <p:ph type="title"/>
          </p:nvPr>
        </p:nvSpPr>
        <p:spPr bwMode="auto">
          <a:xfrm>
            <a:off x="812800" y="228600"/>
            <a:ext cx="108712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51" name="Google Shape;51;p34"/>
          <p:cNvSpPr txBox="1"/>
          <p:nvPr>
            <p:ph type="body" idx="1"/>
          </p:nvPr>
        </p:nvSpPr>
        <p:spPr bwMode="auto">
          <a:xfrm>
            <a:off x="812800" y="1589567"/>
            <a:ext cx="51816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97180" algn="l">
              <a:spcBef>
                <a:spcPts val="700"/>
              </a:spcBef>
              <a:spcAft>
                <a:spcPts val="0"/>
              </a:spcAft>
              <a:buSzPts val="1080"/>
              <a:buChar char="◻"/>
              <a:defRPr/>
            </a:lvl1pPr>
            <a:lvl2pPr marL="914400" lvl="1" indent="-30861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marL="1371600" lvl="2" indent="-314325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5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52" name="Google Shape;52;p34"/>
          <p:cNvSpPr txBox="1"/>
          <p:nvPr>
            <p:ph type="body" idx="2"/>
          </p:nvPr>
        </p:nvSpPr>
        <p:spPr bwMode="auto">
          <a:xfrm>
            <a:off x="6459868" y="1589567"/>
            <a:ext cx="51816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97180" algn="l">
              <a:spcBef>
                <a:spcPts val="700"/>
              </a:spcBef>
              <a:spcAft>
                <a:spcPts val="0"/>
              </a:spcAft>
              <a:buSzPts val="1080"/>
              <a:buChar char="◻"/>
              <a:defRPr/>
            </a:lvl1pPr>
            <a:lvl2pPr marL="914400" lvl="1" indent="-30861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marL="1371600" lvl="2" indent="-314325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5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53" name="Google Shape;53;p34"/>
          <p:cNvSpPr txBox="1"/>
          <p:nvPr>
            <p:ph type="dt" idx="10"/>
          </p:nvPr>
        </p:nvSpPr>
        <p:spPr bwMode="auto">
          <a:xfrm>
            <a:off x="8128000" y="6248400"/>
            <a:ext cx="355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54" name="Google Shape;54;p34"/>
          <p:cNvSpPr txBox="1"/>
          <p:nvPr>
            <p:ph type="sldNum" idx="12"/>
          </p:nvPr>
        </p:nvSpPr>
        <p:spPr bwMode="auto">
          <a:xfrm>
            <a:off x="0" y="1271587"/>
            <a:ext cx="711200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marR="0" lvl="0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1pPr>
            <a:lvl2pPr marL="0" marR="0" lvl="1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2pPr>
            <a:lvl3pPr marL="0" marR="0" lvl="2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3pPr>
            <a:lvl4pPr marL="0" marR="0" lvl="3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4pPr>
            <a:lvl5pPr marL="0" marR="0" lvl="4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5pPr>
            <a:lvl6pPr marL="0" marR="0" lvl="5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6pPr>
            <a:lvl7pPr marL="0" marR="0" lvl="6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7pPr>
            <a:lvl8pPr marL="0" marR="0" lvl="7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8pPr>
            <a:lvl9pPr marL="0" marR="0" lvl="8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9pPr>
          </a:lstStyle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-RU"/>
              <a:t/>
            </a:fld>
            <a:endParaRPr/>
          </a:p>
        </p:txBody>
      </p:sp>
      <p:sp>
        <p:nvSpPr>
          <p:cNvPr id="55" name="Google Shape;55;p34"/>
          <p:cNvSpPr txBox="1"/>
          <p:nvPr>
            <p:ph type="ftr" idx="11"/>
          </p:nvPr>
        </p:nvSpPr>
        <p:spPr bwMode="auto">
          <a:xfrm>
            <a:off x="812800" y="6248400"/>
            <a:ext cx="722841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Сравнение" preserve="0" showMasterPhAnim="0" type="twoTxTwoObj" userDrawn="1">
  <p:cSld name="TWO_OBJECTS_WITH_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7" name="Google Shape;57;p35"/>
          <p:cNvSpPr txBox="1"/>
          <p:nvPr>
            <p:ph type="title"/>
          </p:nvPr>
        </p:nvSpPr>
        <p:spPr bwMode="auto">
          <a:xfrm>
            <a:off x="711200" y="273050"/>
            <a:ext cx="10871200" cy="869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58" name="Google Shape;58;p35"/>
          <p:cNvSpPr txBox="1"/>
          <p:nvPr>
            <p:ph type="body" idx="1"/>
          </p:nvPr>
        </p:nvSpPr>
        <p:spPr bwMode="auto">
          <a:xfrm>
            <a:off x="812800" y="2438400"/>
            <a:ext cx="5181600" cy="3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97180" algn="l">
              <a:spcBef>
                <a:spcPts val="700"/>
              </a:spcBef>
              <a:spcAft>
                <a:spcPts val="0"/>
              </a:spcAft>
              <a:buSzPts val="1080"/>
              <a:buChar char="◻"/>
              <a:defRPr/>
            </a:lvl1pPr>
            <a:lvl2pPr marL="914400" lvl="1" indent="-30861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marL="1371600" lvl="2" indent="-314325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5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59" name="Google Shape;59;p35"/>
          <p:cNvSpPr txBox="1"/>
          <p:nvPr>
            <p:ph type="body" idx="2"/>
          </p:nvPr>
        </p:nvSpPr>
        <p:spPr bwMode="auto">
          <a:xfrm>
            <a:off x="6400800" y="2438400"/>
            <a:ext cx="5181600" cy="3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97180" algn="l">
              <a:spcBef>
                <a:spcPts val="700"/>
              </a:spcBef>
              <a:spcAft>
                <a:spcPts val="0"/>
              </a:spcAft>
              <a:buSzPts val="1080"/>
              <a:buChar char="◻"/>
              <a:defRPr/>
            </a:lvl1pPr>
            <a:lvl2pPr marL="914400" lvl="1" indent="-30861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marL="1371600" lvl="2" indent="-314325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5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60" name="Google Shape;60;p35"/>
          <p:cNvSpPr txBox="1"/>
          <p:nvPr>
            <p:ph type="body" idx="3"/>
          </p:nvPr>
        </p:nvSpPr>
        <p:spPr bwMode="auto">
          <a:xfrm>
            <a:off x="812800" y="1752599"/>
            <a:ext cx="5181600" cy="6400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spcBef>
                <a:spcPts val="700"/>
              </a:spcBef>
              <a:spcAft>
                <a:spcPts val="0"/>
              </a:spcAft>
              <a:buSzPts val="1200"/>
              <a:buFont typeface="Twentieth Century"/>
              <a:buNone/>
              <a:defRPr sz="2000" b="1">
                <a:solidFill>
                  <a:srgbClr val="FFFFFF"/>
                </a:solidFill>
              </a:defRPr>
            </a:lvl1pPr>
            <a:lvl2pPr marL="914400" lvl="1" indent="-30861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marL="1371600" lvl="2" indent="-314325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5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61" name="Google Shape;61;p35"/>
          <p:cNvSpPr txBox="1"/>
          <p:nvPr>
            <p:ph type="body" idx="4"/>
          </p:nvPr>
        </p:nvSpPr>
        <p:spPr bwMode="auto">
          <a:xfrm>
            <a:off x="6400800" y="1752599"/>
            <a:ext cx="5181600" cy="64008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spcBef>
                <a:spcPts val="700"/>
              </a:spcBef>
              <a:spcAft>
                <a:spcPts val="0"/>
              </a:spcAft>
              <a:buSzPts val="1200"/>
              <a:buFont typeface="Twentieth Century"/>
              <a:buNone/>
              <a:defRPr sz="2000" b="1">
                <a:solidFill>
                  <a:srgbClr val="FFFFFF"/>
                </a:solidFill>
              </a:defRPr>
            </a:lvl1pPr>
            <a:lvl2pPr marL="914400" lvl="1" indent="-30861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marL="1371600" lvl="2" indent="-314325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5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62" name="Google Shape;62;p35"/>
          <p:cNvSpPr txBox="1"/>
          <p:nvPr>
            <p:ph type="dt" idx="10"/>
          </p:nvPr>
        </p:nvSpPr>
        <p:spPr bwMode="auto">
          <a:xfrm>
            <a:off x="8128000" y="6248400"/>
            <a:ext cx="355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63" name="Google Shape;63;p35"/>
          <p:cNvSpPr txBox="1"/>
          <p:nvPr>
            <p:ph type="sldNum" idx="12"/>
          </p:nvPr>
        </p:nvSpPr>
        <p:spPr bwMode="auto">
          <a:xfrm>
            <a:off x="0" y="1271587"/>
            <a:ext cx="711200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marR="0" lvl="0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1pPr>
            <a:lvl2pPr marL="0" marR="0" lvl="1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2pPr>
            <a:lvl3pPr marL="0" marR="0" lvl="2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3pPr>
            <a:lvl4pPr marL="0" marR="0" lvl="3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4pPr>
            <a:lvl5pPr marL="0" marR="0" lvl="4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5pPr>
            <a:lvl6pPr marL="0" marR="0" lvl="5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6pPr>
            <a:lvl7pPr marL="0" marR="0" lvl="6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7pPr>
            <a:lvl8pPr marL="0" marR="0" lvl="7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8pPr>
            <a:lvl9pPr marL="0" marR="0" lvl="8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9pPr>
          </a:lstStyle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-RU"/>
              <a:t/>
            </a:fld>
            <a:endParaRPr/>
          </a:p>
        </p:txBody>
      </p:sp>
      <p:sp>
        <p:nvSpPr>
          <p:cNvPr id="64" name="Google Shape;64;p35"/>
          <p:cNvSpPr txBox="1"/>
          <p:nvPr>
            <p:ph type="ftr" idx="11"/>
          </p:nvPr>
        </p:nvSpPr>
        <p:spPr bwMode="auto">
          <a:xfrm>
            <a:off x="812800" y="6248400"/>
            <a:ext cx="722841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Только заголовок" preserve="0" showMasterPhAnim="0" type="titleOnly" userDrawn="1">
  <p:cSld name="TITLE_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6" name="Google Shape;66;p36"/>
          <p:cNvSpPr txBox="1"/>
          <p:nvPr>
            <p:ph type="title"/>
          </p:nvPr>
        </p:nvSpPr>
        <p:spPr bwMode="auto">
          <a:xfrm>
            <a:off x="812800" y="228600"/>
            <a:ext cx="108712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67" name="Google Shape;67;p36"/>
          <p:cNvSpPr txBox="1"/>
          <p:nvPr>
            <p:ph type="dt" idx="10"/>
          </p:nvPr>
        </p:nvSpPr>
        <p:spPr bwMode="auto">
          <a:xfrm>
            <a:off x="8128000" y="6248400"/>
            <a:ext cx="355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68" name="Google Shape;68;p36"/>
          <p:cNvSpPr txBox="1"/>
          <p:nvPr>
            <p:ph type="ftr" idx="11"/>
          </p:nvPr>
        </p:nvSpPr>
        <p:spPr bwMode="auto">
          <a:xfrm>
            <a:off x="812800" y="6248400"/>
            <a:ext cx="722841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69" name="Google Shape;69;p36"/>
          <p:cNvSpPr txBox="1"/>
          <p:nvPr>
            <p:ph type="sldNum" idx="12"/>
          </p:nvPr>
        </p:nvSpPr>
        <p:spPr bwMode="auto">
          <a:xfrm>
            <a:off x="0" y="1271587"/>
            <a:ext cx="711200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marR="0" lvl="0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1pPr>
            <a:lvl2pPr marL="0" marR="0" lvl="1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2pPr>
            <a:lvl3pPr marL="0" marR="0" lvl="2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3pPr>
            <a:lvl4pPr marL="0" marR="0" lvl="3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4pPr>
            <a:lvl5pPr marL="0" marR="0" lvl="4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5pPr>
            <a:lvl6pPr marL="0" marR="0" lvl="5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6pPr>
            <a:lvl7pPr marL="0" marR="0" lvl="6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7pPr>
            <a:lvl8pPr marL="0" marR="0" lvl="7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8pPr>
            <a:lvl9pPr marL="0" marR="0" lvl="8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9pPr>
          </a:lstStyle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-RU"/>
              <a:t/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Пустой слайд" preserve="0" showMasterPhAnim="0" showMasterSp="0" type="blank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1" name="Google Shape;71;p37"/>
          <p:cNvSpPr txBox="1"/>
          <p:nvPr>
            <p:ph type="dt" idx="10"/>
          </p:nvPr>
        </p:nvSpPr>
        <p:spPr bwMode="auto">
          <a:xfrm>
            <a:off x="8128000" y="6248400"/>
            <a:ext cx="355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72" name="Google Shape;72;p37"/>
          <p:cNvSpPr txBox="1"/>
          <p:nvPr>
            <p:ph type="ftr" idx="11"/>
          </p:nvPr>
        </p:nvSpPr>
        <p:spPr bwMode="auto">
          <a:xfrm>
            <a:off x="812800" y="6248400"/>
            <a:ext cx="722841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73" name="Google Shape;73;p37"/>
          <p:cNvSpPr txBox="1"/>
          <p:nvPr>
            <p:ph type="sldNum" idx="12"/>
          </p:nvPr>
        </p:nvSpPr>
        <p:spPr bwMode="auto">
          <a:xfrm>
            <a:off x="0" y="6248400"/>
            <a:ext cx="7112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marR="0" lvl="0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</a:defRPr>
            </a:lvl1pPr>
            <a:lvl2pPr marL="0" marR="0" lvl="1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</a:defRPr>
            </a:lvl2pPr>
            <a:lvl3pPr marL="0" marR="0" lvl="2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</a:defRPr>
            </a:lvl3pPr>
            <a:lvl4pPr marL="0" marR="0" lvl="3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</a:defRPr>
            </a:lvl4pPr>
            <a:lvl5pPr marL="0" marR="0" lvl="4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</a:defRPr>
            </a:lvl5pPr>
            <a:lvl6pPr marL="0" marR="0" lvl="5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</a:defRPr>
            </a:lvl6pPr>
            <a:lvl7pPr marL="0" marR="0" lvl="6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</a:defRPr>
            </a:lvl7pPr>
            <a:lvl8pPr marL="0" marR="0" lvl="7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</a:defRPr>
            </a:lvl8pPr>
            <a:lvl9pPr marL="0" marR="0" lvl="8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</a:defRPr>
            </a:lvl9pPr>
          </a:lstStyle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-RU"/>
              <a:t/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Объект с подписью" preserve="0" showMasterPhAnim="0" type="objTx" userDrawn="1">
  <p:cSld name="OBJECT_WITH_CAPTION_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5" name="Google Shape;75;p38"/>
          <p:cNvSpPr txBox="1"/>
          <p:nvPr>
            <p:ph type="title"/>
          </p:nvPr>
        </p:nvSpPr>
        <p:spPr bwMode="auto">
          <a:xfrm>
            <a:off x="812800" y="273050"/>
            <a:ext cx="10769600" cy="869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Twentieth Century"/>
              <a:buNone/>
              <a:defRPr sz="44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76" name="Google Shape;76;p38"/>
          <p:cNvSpPr txBox="1"/>
          <p:nvPr>
            <p:ph type="body" idx="1"/>
          </p:nvPr>
        </p:nvSpPr>
        <p:spPr bwMode="auto">
          <a:xfrm>
            <a:off x="812800" y="1752599"/>
            <a:ext cx="2133600" cy="4343400"/>
          </a:xfrm>
          <a:prstGeom prst="rect">
            <a:avLst/>
          </a:prstGeom>
          <a:solidFill>
            <a:schemeClr val="accent2"/>
          </a:solidFill>
          <a:ln w="50800" cap="sq" cmpd="dbl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50" tIns="182875" rIns="137150" bIns="91425" anchor="t" anchorCtr="0">
            <a:noAutofit/>
          </a:bodyPr>
          <a:lstStyle>
            <a:lvl1pPr marL="457200" lvl="0" indent="-228600" algn="l">
              <a:spcBef>
                <a:spcPts val="700"/>
              </a:spcBef>
              <a:spcAft>
                <a:spcPts val="0"/>
              </a:spcAft>
              <a:buSzPts val="1080"/>
              <a:buNone/>
              <a:def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840"/>
              <a:buNone/>
              <a:defRPr sz="12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</a:defRPr>
            </a:lvl2pPr>
            <a:lvl3pPr marL="1371600" lvl="2" indent="-228600" algn="l">
              <a:spcBef>
                <a:spcPts val="500"/>
              </a:spcBef>
              <a:spcAft>
                <a:spcPts val="0"/>
              </a:spcAft>
              <a:buSzPts val="750"/>
              <a:buNone/>
              <a:defRPr sz="10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</a:defRPr>
            </a:lvl3pPr>
            <a:lvl4pPr marL="1828800" lvl="3" indent="-228600" algn="l">
              <a:spcBef>
                <a:spcPts val="400"/>
              </a:spcBef>
              <a:spcAft>
                <a:spcPts val="0"/>
              </a:spcAft>
              <a:buSzPts val="675"/>
              <a:buNone/>
              <a:defRPr sz="9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</a:defRPr>
            </a:lvl4pPr>
            <a:lvl5pPr marL="2286000" lvl="4" indent="-228600" algn="l">
              <a:spcBef>
                <a:spcPts val="400"/>
              </a:spcBef>
              <a:spcAft>
                <a:spcPts val="0"/>
              </a:spcAft>
              <a:buSzPts val="585"/>
              <a:buNone/>
              <a:defRPr sz="9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77" name="Google Shape;77;p38"/>
          <p:cNvSpPr txBox="1"/>
          <p:nvPr>
            <p:ph type="body" idx="2"/>
          </p:nvPr>
        </p:nvSpPr>
        <p:spPr bwMode="auto">
          <a:xfrm>
            <a:off x="3149600" y="1752599"/>
            <a:ext cx="8534400" cy="44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97180" algn="l">
              <a:spcBef>
                <a:spcPts val="700"/>
              </a:spcBef>
              <a:spcAft>
                <a:spcPts val="0"/>
              </a:spcAft>
              <a:buSzPts val="1080"/>
              <a:buChar char="◻"/>
              <a:defRPr/>
            </a:lvl1pPr>
            <a:lvl2pPr marL="914400" lvl="1" indent="-30861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marL="1371600" lvl="2" indent="-314325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5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78" name="Google Shape;78;p38"/>
          <p:cNvSpPr txBox="1"/>
          <p:nvPr>
            <p:ph type="dt" idx="10"/>
          </p:nvPr>
        </p:nvSpPr>
        <p:spPr bwMode="auto">
          <a:xfrm>
            <a:off x="8128000" y="6248400"/>
            <a:ext cx="355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79" name="Google Shape;79;p38"/>
          <p:cNvSpPr txBox="1"/>
          <p:nvPr>
            <p:ph type="ftr" idx="11"/>
          </p:nvPr>
        </p:nvSpPr>
        <p:spPr bwMode="auto">
          <a:xfrm>
            <a:off x="812800" y="6248400"/>
            <a:ext cx="722841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80" name="Google Shape;80;p38"/>
          <p:cNvSpPr txBox="1"/>
          <p:nvPr>
            <p:ph type="sldNum" idx="12"/>
          </p:nvPr>
        </p:nvSpPr>
        <p:spPr bwMode="auto">
          <a:xfrm>
            <a:off x="0" y="1271587"/>
            <a:ext cx="711200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marR="0" lvl="0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1pPr>
            <a:lvl2pPr marL="0" marR="0" lvl="1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2pPr>
            <a:lvl3pPr marL="0" marR="0" lvl="2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3pPr>
            <a:lvl4pPr marL="0" marR="0" lvl="3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4pPr>
            <a:lvl5pPr marL="0" marR="0" lvl="4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5pPr>
            <a:lvl6pPr marL="0" marR="0" lvl="5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6pPr>
            <a:lvl7pPr marL="0" marR="0" lvl="6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7pPr>
            <a:lvl8pPr marL="0" marR="0" lvl="7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8pPr>
            <a:lvl9pPr marL="0" marR="0" lvl="8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9pPr>
          </a:lstStyle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-RU"/>
              <a:t/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Pr shadeToTitle="0">
        <a:solidFill>
          <a:schemeClr val="lt2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Google Shape;6;p29"/>
          <p:cNvSpPr txBox="1"/>
          <p:nvPr>
            <p:ph type="title"/>
          </p:nvPr>
        </p:nvSpPr>
        <p:spPr bwMode="auto">
          <a:xfrm>
            <a:off x="812800" y="228600"/>
            <a:ext cx="108712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7" name="Google Shape;7;p29"/>
          <p:cNvSpPr txBox="1"/>
          <p:nvPr>
            <p:ph type="body" idx="1"/>
          </p:nvPr>
        </p:nvSpPr>
        <p:spPr bwMode="auto">
          <a:xfrm>
            <a:off x="817033" y="1600200"/>
            <a:ext cx="108712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39090" algn="l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740"/>
              <a:buFont typeface="Noto Sans Symbols"/>
              <a:buChar char="◻"/>
              <a:defRPr sz="29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</a:defRPr>
            </a:lvl1pPr>
            <a:lvl2pPr marL="914400" marR="0" lvl="1" indent="-344169" algn="l"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ts val="1820"/>
              <a:buFont typeface="Noto Sans Symbols"/>
              <a:buChar char="🞑"/>
              <a:defRPr sz="26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</a:defRPr>
            </a:lvl2pPr>
            <a:lvl3pPr marL="1371600" marR="0" lvl="2" indent="-338137" algn="l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725"/>
              <a:buFont typeface="Noto Sans Symbols"/>
              <a:buChar char="■"/>
              <a:defRPr sz="23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</a:defRPr>
            </a:lvl3pPr>
            <a:lvl4pPr marL="1828800" marR="0" lvl="3" indent="-323850" algn="l">
              <a:spcBef>
                <a:spcPts val="400"/>
              </a:spcBef>
              <a:spcAft>
                <a:spcPts val="0"/>
              </a:spcAft>
              <a:buClr>
                <a:srgbClr val="A5AB81"/>
              </a:buClr>
              <a:buSzPts val="15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</a:defRPr>
            </a:lvl4pPr>
            <a:lvl5pPr marL="2286000" marR="0" lvl="4" indent="-311150" algn="l">
              <a:spcBef>
                <a:spcPts val="400"/>
              </a:spcBef>
              <a:spcAft>
                <a:spcPts val="0"/>
              </a:spcAft>
              <a:buClr>
                <a:srgbClr val="D8B25C"/>
              </a:buClr>
              <a:buSzPts val="13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</a:defRPr>
            </a:lvl5pPr>
            <a:lvl6pPr marL="2743200" marR="0" lvl="5" indent="-342900" algn="l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</a:defRPr>
            </a:lvl6pPr>
            <a:lvl7pPr marL="3200400" marR="0" lvl="6" indent="-342900" algn="l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</a:defRPr>
            </a:lvl7pPr>
            <a:lvl8pPr marL="3657600" marR="0" lvl="7" indent="-342900" algn="l"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</a:defRPr>
            </a:lvl8pPr>
            <a:lvl9pPr marL="4114800" marR="0" lvl="8" indent="-342900" algn="l"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8" name="Google Shape;8;p29"/>
          <p:cNvSpPr txBox="1"/>
          <p:nvPr>
            <p:ph type="dt" idx="10"/>
          </p:nvPr>
        </p:nvSpPr>
        <p:spPr bwMode="auto">
          <a:xfrm>
            <a:off x="8128000" y="6248400"/>
            <a:ext cx="355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9" name="Google Shape;9;p29"/>
          <p:cNvSpPr txBox="1"/>
          <p:nvPr>
            <p:ph type="ftr" idx="11"/>
          </p:nvPr>
        </p:nvSpPr>
        <p:spPr bwMode="auto">
          <a:xfrm>
            <a:off x="812800" y="6248400"/>
            <a:ext cx="722841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0" name="Google Shape;10;p29"/>
          <p:cNvSpPr/>
          <p:nvPr/>
        </p:nvSpPr>
        <p:spPr bwMode="auto">
          <a:xfrm>
            <a:off x="0" y="1235075"/>
            <a:ext cx="12192000" cy="3190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1" name="Google Shape;11;p29"/>
          <p:cNvSpPr/>
          <p:nvPr/>
        </p:nvSpPr>
        <p:spPr bwMode="auto">
          <a:xfrm>
            <a:off x="0" y="1279525"/>
            <a:ext cx="711200" cy="228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2" name="Google Shape;12;p29"/>
          <p:cNvSpPr/>
          <p:nvPr/>
        </p:nvSpPr>
        <p:spPr bwMode="auto">
          <a:xfrm>
            <a:off x="787400" y="1279525"/>
            <a:ext cx="11404600" cy="228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3" name="Google Shape;13;p29"/>
          <p:cNvSpPr txBox="1"/>
          <p:nvPr>
            <p:ph type="sldNum" idx="12"/>
          </p:nvPr>
        </p:nvSpPr>
        <p:spPr bwMode="auto">
          <a:xfrm>
            <a:off x="0" y="1271587"/>
            <a:ext cx="711200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marR="0" lvl="0" indent="0" algn="ctr">
              <a:spcBef>
                <a:spcPts val="0"/>
              </a:spcBef>
              <a:spcAft>
                <a:spcPts val="0"/>
              </a:spcAft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1pPr>
            <a:lvl2pPr marL="0" marR="0" lvl="1" indent="0" algn="ctr">
              <a:spcBef>
                <a:spcPts val="0"/>
              </a:spcBef>
              <a:spcAft>
                <a:spcPts val="0"/>
              </a:spcAft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2pPr>
            <a:lvl3pPr marL="0" marR="0" lvl="2" indent="0" algn="ctr">
              <a:spcBef>
                <a:spcPts val="0"/>
              </a:spcBef>
              <a:spcAft>
                <a:spcPts val="0"/>
              </a:spcAft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3pPr>
            <a:lvl4pPr marL="0" marR="0" lvl="3" indent="0" algn="ctr">
              <a:spcBef>
                <a:spcPts val="0"/>
              </a:spcBef>
              <a:spcAft>
                <a:spcPts val="0"/>
              </a:spcAft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4pPr>
            <a:lvl5pPr marL="0" marR="0" lvl="4" indent="0" algn="ctr">
              <a:spcBef>
                <a:spcPts val="0"/>
              </a:spcBef>
              <a:spcAft>
                <a:spcPts val="0"/>
              </a:spcAft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5pPr>
            <a:lvl6pPr marL="0" marR="0" lvl="5" indent="0" algn="ctr">
              <a:spcBef>
                <a:spcPts val="0"/>
              </a:spcBef>
              <a:spcAft>
                <a:spcPts val="0"/>
              </a:spcAft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6pPr>
            <a:lvl7pPr marL="0" marR="0" lvl="6" indent="0" algn="ctr">
              <a:spcBef>
                <a:spcPts val="0"/>
              </a:spcBef>
              <a:spcAft>
                <a:spcPts val="0"/>
              </a:spcAft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7pPr>
            <a:lvl8pPr marL="0" marR="0" lvl="7" indent="0" algn="ctr">
              <a:spcBef>
                <a:spcPts val="0"/>
              </a:spcBef>
              <a:spcAft>
                <a:spcPts val="0"/>
              </a:spcAft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8pPr>
            <a:lvl9pPr marL="0" marR="0" lvl="8" indent="0" algn="ctr">
              <a:spcBef>
                <a:spcPts val="0"/>
              </a:spcBef>
              <a:spcAft>
                <a:spcPts val="0"/>
              </a:spcAft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9pPr>
          </a:lstStyle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-RU"/>
              <a:t/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titleStyle>
    <p:body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bodyStyle>
    <p:other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.pn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Relationship Id="rId3" Type="http://schemas.openxmlformats.org/officeDocument/2006/relationships/image" Target="../media/image15.jpg"/></Relationships>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2.png"/></Relationships>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accent6">
            <a:lumMod val="60000"/>
            <a:lumOff val="40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0" name="Google Shape;100;p1"/>
          <p:cNvSpPr txBox="1"/>
          <p:nvPr>
            <p:ph type="body" idx="1"/>
          </p:nvPr>
        </p:nvSpPr>
        <p:spPr bwMode="auto">
          <a:xfrm>
            <a:off x="2133600" y="5486400"/>
            <a:ext cx="9753600" cy="685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pPr>
            <a:r>
              <a:rPr lang="ru-RU" sz="2000" b="1">
                <a:solidFill>
                  <a:srgbClr val="555A3B"/>
                </a:solidFill>
                <a:latin typeface="Cambria"/>
                <a:ea typeface="Cambria"/>
                <a:cs typeface="Cambria"/>
              </a:rPr>
              <a:t>История Беларуси в контексте всемирной истории</a:t>
            </a:r>
            <a:endParaRPr sz="2000" b="1">
              <a:solidFill>
                <a:srgbClr val="555A3B"/>
              </a:solidFill>
              <a:latin typeface="Cambria"/>
              <a:ea typeface="Cambria"/>
              <a:cs typeface="Cambria"/>
            </a:endParaRPr>
          </a:p>
        </p:txBody>
      </p:sp>
      <p:sp>
        <p:nvSpPr>
          <p:cNvPr id="101" name="Google Shape;101;p1"/>
          <p:cNvSpPr txBox="1"/>
          <p:nvPr>
            <p:ph type="title"/>
          </p:nvPr>
        </p:nvSpPr>
        <p:spPr bwMode="auto">
          <a:xfrm>
            <a:off x="2087342" y="4648200"/>
            <a:ext cx="10104657" cy="685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Clr>
                <a:srgbClr val="FF761D"/>
              </a:buClr>
              <a:buSzPts val="3000"/>
              <a:buFont typeface="Cambria"/>
              <a:buNone/>
              <a:defRPr/>
            </a:pPr>
            <a:r>
              <a:rPr lang="ru-RU" sz="3600" b="1">
                <a:solidFill>
                  <a:srgbClr val="2C0F9E"/>
                </a:solidFill>
                <a:latin typeface="Cambria"/>
                <a:ea typeface="Cambria"/>
                <a:cs typeface="Cambria"/>
              </a:rPr>
              <a:t>Советское государство в 1917-1939 гг.</a:t>
            </a:r>
            <a:endParaRPr sz="3600" b="1">
              <a:solidFill>
                <a:srgbClr val="2C0F9E"/>
              </a:solidFill>
              <a:latin typeface="Cambria"/>
              <a:ea typeface="Cambria"/>
              <a:cs typeface="Cambria"/>
            </a:endParaRPr>
          </a:p>
        </p:txBody>
      </p:sp>
      <p:sp>
        <p:nvSpPr>
          <p:cNvPr id="102" name="Google Shape;102;p1"/>
          <p:cNvSpPr/>
          <p:nvPr/>
        </p:nvSpPr>
        <p:spPr bwMode="auto">
          <a:xfrm>
            <a:off x="-94941" y="0"/>
            <a:ext cx="2182332" cy="30479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103" name="Google Shape;103;p1"/>
          <p:cNvSpPr/>
          <p:nvPr/>
        </p:nvSpPr>
        <p:spPr bwMode="auto">
          <a:xfrm>
            <a:off x="-48682" y="6515362"/>
            <a:ext cx="2000268" cy="32003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500" b="1" i="0" u="none" strike="noStrike" cap="none">
              <a:solidFill>
                <a:srgbClr val="555A3B"/>
              </a:solidFill>
              <a:latin typeface="Cambria"/>
              <a:ea typeface="Cambria"/>
              <a:cs typeface="Cambria"/>
            </a:endParaRPr>
          </a:p>
        </p:txBody>
      </p:sp>
      <p:sp>
        <p:nvSpPr>
          <p:cNvPr id="104" name="Google Shape;104;p1"/>
          <p:cNvSpPr/>
          <p:nvPr/>
        </p:nvSpPr>
        <p:spPr bwMode="auto">
          <a:xfrm>
            <a:off x="6010289" y="6534834"/>
            <a:ext cx="2000315" cy="32003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500" b="1" i="0" u="none" strike="noStrike" cap="none">
                <a:solidFill>
                  <a:srgbClr val="555A3B"/>
                </a:solidFill>
                <a:latin typeface="Cambria"/>
                <a:ea typeface="Cambria"/>
                <a:cs typeface="Cambria"/>
              </a:rPr>
              <a:t>2026</a:t>
            </a:r>
            <a:endParaRPr sz="1500" b="1" i="0" u="none" strike="noStrike" cap="none">
              <a:solidFill>
                <a:srgbClr val="555A3B"/>
              </a:solidFill>
              <a:latin typeface="Cambria"/>
              <a:ea typeface="Cambria"/>
              <a:cs typeface="Cambria"/>
            </a:endParaRPr>
          </a:p>
        </p:txBody>
      </p:sp>
      <p:pic>
        <p:nvPicPr>
          <p:cNvPr id="1657534923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2087342" y="0"/>
            <a:ext cx="10009428" cy="45987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accent6">
            <a:lumMod val="40000"/>
            <a:lumOff val="60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91794492" name="Google Shape;26;p31"/>
          <p:cNvSpPr txBox="1"/>
          <p:nvPr>
            <p:ph type="title"/>
          </p:nvPr>
        </p:nvSpPr>
        <p:spPr bwMode="auto">
          <a:xfrm>
            <a:off x="816863" y="228600"/>
            <a:ext cx="10871199" cy="990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45699" rIns="91424" bIns="45699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r>
              <a:rPr lang="ru-RU" sz="4400" b="1" i="0" u="none" strike="noStrike" cap="none" spc="0">
                <a:solidFill>
                  <a:srgbClr val="2C0F9E"/>
                </a:solidFill>
                <a:latin typeface="Cambria"/>
                <a:ea typeface="Cambria"/>
                <a:cs typeface="Cambria"/>
              </a:rPr>
              <a:t>Гражданская война и её последствия</a:t>
            </a:r>
            <a:endParaRPr sz="4400"/>
          </a:p>
        </p:txBody>
      </p:sp>
      <p:sp>
        <p:nvSpPr>
          <p:cNvPr id="911987364" name="Google Shape;27;p31"/>
          <p:cNvSpPr txBox="1"/>
          <p:nvPr>
            <p:ph type="body" idx="1"/>
          </p:nvPr>
        </p:nvSpPr>
        <p:spPr bwMode="auto">
          <a:xfrm>
            <a:off x="816863" y="1600200"/>
            <a:ext cx="10871199" cy="4495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45699" rIns="91424" bIns="45699" anchor="t" anchorCtr="0">
            <a:noAutofit/>
          </a:bodyPr>
          <a:lstStyle>
            <a:lvl1pPr marL="457200" lvl="0" indent="-297180" algn="l">
              <a:spcBef>
                <a:spcPts val="699"/>
              </a:spcBef>
              <a:spcAft>
                <a:spcPts val="0"/>
              </a:spcAft>
              <a:buSzPts val="1080"/>
              <a:buChar char="◻"/>
              <a:defRPr/>
            </a:lvl1pPr>
            <a:lvl2pPr marL="914400" lvl="1" indent="-308610" algn="l">
              <a:spcBef>
                <a:spcPts val="549"/>
              </a:spcBef>
              <a:spcAft>
                <a:spcPts val="0"/>
              </a:spcAft>
              <a:buSzPts val="1260"/>
              <a:buChar char="🞑"/>
              <a:defRPr/>
            </a:lvl2pPr>
            <a:lvl3pPr marL="1371600" lvl="2" indent="-314324" algn="l">
              <a:spcBef>
                <a:spcPts val="499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4" algn="l">
              <a:spcBef>
                <a:spcPts val="399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spcBef>
                <a:spcPts val="399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pPr>
              <a:defRPr/>
            </a:pPr>
            <a:endParaRPr/>
          </a:p>
        </p:txBody>
      </p:sp>
      <p:graphicFrame>
        <p:nvGraphicFramePr>
          <p:cNvPr id="320268346" name=""/>
          <p:cNvGraphicFramePr>
            <a:graphicFrameLocks xmlns:a="http://schemas.openxmlformats.org/drawingml/2006/main"/>
          </p:cNvGraphicFramePr>
          <p:nvPr/>
        </p:nvGraphicFramePr>
        <p:xfrm>
          <a:off x="602038" y="1643009"/>
          <a:ext cx="8140699" cy="355599"/>
        </p:xfrm>
        <a:graphic>
          <a:graphicData uri="http://schemas.openxmlformats.org/drawingml/2006/table">
            <a:tbl>
              <a:tblPr firstRow="1" firstCol="0" lastRow="0" lastCol="0" bandRow="1" bandCol="0">
                <a:tableStyleId>{5CA61EB8-BBF2-0860-7438-44B803D93294}</a:tableStyleId>
              </a:tblPr>
              <a:tblGrid>
                <a:gridCol w="2911038"/>
                <a:gridCol w="8043882"/>
              </a:tblGrid>
              <a:tr h="4638828">
                <a:tc>
                  <a:txBody>
                    <a:bodyPr/>
                    <a:p>
                      <a:pPr>
                        <a:defRPr/>
                      </a:pPr>
                      <a:endParaRPr/>
                    </a:p>
                    <a:p>
                      <a:pPr>
                        <a:defRPr/>
                      </a:pPr>
                      <a:endParaRPr/>
                    </a:p>
                    <a:p>
                      <a:pPr>
                        <a:defRPr/>
                      </a:pPr>
                      <a:endParaRPr/>
                    </a:p>
                    <a:p>
                      <a:pPr>
                        <a:defRPr/>
                      </a:pPr>
                      <a:r>
                        <a:rPr sz="2600" b="0" i="0" u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Март 1920 —октябрь 1922 г.</a:t>
                      </a:r>
                      <a:endParaRPr sz="110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endParaRPr/>
                    </a:p>
                    <a:p>
                      <a:pPr algn="ctr">
                        <a:defRPr/>
                      </a:pPr>
                      <a:r>
                        <a:rPr sz="2600" b="1" i="0" u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Этап военного поражения белых армий</a:t>
                      </a:r>
                      <a:r>
                        <a:rPr lang="ru-RU" sz="2600" b="0" i="0" u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ru-RU" sz="2600" b="0" i="0" u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defRPr/>
                      </a:pPr>
                      <a:r>
                        <a:rPr sz="2600" b="0" i="0" u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Заключение перемирия с Польшей в октябре 1920 г. позволило большевикам сосредоточить все силы на Южном фронте. Красная армия к середине ноября 1920 г. окончательно разбила белых в Крыму. В Восточной Сибири и на Дальнем Востоке бои продолжались до октября 1922 г. </a:t>
                      </a:r>
                      <a:endParaRPr sz="280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accent6">
            <a:lumMod val="40000"/>
            <a:lumOff val="60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9" name="Google Shape;179;p7"/>
          <p:cNvSpPr txBox="1"/>
          <p:nvPr>
            <p:ph type="title"/>
          </p:nvPr>
        </p:nvSpPr>
        <p:spPr bwMode="auto">
          <a:xfrm>
            <a:off x="143338" y="116632"/>
            <a:ext cx="11811082" cy="990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4000" b="1">
                <a:solidFill>
                  <a:srgbClr val="2C0F9E"/>
                </a:solidFill>
                <a:latin typeface="Cambria"/>
                <a:ea typeface="Cambria"/>
                <a:cs typeface="Cambria"/>
              </a:rPr>
              <a:t>Гражданская война и её последствия</a:t>
            </a:r>
            <a:endParaRPr sz="4000" b="1">
              <a:solidFill>
                <a:srgbClr val="2C0F9E"/>
              </a:solidFill>
              <a:latin typeface="Cambria"/>
              <a:ea typeface="Cambria"/>
              <a:cs typeface="Cambria"/>
            </a:endParaRPr>
          </a:p>
        </p:txBody>
      </p:sp>
      <p:sp>
        <p:nvSpPr>
          <p:cNvPr id="180" name="Google Shape;180;p7"/>
          <p:cNvSpPr txBox="1"/>
          <p:nvPr/>
        </p:nvSpPr>
        <p:spPr bwMode="auto">
          <a:xfrm>
            <a:off x="143338" y="1556791"/>
            <a:ext cx="11905379" cy="176783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200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В условиях Гражданской войны советское правительство проводило </a:t>
            </a:r>
            <a:r>
              <a:rPr lang="ru-RU" sz="2200" b="1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политику «военного коммунизма»</a:t>
            </a:r>
            <a:r>
              <a:rPr lang="ru-RU" sz="2200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. Это была попытка преодоления экономического и политического кризиса диктаторскими методами. Её теоретическую основу составляли представление о возможности непосредственного введения коммунизма, идея обобществления средств производства и труда. </a:t>
            </a:r>
            <a:endParaRPr sz="2200">
              <a:solidFill>
                <a:schemeClr val="dk1"/>
              </a:solidFill>
              <a:latin typeface="Cambria"/>
              <a:ea typeface="Cambria"/>
              <a:cs typeface="Cambria"/>
            </a:endParaRPr>
          </a:p>
        </p:txBody>
      </p:sp>
      <p:grpSp>
        <p:nvGrpSpPr>
          <p:cNvPr id="181" name="Google Shape;181;p7"/>
          <p:cNvGrpSpPr/>
          <p:nvPr/>
        </p:nvGrpSpPr>
        <p:grpSpPr bwMode="auto">
          <a:xfrm>
            <a:off x="529150" y="3589840"/>
            <a:ext cx="11135468" cy="3149802"/>
            <a:chOff x="289801" y="1724"/>
            <a:chExt cx="11135468" cy="3149802"/>
          </a:xfrm>
        </p:grpSpPr>
        <p:sp>
          <p:nvSpPr>
            <p:cNvPr id="182" name="Google Shape;182;p7"/>
            <p:cNvSpPr/>
            <p:nvPr/>
          </p:nvSpPr>
          <p:spPr bwMode="auto">
            <a:xfrm>
              <a:off x="289801" y="1724"/>
              <a:ext cx="9023236" cy="370564"/>
            </a:xfrm>
            <a:prstGeom prst="roundRect">
              <a:avLst>
                <a:gd name="adj" fmla="val 10000"/>
              </a:avLst>
            </a:prstGeom>
            <a:solidFill>
              <a:schemeClr val="lt1"/>
            </a:solidFill>
            <a:ln w="19050" cap="flat" cmpd="sng">
              <a:solidFill>
                <a:srgbClr val="85A4BD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83" name="Google Shape;183;p7"/>
            <p:cNvSpPr txBox="1"/>
            <p:nvPr/>
          </p:nvSpPr>
          <p:spPr bwMode="auto">
            <a:xfrm>
              <a:off x="304272" y="12577"/>
              <a:ext cx="8994294" cy="348858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8100" tIns="25400" rIns="38100" bIns="25400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2000" b="1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Политика «военного коммунизма» в экономике:</a:t>
              </a:r>
              <a:endParaRPr sz="2000" b="1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184" name="Google Shape;184;p7"/>
            <p:cNvSpPr/>
            <p:nvPr/>
          </p:nvSpPr>
          <p:spPr bwMode="auto">
            <a:xfrm>
              <a:off x="1192124" y="372289"/>
              <a:ext cx="902322" cy="277923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19050" cap="flat" cmpd="sng">
              <a:solidFill>
                <a:srgbClr val="7590A5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85" name="Google Shape;185;p7"/>
            <p:cNvSpPr/>
            <p:nvPr/>
          </p:nvSpPr>
          <p:spPr bwMode="auto">
            <a:xfrm>
              <a:off x="2094448" y="464931"/>
              <a:ext cx="9330821" cy="370564"/>
            </a:xfrm>
            <a:prstGeom prst="roundRect">
              <a:avLst>
                <a:gd name="adj" fmla="val 10000"/>
              </a:avLst>
            </a:prstGeom>
            <a:solidFill>
              <a:schemeClr val="lt1"/>
            </a:solidFill>
            <a:ln w="19050" cap="flat" cmpd="sng">
              <a:solidFill>
                <a:srgbClr val="93B6D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86" name="Google Shape;186;p7"/>
            <p:cNvSpPr txBox="1"/>
            <p:nvPr/>
          </p:nvSpPr>
          <p:spPr bwMode="auto">
            <a:xfrm>
              <a:off x="2108918" y="475784"/>
              <a:ext cx="9301880" cy="348858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4275" tIns="22850" rIns="34275" bIns="22850" anchor="ctr" anchorCtr="0">
              <a:noAutofit/>
            </a:bodyPr>
            <a:lstStyle/>
            <a:p>
              <a:pPr marL="0" marR="0" lvl="0" indent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ликвидация частной собственности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187" name="Google Shape;187;p7"/>
            <p:cNvSpPr/>
            <p:nvPr/>
          </p:nvSpPr>
          <p:spPr bwMode="auto">
            <a:xfrm>
              <a:off x="1192124" y="372289"/>
              <a:ext cx="902322" cy="741129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19050" cap="flat" cmpd="sng">
              <a:solidFill>
                <a:srgbClr val="7590A5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88" name="Google Shape;188;p7"/>
            <p:cNvSpPr/>
            <p:nvPr/>
          </p:nvSpPr>
          <p:spPr bwMode="auto">
            <a:xfrm>
              <a:off x="2094448" y="928137"/>
              <a:ext cx="9330821" cy="370564"/>
            </a:xfrm>
            <a:prstGeom prst="roundRect">
              <a:avLst>
                <a:gd name="adj" fmla="val 10000"/>
              </a:avLst>
            </a:prstGeom>
            <a:solidFill>
              <a:schemeClr val="lt1"/>
            </a:solidFill>
            <a:ln w="19050" cap="flat" cmpd="sng">
              <a:solidFill>
                <a:srgbClr val="93B6D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89" name="Google Shape;189;p7"/>
            <p:cNvSpPr txBox="1"/>
            <p:nvPr/>
          </p:nvSpPr>
          <p:spPr bwMode="auto">
            <a:xfrm>
              <a:off x="2108918" y="938990"/>
              <a:ext cx="9301880" cy="348858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4275" tIns="22850" rIns="34275" bIns="22850" anchor="ctr" anchorCtr="0">
              <a:noAutofit/>
            </a:bodyPr>
            <a:lstStyle/>
            <a:p>
              <a:pPr marL="0" marR="0" lvl="0" indent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национализация промышленности, банковского сектора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190" name="Google Shape;190;p7"/>
            <p:cNvSpPr/>
            <p:nvPr/>
          </p:nvSpPr>
          <p:spPr bwMode="auto">
            <a:xfrm>
              <a:off x="1192124" y="372289"/>
              <a:ext cx="902322" cy="1204336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19050" cap="flat" cmpd="sng">
              <a:solidFill>
                <a:srgbClr val="7590A5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91" name="Google Shape;191;p7"/>
            <p:cNvSpPr/>
            <p:nvPr/>
          </p:nvSpPr>
          <p:spPr bwMode="auto">
            <a:xfrm>
              <a:off x="2094448" y="1391343"/>
              <a:ext cx="9330821" cy="370564"/>
            </a:xfrm>
            <a:prstGeom prst="roundRect">
              <a:avLst>
                <a:gd name="adj" fmla="val 10000"/>
              </a:avLst>
            </a:prstGeom>
            <a:solidFill>
              <a:schemeClr val="lt1"/>
            </a:solidFill>
            <a:ln w="19050" cap="flat" cmpd="sng">
              <a:solidFill>
                <a:srgbClr val="93B6D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92" name="Google Shape;192;p7"/>
            <p:cNvSpPr txBox="1"/>
            <p:nvPr/>
          </p:nvSpPr>
          <p:spPr bwMode="auto">
            <a:xfrm>
              <a:off x="2108918" y="1402196"/>
              <a:ext cx="9301880" cy="348858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4275" tIns="22850" rIns="34275" bIns="22850" anchor="ctr" anchorCtr="0">
              <a:noAutofit/>
            </a:bodyPr>
            <a:lstStyle/>
            <a:p>
              <a:pPr marL="0" marR="0" lvl="0" indent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свёртывание товарно-денежных отношений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193" name="Google Shape;193;p7"/>
            <p:cNvSpPr/>
            <p:nvPr/>
          </p:nvSpPr>
          <p:spPr bwMode="auto">
            <a:xfrm>
              <a:off x="1192124" y="372289"/>
              <a:ext cx="902322" cy="1667542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19050" cap="flat" cmpd="sng">
              <a:solidFill>
                <a:srgbClr val="7590A5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94" name="Google Shape;194;p7"/>
            <p:cNvSpPr/>
            <p:nvPr/>
          </p:nvSpPr>
          <p:spPr bwMode="auto">
            <a:xfrm>
              <a:off x="2094448" y="1854549"/>
              <a:ext cx="9330821" cy="370564"/>
            </a:xfrm>
            <a:prstGeom prst="roundRect">
              <a:avLst>
                <a:gd name="adj" fmla="val 10000"/>
              </a:avLst>
            </a:prstGeom>
            <a:solidFill>
              <a:schemeClr val="lt1"/>
            </a:solidFill>
            <a:ln w="19050" cap="flat" cmpd="sng">
              <a:solidFill>
                <a:srgbClr val="93B6D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95" name="Google Shape;195;p7"/>
            <p:cNvSpPr txBox="1"/>
            <p:nvPr/>
          </p:nvSpPr>
          <p:spPr bwMode="auto">
            <a:xfrm>
              <a:off x="2108918" y="1865402"/>
              <a:ext cx="9301880" cy="348858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4275" tIns="22850" rIns="34275" bIns="22850" anchor="ctr" anchorCtr="0">
              <a:noAutofit/>
            </a:bodyPr>
            <a:lstStyle/>
            <a:p>
              <a:pPr marL="0" marR="0" lvl="0" indent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установление государственного распределения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196" name="Google Shape;196;p7"/>
            <p:cNvSpPr/>
            <p:nvPr/>
          </p:nvSpPr>
          <p:spPr bwMode="auto">
            <a:xfrm>
              <a:off x="1192124" y="372289"/>
              <a:ext cx="902322" cy="2130748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19050" cap="flat" cmpd="sng">
              <a:solidFill>
                <a:srgbClr val="7590A5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97" name="Google Shape;197;p7"/>
            <p:cNvSpPr/>
            <p:nvPr/>
          </p:nvSpPr>
          <p:spPr bwMode="auto">
            <a:xfrm>
              <a:off x="2094448" y="2317755"/>
              <a:ext cx="9330821" cy="370564"/>
            </a:xfrm>
            <a:prstGeom prst="roundRect">
              <a:avLst>
                <a:gd name="adj" fmla="val 10000"/>
              </a:avLst>
            </a:prstGeom>
            <a:solidFill>
              <a:schemeClr val="lt1"/>
            </a:solidFill>
            <a:ln w="19050" cap="flat" cmpd="sng">
              <a:solidFill>
                <a:srgbClr val="93B6D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98" name="Google Shape;198;p7"/>
            <p:cNvSpPr txBox="1"/>
            <p:nvPr/>
          </p:nvSpPr>
          <p:spPr bwMode="auto">
            <a:xfrm>
              <a:off x="2108918" y="2328608"/>
              <a:ext cx="9301880" cy="348858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4275" tIns="22850" rIns="34275" bIns="22850" anchor="ctr" anchorCtr="0">
              <a:noAutofit/>
            </a:bodyPr>
            <a:lstStyle/>
            <a:p>
              <a:pPr marL="0" marR="0" lvl="0" indent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налаживание прямого товарообмена между городом и деревней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199" name="Google Shape;199;p7"/>
            <p:cNvSpPr/>
            <p:nvPr/>
          </p:nvSpPr>
          <p:spPr bwMode="auto">
            <a:xfrm>
              <a:off x="1192124" y="372289"/>
              <a:ext cx="902322" cy="2593954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19050" cap="flat" cmpd="sng">
              <a:solidFill>
                <a:srgbClr val="7590A5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200" name="Google Shape;200;p7"/>
            <p:cNvSpPr/>
            <p:nvPr/>
          </p:nvSpPr>
          <p:spPr bwMode="auto">
            <a:xfrm>
              <a:off x="2094448" y="2780962"/>
              <a:ext cx="9330821" cy="370564"/>
            </a:xfrm>
            <a:prstGeom prst="roundRect">
              <a:avLst>
                <a:gd name="adj" fmla="val 10000"/>
              </a:avLst>
            </a:prstGeom>
            <a:solidFill>
              <a:schemeClr val="lt1"/>
            </a:solidFill>
            <a:ln w="19050" cap="flat" cmpd="sng">
              <a:solidFill>
                <a:srgbClr val="93B6D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201" name="Google Shape;201;p7"/>
            <p:cNvSpPr txBox="1"/>
            <p:nvPr/>
          </p:nvSpPr>
          <p:spPr bwMode="auto">
            <a:xfrm>
              <a:off x="2108918" y="2791815"/>
              <a:ext cx="9301880" cy="348858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4275" tIns="22850" rIns="34275" bIns="22850" anchor="ctr" anchorCtr="0">
              <a:noAutofit/>
            </a:bodyPr>
            <a:lstStyle/>
            <a:p>
              <a:pPr marL="0" marR="0" lvl="0" indent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продразвёрстка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accent6">
            <a:lumMod val="40000"/>
            <a:lumOff val="60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35" name="Google Shape;235;p9"/>
          <p:cNvSpPr txBox="1"/>
          <p:nvPr>
            <p:ph type="title"/>
          </p:nvPr>
        </p:nvSpPr>
        <p:spPr bwMode="auto">
          <a:xfrm>
            <a:off x="143338" y="116632"/>
            <a:ext cx="11811082" cy="990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4000" b="1">
                <a:solidFill>
                  <a:srgbClr val="2C0F9E"/>
                </a:solidFill>
                <a:latin typeface="Cambria"/>
                <a:ea typeface="Cambria"/>
                <a:cs typeface="Cambria"/>
              </a:rPr>
              <a:t>Гражданская война и её последствия</a:t>
            </a:r>
            <a:endParaRPr sz="4000" b="1">
              <a:solidFill>
                <a:srgbClr val="2C0F9E"/>
              </a:solidFill>
              <a:latin typeface="Cambria"/>
              <a:ea typeface="Cambria"/>
              <a:cs typeface="Cambria"/>
            </a:endParaRPr>
          </a:p>
        </p:txBody>
      </p:sp>
      <p:sp>
        <p:nvSpPr>
          <p:cNvPr id="236" name="Google Shape;236;p9"/>
          <p:cNvSpPr txBox="1"/>
          <p:nvPr/>
        </p:nvSpPr>
        <p:spPr bwMode="auto">
          <a:xfrm>
            <a:off x="143338" y="1888935"/>
            <a:ext cx="5184867" cy="365759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600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Гражданская война стоила России огромных жертв. На фронтах войны, в «мясорубке» белого и красного террора, от голода и массовых эпидемий страна потеряла мил- лионы человеческих жизней. Общие потери населения с 1914 г. составили 25 млн. </a:t>
            </a:r>
            <a:endParaRPr sz="2200"/>
          </a:p>
        </p:txBody>
      </p:sp>
      <p:pic>
        <p:nvPicPr>
          <p:cNvPr id="237" name="Google Shape;237;p9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>
            <a:off x="5416553" y="1733616"/>
            <a:ext cx="6537868" cy="468052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238" name="Google Shape;238;p9"/>
          <p:cNvSpPr txBox="1"/>
          <p:nvPr/>
        </p:nvSpPr>
        <p:spPr bwMode="auto">
          <a:xfrm>
            <a:off x="5451794" y="6402355"/>
            <a:ext cx="6502626" cy="33855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600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Российская деревня.  1921-1923 гг.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accent6">
            <a:lumMod val="60000"/>
            <a:lumOff val="40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03712919" name="Google Shape;26;p31"/>
          <p:cNvSpPr txBox="1"/>
          <p:nvPr>
            <p:ph type="title"/>
          </p:nvPr>
        </p:nvSpPr>
        <p:spPr bwMode="auto">
          <a:xfrm>
            <a:off x="816863" y="228600"/>
            <a:ext cx="10871199" cy="990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45699" rIns="91424" bIns="45699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64364237" name="Google Shape;27;p31"/>
          <p:cNvSpPr txBox="1"/>
          <p:nvPr>
            <p:ph type="body" idx="1"/>
          </p:nvPr>
        </p:nvSpPr>
        <p:spPr bwMode="auto">
          <a:xfrm flipH="0" flipV="0">
            <a:off x="9331747" y="1600200"/>
            <a:ext cx="2356316" cy="4495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45699" rIns="91424" bIns="45699" anchor="t" anchorCtr="0">
            <a:noAutofit/>
          </a:bodyPr>
          <a:lstStyle>
            <a:lvl1pPr marL="457200" lvl="0" indent="-297180" algn="l">
              <a:spcBef>
                <a:spcPts val="699"/>
              </a:spcBef>
              <a:spcAft>
                <a:spcPts val="0"/>
              </a:spcAft>
              <a:buSzPts val="1080"/>
              <a:buChar char="◻"/>
              <a:defRPr/>
            </a:lvl1pPr>
            <a:lvl2pPr marL="914400" lvl="1" indent="-308610" algn="l">
              <a:spcBef>
                <a:spcPts val="549"/>
              </a:spcBef>
              <a:spcAft>
                <a:spcPts val="0"/>
              </a:spcAft>
              <a:buSzPts val="1260"/>
              <a:buChar char="🞑"/>
              <a:defRPr/>
            </a:lvl2pPr>
            <a:lvl3pPr marL="1371600" lvl="2" indent="-314324" algn="l">
              <a:spcBef>
                <a:spcPts val="499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4" algn="l">
              <a:spcBef>
                <a:spcPts val="399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spcBef>
                <a:spcPts val="399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pPr>
              <a:defRPr/>
            </a:pPr>
            <a:r>
              <a:rPr lang="ru-RU" b="1">
                <a:latin typeface="Times New Roman"/>
                <a:cs typeface="Times New Roman"/>
              </a:rPr>
              <a:t>Стр.246</a:t>
            </a:r>
            <a:endParaRPr b="1">
              <a:latin typeface="Times New Roman"/>
              <a:cs typeface="Times New Roman"/>
            </a:endParaRPr>
          </a:p>
        </p:txBody>
      </p:sp>
      <p:pic>
        <p:nvPicPr>
          <p:cNvPr id="2021652578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46237" y="0"/>
            <a:ext cx="9146795" cy="68596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accent6">
            <a:lumMod val="60000"/>
            <a:lumOff val="40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49141013" name="Google Shape;26;p31"/>
          <p:cNvSpPr txBox="1"/>
          <p:nvPr>
            <p:ph type="title"/>
          </p:nvPr>
        </p:nvSpPr>
        <p:spPr bwMode="auto">
          <a:xfrm>
            <a:off x="816863" y="228600"/>
            <a:ext cx="10871199" cy="990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45699" rIns="91424" bIns="45699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r>
              <a:rPr lang="ru-RU" b="1">
                <a:solidFill>
                  <a:srgbClr val="2C0F9E"/>
                </a:solidFill>
                <a:latin typeface="Times New Roman"/>
                <a:cs typeface="Times New Roman"/>
              </a:rPr>
              <a:t>Политика «военного коммунизма»</a:t>
            </a:r>
            <a:endParaRPr b="1">
              <a:solidFill>
                <a:srgbClr val="2C0F9E"/>
              </a:solidFill>
              <a:latin typeface="Times New Roman"/>
              <a:cs typeface="Times New Roman"/>
            </a:endParaRPr>
          </a:p>
        </p:txBody>
      </p:sp>
      <p:sp>
        <p:nvSpPr>
          <p:cNvPr id="1746306892" name="Google Shape;27;p31"/>
          <p:cNvSpPr txBox="1"/>
          <p:nvPr>
            <p:ph type="body" idx="1"/>
          </p:nvPr>
        </p:nvSpPr>
        <p:spPr bwMode="auto">
          <a:xfrm flipH="0" flipV="0">
            <a:off x="9331747" y="1600200"/>
            <a:ext cx="2356316" cy="4495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45699" rIns="91424" bIns="45699" anchor="t" anchorCtr="0">
            <a:noAutofit/>
          </a:bodyPr>
          <a:lstStyle>
            <a:lvl1pPr marL="457200" lvl="0" indent="-297180" algn="l">
              <a:spcBef>
                <a:spcPts val="699"/>
              </a:spcBef>
              <a:spcAft>
                <a:spcPts val="0"/>
              </a:spcAft>
              <a:buSzPts val="1080"/>
              <a:buChar char="◻"/>
              <a:defRPr/>
            </a:lvl1pPr>
            <a:lvl2pPr marL="914400" lvl="1" indent="-308610" algn="l">
              <a:spcBef>
                <a:spcPts val="549"/>
              </a:spcBef>
              <a:spcAft>
                <a:spcPts val="0"/>
              </a:spcAft>
              <a:buSzPts val="1260"/>
              <a:buChar char="🞑"/>
              <a:defRPr/>
            </a:lvl2pPr>
            <a:lvl3pPr marL="1371600" lvl="2" indent="-314324" algn="l">
              <a:spcBef>
                <a:spcPts val="499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4" algn="l">
              <a:spcBef>
                <a:spcPts val="399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spcBef>
                <a:spcPts val="399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pPr>
              <a:defRPr/>
            </a:pPr>
            <a:endParaRPr/>
          </a:p>
        </p:txBody>
      </p:sp>
      <p:pic>
        <p:nvPicPr>
          <p:cNvPr id="1745879624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203446" y="1600200"/>
            <a:ext cx="11529458" cy="46789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accent6">
            <a:lumMod val="60000"/>
            <a:lumOff val="40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29931154" name="Google Shape;26;p31"/>
          <p:cNvSpPr txBox="1"/>
          <p:nvPr>
            <p:ph type="title"/>
          </p:nvPr>
        </p:nvSpPr>
        <p:spPr bwMode="auto">
          <a:xfrm>
            <a:off x="816863" y="228600"/>
            <a:ext cx="10871199" cy="990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45699" rIns="91424" bIns="45699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r>
              <a:rPr lang="ru-RU" b="1">
                <a:solidFill>
                  <a:srgbClr val="2C0F9E"/>
                </a:solidFill>
                <a:latin typeface="Times New Roman"/>
                <a:cs typeface="Times New Roman"/>
              </a:rPr>
              <a:t>Политика «военного коммунизма»</a:t>
            </a:r>
            <a:endParaRPr b="1">
              <a:solidFill>
                <a:srgbClr val="2C0F9E"/>
              </a:solidFill>
              <a:latin typeface="Times New Roman"/>
              <a:cs typeface="Times New Roman"/>
            </a:endParaRPr>
          </a:p>
        </p:txBody>
      </p:sp>
      <p:sp>
        <p:nvSpPr>
          <p:cNvPr id="535678104" name="Google Shape;27;p31"/>
          <p:cNvSpPr txBox="1"/>
          <p:nvPr>
            <p:ph type="body" idx="1"/>
          </p:nvPr>
        </p:nvSpPr>
        <p:spPr bwMode="auto">
          <a:xfrm flipH="0" flipV="0">
            <a:off x="9331747" y="1600200"/>
            <a:ext cx="2356316" cy="4495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45699" rIns="91424" bIns="45699" anchor="t" anchorCtr="0">
            <a:noAutofit/>
          </a:bodyPr>
          <a:lstStyle>
            <a:lvl1pPr marL="457200" lvl="0" indent="-297180" algn="l">
              <a:spcBef>
                <a:spcPts val="699"/>
              </a:spcBef>
              <a:spcAft>
                <a:spcPts val="0"/>
              </a:spcAft>
              <a:buSzPts val="1080"/>
              <a:buChar char="◻"/>
              <a:defRPr/>
            </a:lvl1pPr>
            <a:lvl2pPr marL="914400" lvl="1" indent="-308610" algn="l">
              <a:spcBef>
                <a:spcPts val="549"/>
              </a:spcBef>
              <a:spcAft>
                <a:spcPts val="0"/>
              </a:spcAft>
              <a:buSzPts val="1260"/>
              <a:buChar char="🞑"/>
              <a:defRPr/>
            </a:lvl2pPr>
            <a:lvl3pPr marL="1371600" lvl="2" indent="-314324" algn="l">
              <a:spcBef>
                <a:spcPts val="499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4" algn="l">
              <a:spcBef>
                <a:spcPts val="399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spcBef>
                <a:spcPts val="399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pPr>
              <a:defRPr/>
            </a:pPr>
            <a:endParaRPr/>
          </a:p>
        </p:txBody>
      </p:sp>
      <p:pic>
        <p:nvPicPr>
          <p:cNvPr id="2141847385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939259" y="1600200"/>
            <a:ext cx="10626407" cy="50871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accent5">
            <a:lumMod val="60000"/>
            <a:lumOff val="40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51" name="Google Shape;251;p11"/>
          <p:cNvSpPr txBox="1"/>
          <p:nvPr>
            <p:ph type="title"/>
          </p:nvPr>
        </p:nvSpPr>
        <p:spPr bwMode="auto">
          <a:xfrm>
            <a:off x="143338" y="116632"/>
            <a:ext cx="11811082" cy="990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4000" b="1">
                <a:solidFill>
                  <a:srgbClr val="2C0F9E"/>
                </a:solidFill>
                <a:latin typeface="Cambria"/>
                <a:ea typeface="Cambria"/>
                <a:cs typeface="Cambria"/>
              </a:rPr>
              <a:t>Советская модель модернизации</a:t>
            </a:r>
            <a:endParaRPr sz="4000" b="1">
              <a:solidFill>
                <a:schemeClr val="accent2"/>
              </a:solidFill>
              <a:latin typeface="Cambria"/>
              <a:ea typeface="Cambria"/>
              <a:cs typeface="Cambria"/>
            </a:endParaRPr>
          </a:p>
        </p:txBody>
      </p:sp>
      <p:sp>
        <p:nvSpPr>
          <p:cNvPr id="252" name="Google Shape;252;p11"/>
          <p:cNvSpPr txBox="1"/>
          <p:nvPr/>
        </p:nvSpPr>
        <p:spPr bwMode="auto">
          <a:xfrm>
            <a:off x="129895" y="1556791"/>
            <a:ext cx="11919015" cy="10972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200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Острейший социально-экономический и политический кризис начала 1920-х гг. заставил большевистское руководство отказаться от политики «военного коммунизма» и перейти к новому курсу, который получил название </a:t>
            </a:r>
            <a:r>
              <a:rPr lang="ru-RU" sz="2200" b="1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новой экономической политики (нэп)</a:t>
            </a:r>
            <a:r>
              <a:rPr lang="ru-RU" sz="2200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.</a:t>
            </a:r>
            <a:endParaRPr sz="1800"/>
          </a:p>
        </p:txBody>
      </p:sp>
      <p:graphicFrame>
        <p:nvGraphicFramePr>
          <p:cNvPr id="253" name="Google Shape;253;p11"/>
          <p:cNvGraphicFramePr>
            <a:graphicFrameLocks xmlns:a="http://schemas.openxmlformats.org/drawingml/2006/main"/>
          </p:cNvGraphicFramePr>
          <p:nvPr/>
        </p:nvGraphicFramePr>
        <p:xfrm>
          <a:off x="239349" y="2654067"/>
          <a:ext cx="3000000" cy="3000000"/>
        </p:xfrm>
        <a:graphic>
          <a:graphicData uri="http://schemas.openxmlformats.org/drawingml/2006/table">
            <a:tbl>
              <a:tblPr firstRow="1" firstCol="0" lastRow="0" lastCol="0" bandRow="0" bandCol="0">
                <a:tableStyleId>{837E6CAF-BE2E-1DFE-27F1-CBC1E736336D}</a:tableStyleId>
                <a:noFill/>
              </a:tblPr>
              <a:tblGrid>
                <a:gridCol w="4986825"/>
                <a:gridCol w="3799475"/>
              </a:tblGrid>
              <a:tr h="559127">
                <a:tc gridSpan="2">
                  <a:txBody>
                    <a:bodyPr/>
                    <a:p>
                      <a:pPr marL="0" marR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-RU" sz="1800" u="none" strike="noStrike" cap="none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</a:rPr>
                        <a:t>Причины новой экономической политики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</a:endParaRPr>
                    </a:p>
                  </a:txBody>
                  <a:tcPr marL="91450" marR="91450" marT="45725" marB="45725" anchor="ctr"/>
                </a:tc>
                <a:tc hMerge="1">
                  <a:txBody>
                    <a:bodyPr/>
                    <a:p>
                      <a:endParaRPr/>
                    </a:p>
                  </a:txBody>
                </a:tc>
              </a:tr>
              <a:tr h="561106">
                <a:tc>
                  <a:txBody>
                    <a:bodyPr/>
                    <a:p>
                      <a:pPr marL="0" marR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-RU" sz="1800" b="1" u="none" strike="noStrike" cap="none">
                          <a:latin typeface="Cambria"/>
                          <a:ea typeface="Cambria"/>
                          <a:cs typeface="Cambria"/>
                        </a:rPr>
                        <a:t>Объективные причины</a:t>
                      </a:r>
                      <a:endParaRPr sz="1800" b="1" u="none" strike="noStrike" cap="none">
                        <a:latin typeface="Cambria"/>
                        <a:ea typeface="Cambria"/>
                        <a:cs typeface="Cambria"/>
                      </a:endParaRPr>
                    </a:p>
                  </a:txBody>
                  <a:tcPr marL="91450" marR="91450" marT="45725" marB="45725" anchor="ctr">
                    <a:solidFill>
                      <a:srgbClr val="D3E1EC"/>
                    </a:solidFill>
                  </a:tcPr>
                </a:tc>
                <a:tc>
                  <a:txBody>
                    <a:bodyPr/>
                    <a:p>
                      <a:pPr marL="0" marR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-RU" sz="1800" b="1" u="none" strike="noStrike" cap="none">
                          <a:latin typeface="Cambria"/>
                          <a:ea typeface="Cambria"/>
                          <a:cs typeface="Cambria"/>
                        </a:rPr>
                        <a:t>Субъективные причины</a:t>
                      </a:r>
                      <a:endParaRPr sz="1800" b="1" u="none" strike="noStrike" cap="none">
                        <a:latin typeface="Cambria"/>
                        <a:ea typeface="Cambria"/>
                        <a:cs typeface="Cambria"/>
                      </a:endParaRPr>
                    </a:p>
                  </a:txBody>
                  <a:tcPr marL="91450" marR="91450" marT="45725" marB="45725" anchor="ctr">
                    <a:solidFill>
                      <a:srgbClr val="D3E1EC"/>
                    </a:solidFill>
                  </a:tcPr>
                </a:tc>
              </a:tr>
              <a:tr h="966202">
                <a:tc>
                  <a:txBody>
                    <a:bodyPr/>
                    <a:p>
                      <a:pPr marL="0" marR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-RU" sz="1800" u="none" strike="noStrike" cap="none">
                          <a:latin typeface="Cambria"/>
                          <a:ea typeface="Cambria"/>
                          <a:cs typeface="Cambria"/>
                        </a:rPr>
                        <a:t>Исчерпала себя политика «военного комму- низма»</a:t>
                      </a:r>
                      <a:endParaRPr sz="1800">
                        <a:latin typeface="Cambria"/>
                        <a:ea typeface="Cambria"/>
                        <a:cs typeface="Cambria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p>
                      <a:pPr marL="0" marR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-RU" sz="1800">
                          <a:latin typeface="Cambria"/>
                          <a:ea typeface="Cambria"/>
                          <a:cs typeface="Cambria"/>
                        </a:rPr>
                        <a:t>Выступления крестьян</a:t>
                      </a:r>
                      <a:endParaRPr sz="1800">
                        <a:latin typeface="Cambria"/>
                        <a:ea typeface="Cambria"/>
                        <a:cs typeface="Cambria"/>
                      </a:endParaRPr>
                    </a:p>
                  </a:txBody>
                  <a:tcPr marL="91450" marR="91450" marT="45725" marB="45725" anchor="ctr"/>
                </a:tc>
              </a:tr>
              <a:tr h="733225">
                <a:tc rowSpan="2">
                  <a:txBody>
                    <a:bodyPr/>
                    <a:p>
                      <a:pPr marL="0" marR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-RU" sz="1800">
                          <a:latin typeface="Cambria"/>
                          <a:ea typeface="Cambria"/>
                          <a:cs typeface="Cambria"/>
                        </a:rPr>
                        <a:t>Недовольство продразвёрсткой, принуди- тельным трудом, скудным пайком, полити- кой большевиков</a:t>
                      </a:r>
                      <a:endParaRPr sz="1800">
                        <a:latin typeface="Cambria"/>
                        <a:ea typeface="Cambria"/>
                        <a:cs typeface="Cambria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mbria"/>
                        <a:buNone/>
                        <a:defRPr/>
                      </a:pPr>
                      <a:r>
                        <a:rPr lang="ru-RU" sz="1800">
                          <a:latin typeface="Cambria"/>
                          <a:ea typeface="Cambria"/>
                          <a:cs typeface="Cambria"/>
                        </a:rPr>
                        <a:t>Забастовки рабочих</a:t>
                      </a:r>
                      <a:endParaRPr sz="1800">
                        <a:latin typeface="Cambria"/>
                        <a:ea typeface="Cambria"/>
                        <a:cs typeface="Cambria"/>
                      </a:endParaRPr>
                    </a:p>
                  </a:txBody>
                  <a:tcPr marL="91450" marR="91450" marT="45725" marB="45725" anchor="ctr"/>
                </a:tc>
              </a:tr>
              <a:tr h="1195655">
                <a:tc vMerge="1">
                  <a:txBody>
                    <a:bodyPr/>
                    <a:p>
                      <a:pPr>
                        <a:defRPr/>
                      </a:pP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marL="0" marR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-RU" sz="1800">
                          <a:latin typeface="Cambria"/>
                          <a:ea typeface="Cambria"/>
                          <a:cs typeface="Cambria"/>
                        </a:rPr>
                        <a:t>Кронштадский мятеж</a:t>
                      </a:r>
                      <a:endParaRPr sz="1800">
                        <a:latin typeface="Cambria"/>
                        <a:ea typeface="Cambria"/>
                        <a:cs typeface="Cambria"/>
                      </a:endParaRPr>
                    </a:p>
                  </a:txBody>
                  <a:tcPr marL="91450" marR="91450" marT="45725" marB="45725" anchor="ctr"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accent5">
            <a:lumMod val="60000"/>
            <a:lumOff val="40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58" name="Google Shape;258;p12"/>
          <p:cNvSpPr txBox="1"/>
          <p:nvPr>
            <p:ph type="title"/>
          </p:nvPr>
        </p:nvSpPr>
        <p:spPr bwMode="auto">
          <a:xfrm>
            <a:off x="143338" y="116632"/>
            <a:ext cx="11811082" cy="990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4000" b="1">
                <a:solidFill>
                  <a:srgbClr val="2C0F9E"/>
                </a:solidFill>
                <a:latin typeface="Cambria"/>
                <a:ea typeface="Cambria"/>
                <a:cs typeface="Cambria"/>
              </a:rPr>
              <a:t>Советская модель модернизации</a:t>
            </a:r>
            <a:endParaRPr sz="4000" b="1">
              <a:solidFill>
                <a:srgbClr val="2C0F9E"/>
              </a:solidFill>
              <a:latin typeface="Cambria"/>
              <a:ea typeface="Cambria"/>
              <a:cs typeface="Cambria"/>
            </a:endParaRPr>
          </a:p>
        </p:txBody>
      </p:sp>
      <p:graphicFrame>
        <p:nvGraphicFramePr>
          <p:cNvPr id="259" name="Google Shape;259;p12"/>
          <p:cNvGraphicFramePr>
            <a:graphicFrameLocks xmlns:a="http://schemas.openxmlformats.org/drawingml/2006/main"/>
          </p:cNvGraphicFramePr>
          <p:nvPr/>
        </p:nvGraphicFramePr>
        <p:xfrm>
          <a:off x="143338" y="1700807"/>
          <a:ext cx="8941699" cy="5065924"/>
        </p:xfrm>
        <a:graphic>
          <a:graphicData uri="http://schemas.openxmlformats.org/drawingml/2006/table">
            <a:tbl>
              <a:tblPr firstRow="1" firstCol="0" lastRow="0" lastCol="0" bandRow="0" bandCol="0">
                <a:tableStyleId>{837E6CAF-BE2E-1DFE-27F1-CBC1E736336D}</a:tableStyleId>
                <a:noFill/>
              </a:tblPr>
              <a:tblGrid>
                <a:gridCol w="1908949"/>
                <a:gridCol w="2990673"/>
                <a:gridCol w="2990673"/>
              </a:tblGrid>
              <a:tr h="385659">
                <a:tc gridSpan="3">
                  <a:txBody>
                    <a:bodyPr/>
                    <a:p>
                      <a:pPr marL="0" marR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-RU" sz="18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</a:rPr>
                        <a:t>Нэп и политика «военного коммунизма»</a:t>
                      </a:r>
                      <a:endParaRPr sz="18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</a:endParaRPr>
                    </a:p>
                  </a:txBody>
                  <a:tcPr marL="91450" marR="91450" marT="45725" marB="45725">
                    <a:lnL w="12699" algn="ctr">
                      <a:solidFill>
                        <a:srgbClr val="000000"/>
                      </a:solidFill>
                    </a:lnL>
                    <a:lnR w="12699" algn="ctr">
                      <a:solidFill>
                        <a:srgbClr val="000000"/>
                      </a:solidFill>
                    </a:lnR>
                    <a:lnT w="12699" algn="ctr">
                      <a:solidFill>
                        <a:srgbClr val="000000"/>
                      </a:solidFill>
                    </a:lnT>
                    <a:lnB w="12699" algn="ctr">
                      <a:solidFill>
                        <a:srgbClr val="000000"/>
                      </a:solidFill>
                    </a:lnB>
                  </a:tcPr>
                </a:tc>
                <a:tc hMerge="1">
                  <a:txBody>
                    <a:bodyPr/>
                    <a:p>
                      <a:endParaRPr/>
                    </a:p>
                  </a:txBody>
                </a:tc>
                <a:tc hMerge="1">
                  <a:txBody>
                    <a:bodyPr/>
                    <a:p>
                      <a:endParaRPr/>
                    </a:p>
                  </a:txBody>
                </a:tc>
              </a:tr>
              <a:tr h="683528">
                <a:tc>
                  <a:txBody>
                    <a:bodyPr/>
                    <a:p>
                      <a:pPr marL="0" marR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 sz="18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</a:endParaRPr>
                    </a:p>
                  </a:txBody>
                  <a:tcPr marL="91450" marR="91450" marT="45725" marB="45725">
                    <a:lnL w="12699" algn="ctr">
                      <a:solidFill>
                        <a:srgbClr val="000000"/>
                      </a:solidFill>
                    </a:lnL>
                    <a:lnR w="12699" algn="ctr">
                      <a:solidFill>
                        <a:srgbClr val="000000"/>
                      </a:solidFill>
                    </a:lnR>
                    <a:lnT w="12699" algn="ctr">
                      <a:solidFill>
                        <a:srgbClr val="000000"/>
                      </a:solidFill>
                    </a:lnT>
                    <a:lnB w="12699" algn="ctr">
                      <a:solidFill>
                        <a:srgbClr val="000000"/>
                      </a:solidFill>
                    </a:lnB>
                    <a:solidFill>
                      <a:srgbClr val="D3E1EC"/>
                    </a:solidFill>
                  </a:tcPr>
                </a:tc>
                <a:tc>
                  <a:txBody>
                    <a:bodyPr/>
                    <a:p>
                      <a:pPr marL="0" marR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-RU" sz="1800" b="1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</a:rPr>
                        <a:t>Политика</a:t>
                      </a:r>
                      <a:r>
                        <a:rPr lang="ru-RU" sz="1800" b="1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</a:rPr>
                        <a:t> «военного коммунизма»</a:t>
                      </a:r>
                      <a:endParaRPr sz="1800" b="1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</a:endParaRPr>
                    </a:p>
                  </a:txBody>
                  <a:tcPr marL="91450" marR="91450" marT="45725" marB="45725" anchor="ctr">
                    <a:lnL w="12699" algn="ctr">
                      <a:solidFill>
                        <a:srgbClr val="000000"/>
                      </a:solidFill>
                    </a:lnL>
                    <a:lnR w="12699" algn="ctr">
                      <a:solidFill>
                        <a:srgbClr val="000000"/>
                      </a:solidFill>
                    </a:lnR>
                    <a:lnT w="12699" algn="ctr">
                      <a:solidFill>
                        <a:srgbClr val="000000"/>
                      </a:solidFill>
                    </a:lnT>
                    <a:lnB w="12699" algn="ctr">
                      <a:solidFill>
                        <a:srgbClr val="000000"/>
                      </a:solidFill>
                    </a:lnB>
                    <a:solidFill>
                      <a:srgbClr val="D3E1EC"/>
                    </a:solidFill>
                  </a:tcPr>
                </a:tc>
                <a:tc>
                  <a:txBody>
                    <a:bodyPr/>
                    <a:p>
                      <a:pPr marL="0" marR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-RU" sz="1800" b="1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</a:rPr>
                        <a:t>Новая экономическая политика</a:t>
                      </a:r>
                      <a:endParaRPr sz="1800" b="1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</a:endParaRPr>
                    </a:p>
                  </a:txBody>
                  <a:tcPr marL="91450" marR="91450" marT="45725" marB="45725" anchor="ctr">
                    <a:lnL w="12699" algn="ctr">
                      <a:solidFill>
                        <a:srgbClr val="000000"/>
                      </a:solidFill>
                    </a:lnL>
                    <a:lnR w="12699" algn="ctr">
                      <a:solidFill>
                        <a:srgbClr val="000000"/>
                      </a:solidFill>
                    </a:lnR>
                    <a:lnT w="12699" algn="ctr">
                      <a:solidFill>
                        <a:srgbClr val="000000"/>
                      </a:solidFill>
                    </a:lnT>
                    <a:lnB w="12699" algn="ctr">
                      <a:solidFill>
                        <a:srgbClr val="000000"/>
                      </a:solidFill>
                    </a:lnB>
                    <a:solidFill>
                      <a:srgbClr val="D3E1EC"/>
                    </a:solidFill>
                  </a:tcPr>
                </a:tc>
              </a:tr>
              <a:tr h="685700">
                <a:tc>
                  <a:txBody>
                    <a:bodyPr/>
                    <a:p>
                      <a:pPr marL="0" marR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-RU" sz="18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</a:rPr>
                        <a:t>Промышленность</a:t>
                      </a:r>
                      <a:endParaRPr sz="18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</a:endParaRPr>
                    </a:p>
                  </a:txBody>
                  <a:tcPr marL="91450" marR="91450" marT="45725" marB="45725">
                    <a:lnL w="12699" algn="ctr">
                      <a:solidFill>
                        <a:srgbClr val="000000"/>
                      </a:solidFill>
                    </a:lnL>
                    <a:lnR w="12699" algn="ctr">
                      <a:solidFill>
                        <a:srgbClr val="000000"/>
                      </a:solidFill>
                    </a:lnR>
                    <a:lnT w="12699" algn="ctr">
                      <a:solidFill>
                        <a:srgbClr val="000000"/>
                      </a:solidFill>
                    </a:lnT>
                    <a:lnB w="12699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p>
                      <a:pPr marL="0" marR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-RU" sz="18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</a:rPr>
                        <a:t>Национализация промышленности. Милитаризация</a:t>
                      </a:r>
                      <a:endParaRPr sz="18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</a:endParaRPr>
                    </a:p>
                  </a:txBody>
                  <a:tcPr marL="91450" marR="91450" marT="45725" marB="45725">
                    <a:lnL w="12699" algn="ctr">
                      <a:solidFill>
                        <a:srgbClr val="000000"/>
                      </a:solidFill>
                    </a:lnL>
                    <a:lnR w="12699" algn="ctr">
                      <a:solidFill>
                        <a:srgbClr val="000000"/>
                      </a:solidFill>
                    </a:lnR>
                    <a:lnT w="12699" algn="ctr">
                      <a:solidFill>
                        <a:srgbClr val="000000"/>
                      </a:solidFill>
                    </a:lnT>
                    <a:lnB w="12699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p>
                      <a:pPr marL="0" marR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-RU" sz="18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</a:rPr>
                        <a:t>Частичная денационализация. Концессии</a:t>
                      </a:r>
                      <a:endParaRPr sz="18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</a:endParaRPr>
                    </a:p>
                  </a:txBody>
                  <a:tcPr marL="91450" marR="91450" marT="45725" marB="45725">
                    <a:lnL w="12699" algn="ctr">
                      <a:solidFill>
                        <a:srgbClr val="000000"/>
                      </a:solidFill>
                    </a:lnL>
                    <a:lnR w="12699" algn="ctr">
                      <a:solidFill>
                        <a:srgbClr val="000000"/>
                      </a:solidFill>
                    </a:lnR>
                    <a:lnT w="12699" algn="ctr">
                      <a:solidFill>
                        <a:srgbClr val="000000"/>
                      </a:solidFill>
                    </a:lnT>
                    <a:lnB w="12699" algn="ctr">
                      <a:solidFill>
                        <a:srgbClr val="000000"/>
                      </a:solidFill>
                    </a:lnB>
                  </a:tcPr>
                </a:tc>
              </a:tr>
              <a:tr h="1273460">
                <a:tc>
                  <a:txBody>
                    <a:bodyPr/>
                    <a:p>
                      <a:pPr marL="0" marR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-RU" sz="18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</a:rPr>
                        <a:t>Сельское хозяйство</a:t>
                      </a:r>
                      <a:endParaRPr sz="18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</a:endParaRPr>
                    </a:p>
                  </a:txBody>
                  <a:tcPr marL="91450" marR="91450" marT="45725" marB="45725">
                    <a:lnL w="12699" algn="ctr">
                      <a:solidFill>
                        <a:srgbClr val="000000"/>
                      </a:solidFill>
                    </a:lnL>
                    <a:lnR w="12699" algn="ctr">
                      <a:solidFill>
                        <a:srgbClr val="000000"/>
                      </a:solidFill>
                    </a:lnR>
                    <a:lnT w="12699" algn="ctr">
                      <a:solidFill>
                        <a:srgbClr val="000000"/>
                      </a:solidFill>
                    </a:lnT>
                    <a:lnB w="12699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p>
                      <a:pPr marL="0" marR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-RU" sz="18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</a:rPr>
                        <a:t>Продовольственная развёрстка. Запрещение аренды,</a:t>
                      </a:r>
                      <a:r>
                        <a:rPr lang="ru-RU" sz="18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</a:rPr>
                        <a:t> наёмного труда. Попытка введения коллективных хозяйств</a:t>
                      </a:r>
                      <a:endParaRPr sz="18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</a:endParaRPr>
                    </a:p>
                  </a:txBody>
                  <a:tcPr marL="91450" marR="91450" marT="45725" marB="45725">
                    <a:lnL w="12699" algn="ctr">
                      <a:solidFill>
                        <a:srgbClr val="000000"/>
                      </a:solidFill>
                    </a:lnL>
                    <a:lnR w="12699" algn="ctr">
                      <a:solidFill>
                        <a:srgbClr val="000000"/>
                      </a:solidFill>
                    </a:lnR>
                    <a:lnT w="12699" algn="ctr">
                      <a:solidFill>
                        <a:srgbClr val="000000"/>
                      </a:solidFill>
                    </a:lnT>
                    <a:lnB w="12699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p>
                      <a:pPr marL="0" marR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-RU" sz="18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</a:rPr>
                        <a:t>Продовольственный</a:t>
                      </a:r>
                      <a:r>
                        <a:rPr lang="ru-RU" sz="18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</a:rPr>
                        <a:t> налог, аренда, наёмный труд. Разви- тие кооперации</a:t>
                      </a:r>
                      <a:endParaRPr sz="18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</a:endParaRPr>
                    </a:p>
                  </a:txBody>
                  <a:tcPr marL="91450" marR="91450" marT="45725" marB="45725">
                    <a:lnL w="12699" algn="ctr">
                      <a:solidFill>
                        <a:srgbClr val="000000"/>
                      </a:solidFill>
                    </a:lnL>
                    <a:lnR w="12699" algn="ctr">
                      <a:solidFill>
                        <a:srgbClr val="000000"/>
                      </a:solidFill>
                    </a:lnR>
                    <a:lnT w="12699" algn="ctr">
                      <a:solidFill>
                        <a:srgbClr val="000000"/>
                      </a:solidFill>
                    </a:lnT>
                    <a:lnB w="12699" algn="ctr">
                      <a:solidFill>
                        <a:srgbClr val="000000"/>
                      </a:solidFill>
                    </a:lnB>
                  </a:tcPr>
                </a:tc>
              </a:tr>
              <a:tr h="1567329">
                <a:tc>
                  <a:txBody>
                    <a:bodyPr/>
                    <a:p>
                      <a:pPr marL="0" marR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-RU" sz="18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</a:rPr>
                        <a:t>Торговля и финан- сы</a:t>
                      </a:r>
                      <a:endParaRPr sz="18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</a:endParaRPr>
                    </a:p>
                  </a:txBody>
                  <a:tcPr marL="91450" marR="91450" marT="45725" marB="45725">
                    <a:lnL w="12699" algn="ctr">
                      <a:solidFill>
                        <a:srgbClr val="000000"/>
                      </a:solidFill>
                    </a:lnL>
                    <a:lnR w="12699" algn="ctr">
                      <a:solidFill>
                        <a:srgbClr val="000000"/>
                      </a:solidFill>
                    </a:lnR>
                    <a:lnT w="12699" algn="ctr">
                      <a:solidFill>
                        <a:srgbClr val="000000"/>
                      </a:solidFill>
                    </a:lnT>
                    <a:lnB w="12699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p>
                      <a:pPr marL="0" marR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-RU" sz="18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</a:rPr>
                        <a:t>Запрещение торговли, прямой продуктообмен, карточная система. Введение бесплатных услуг. Отмена денег</a:t>
                      </a:r>
                      <a:endParaRPr sz="18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</a:endParaRPr>
                    </a:p>
                  </a:txBody>
                  <a:tcPr marL="91450" marR="91450" marT="45725" marB="45725">
                    <a:lnL w="12699" algn="ctr">
                      <a:solidFill>
                        <a:srgbClr val="000000"/>
                      </a:solidFill>
                    </a:lnL>
                    <a:lnR w="12699" algn="ctr">
                      <a:solidFill>
                        <a:srgbClr val="000000"/>
                      </a:solidFill>
                    </a:lnR>
                    <a:lnT w="12699" algn="ctr">
                      <a:solidFill>
                        <a:srgbClr val="000000"/>
                      </a:solidFill>
                    </a:lnT>
                    <a:lnB w="12699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p>
                      <a:pPr marL="0" marR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-RU" sz="18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</a:rPr>
                        <a:t>Возобновление торговли. Ликвидация бесплатных услуг. Возобновление деятельности денежно-финансовой системы</a:t>
                      </a:r>
                      <a:endParaRPr sz="18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</a:endParaRPr>
                    </a:p>
                  </a:txBody>
                  <a:tcPr marL="91450" marR="91450" marT="45725" marB="45725">
                    <a:lnL w="12699" algn="ctr">
                      <a:solidFill>
                        <a:srgbClr val="000000"/>
                      </a:solidFill>
                    </a:lnL>
                    <a:lnR w="12699" algn="ctr">
                      <a:solidFill>
                        <a:srgbClr val="000000"/>
                      </a:solidFill>
                    </a:lnR>
                    <a:lnT w="12699" algn="ctr">
                      <a:solidFill>
                        <a:srgbClr val="000000"/>
                      </a:solidFill>
                    </a:lnT>
                    <a:lnB w="12699" algn="ctr">
                      <a:solidFill>
                        <a:srgbClr val="000000"/>
                      </a:solidFill>
                    </a:lnB>
                  </a:tcPr>
                </a:tc>
              </a:tr>
            </a:tbl>
          </a:graphicData>
        </a:graphic>
      </p:graphicFrame>
      <p:sp>
        <p:nvSpPr>
          <p:cNvPr id="1013728720" name=""/>
          <p:cNvSpPr txBox="1"/>
          <p:nvPr/>
        </p:nvSpPr>
        <p:spPr bwMode="auto">
          <a:xfrm flipH="0" flipV="0">
            <a:off x="8351504" y="1757038"/>
            <a:ext cx="3708492" cy="399291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endParaRPr/>
          </a:p>
          <a:p>
            <a:pPr>
              <a:defRPr/>
            </a:pPr>
            <a:r>
              <a:rPr sz="2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  марте 1921  г. на Х съезде РКП(б) был провозглашен переход к  новой экономической политике (НЭП). </a:t>
            </a:r>
            <a:endParaRPr sz="2200" b="0" i="0" u="none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pPr>
              <a:defRPr/>
            </a:pPr>
            <a:r>
              <a:rPr sz="2200" b="1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Целями НЭПа </a:t>
            </a:r>
            <a:r>
              <a:rPr sz="2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являлись снижение социальной напряженности, укрепление социальной базы</a:t>
            </a:r>
            <a:r>
              <a:rPr lang="ru-RU" sz="2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Советской власти, выход из кризиса и  восстановление экономики.</a:t>
            </a:r>
            <a:endParaRPr sz="2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accent5">
            <a:lumMod val="60000"/>
            <a:lumOff val="40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64" name="Google Shape;264;p13"/>
          <p:cNvSpPr txBox="1"/>
          <p:nvPr>
            <p:ph type="title"/>
          </p:nvPr>
        </p:nvSpPr>
        <p:spPr bwMode="auto">
          <a:xfrm>
            <a:off x="143338" y="116632"/>
            <a:ext cx="11811082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4000" b="1">
                <a:solidFill>
                  <a:srgbClr val="2C0F9E"/>
                </a:solidFill>
                <a:latin typeface="Cambria"/>
                <a:ea typeface="Cambria"/>
                <a:cs typeface="Cambria"/>
              </a:rPr>
              <a:t>Советская модель модернизации</a:t>
            </a:r>
            <a:endParaRPr sz="4000" b="1">
              <a:solidFill>
                <a:schemeClr val="accent2"/>
              </a:solidFill>
              <a:latin typeface="Cambria"/>
              <a:ea typeface="Cambria"/>
              <a:cs typeface="Cambria"/>
            </a:endParaRPr>
          </a:p>
        </p:txBody>
      </p:sp>
      <p:graphicFrame>
        <p:nvGraphicFramePr>
          <p:cNvPr id="265" name="Google Shape;265;p13"/>
          <p:cNvGraphicFramePr>
            <a:graphicFrameLocks xmlns:a="http://schemas.openxmlformats.org/drawingml/2006/main"/>
          </p:cNvGraphicFramePr>
          <p:nvPr/>
        </p:nvGraphicFramePr>
        <p:xfrm>
          <a:off x="143338" y="1700808"/>
          <a:ext cx="3000000" cy="3000000"/>
        </p:xfrm>
        <a:graphic>
          <a:graphicData uri="http://schemas.openxmlformats.org/drawingml/2006/table">
            <a:tbl>
              <a:tblPr firstRow="1" firstCol="0" lastRow="0" lastCol="0" bandRow="0" bandCol="0">
                <a:tableStyleId>{837E6CAF-BE2E-1DFE-27F1-CBC1E736336D}</a:tableStyleId>
                <a:noFill/>
              </a:tblPr>
              <a:tblGrid>
                <a:gridCol w="2160250"/>
                <a:gridCol w="3384375"/>
                <a:gridCol w="3384375"/>
              </a:tblGrid>
              <a:tr h="406324">
                <a:tc gridSpan="3">
                  <a:txBody>
                    <a:bodyPr/>
                    <a:p>
                      <a:pPr marL="0" marR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-RU" sz="18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</a:rPr>
                        <a:t>Нэп и политика «военного коммунизма»</a:t>
                      </a:r>
                      <a:endParaRPr sz="18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</a:endParaRPr>
                    </a:p>
                  </a:txBody>
                  <a:tcPr marL="91450" marR="91450" marT="45725" marB="45725">
                    <a:lnL w="28575" algn="ctr">
                      <a:solidFill>
                        <a:srgbClr val="000000"/>
                      </a:solidFill>
                    </a:lnL>
                    <a:lnR w="28575" algn="ctr">
                      <a:solidFill>
                        <a:srgbClr val="000000"/>
                      </a:solidFill>
                    </a:lnR>
                    <a:lnT w="28575" algn="ctr">
                      <a:solidFill>
                        <a:srgbClr val="000000"/>
                      </a:solidFill>
                    </a:lnT>
                    <a:lnB w="28575" algn="ctr">
                      <a:solidFill>
                        <a:srgbClr val="000000"/>
                      </a:solidFill>
                    </a:lnB>
                  </a:tcPr>
                </a:tc>
                <a:tc hMerge="1">
                  <a:txBody>
                    <a:bodyPr/>
                    <a:p>
                      <a:endParaRPr/>
                    </a:p>
                  </a:txBody>
                </a:tc>
                <a:tc hMerge="1">
                  <a:txBody>
                    <a:bodyPr/>
                    <a:p>
                      <a:endParaRPr/>
                    </a:p>
                  </a:txBody>
                </a:tc>
              </a:tr>
              <a:tr h="711725">
                <a:tc>
                  <a:txBody>
                    <a:bodyPr/>
                    <a:p>
                      <a:pPr marL="0" marR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 sz="18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</a:endParaRPr>
                    </a:p>
                  </a:txBody>
                  <a:tcPr marL="91450" marR="91450" marT="45725" marB="45725">
                    <a:lnL w="28575" algn="ctr">
                      <a:solidFill>
                        <a:srgbClr val="000000"/>
                      </a:solidFill>
                    </a:lnL>
                    <a:lnR w="28575" algn="ctr">
                      <a:solidFill>
                        <a:srgbClr val="000000"/>
                      </a:solidFill>
                    </a:lnR>
                    <a:lnT w="28575" algn="ctr">
                      <a:solidFill>
                        <a:srgbClr val="000000"/>
                      </a:solidFill>
                    </a:lnT>
                    <a:lnB w="28575" algn="ctr">
                      <a:solidFill>
                        <a:srgbClr val="000000"/>
                      </a:solidFill>
                    </a:lnB>
                    <a:solidFill>
                      <a:srgbClr val="D3E1EC"/>
                    </a:solidFill>
                  </a:tcPr>
                </a:tc>
                <a:tc>
                  <a:txBody>
                    <a:bodyPr/>
                    <a:p>
                      <a:pPr marL="0" marR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-RU" sz="1800" b="1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</a:rPr>
                        <a:t>Политика</a:t>
                      </a:r>
                      <a:r>
                        <a:rPr lang="ru-RU" sz="1800" b="1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</a:rPr>
                        <a:t> «военного коммунизма»</a:t>
                      </a:r>
                      <a:endParaRPr sz="1800" b="1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</a:endParaRPr>
                    </a:p>
                  </a:txBody>
                  <a:tcPr marL="91450" marR="91450" marT="45725" marB="45725" anchor="ctr">
                    <a:lnL w="28575" algn="ctr">
                      <a:solidFill>
                        <a:srgbClr val="000000"/>
                      </a:solidFill>
                    </a:lnL>
                    <a:lnR w="28575" algn="ctr">
                      <a:solidFill>
                        <a:srgbClr val="000000"/>
                      </a:solidFill>
                    </a:lnR>
                    <a:lnT w="28575" algn="ctr">
                      <a:solidFill>
                        <a:srgbClr val="000000"/>
                      </a:solidFill>
                    </a:lnT>
                    <a:lnB w="28575" algn="ctr">
                      <a:solidFill>
                        <a:srgbClr val="000000"/>
                      </a:solidFill>
                    </a:lnB>
                    <a:solidFill>
                      <a:srgbClr val="D3E1EC"/>
                    </a:solidFill>
                  </a:tcPr>
                </a:tc>
                <a:tc>
                  <a:txBody>
                    <a:bodyPr/>
                    <a:p>
                      <a:pPr marL="0" marR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-RU" sz="1800" b="1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</a:rPr>
                        <a:t>Новая экономическая политика</a:t>
                      </a:r>
                      <a:endParaRPr sz="1800" b="1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</a:endParaRPr>
                    </a:p>
                  </a:txBody>
                  <a:tcPr marL="91450" marR="91450" marT="45725" marB="45725" anchor="ctr">
                    <a:lnL w="28575" algn="ctr">
                      <a:solidFill>
                        <a:srgbClr val="000000"/>
                      </a:solidFill>
                    </a:lnL>
                    <a:lnR w="28575" algn="ctr">
                      <a:solidFill>
                        <a:srgbClr val="000000"/>
                      </a:solidFill>
                    </a:lnR>
                    <a:lnT w="28575" algn="ctr">
                      <a:solidFill>
                        <a:srgbClr val="000000"/>
                      </a:solidFill>
                    </a:lnT>
                    <a:lnB w="28575" algn="ctr">
                      <a:solidFill>
                        <a:srgbClr val="000000"/>
                      </a:solidFill>
                    </a:lnB>
                    <a:solidFill>
                      <a:srgbClr val="D3E1EC"/>
                    </a:solidFill>
                  </a:tcPr>
                </a:tc>
              </a:tr>
              <a:tr h="920375">
                <a:tc>
                  <a:txBody>
                    <a:bodyPr/>
                    <a:p>
                      <a:pPr marL="0" marR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-RU" sz="18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</a:rPr>
                        <a:t>Система управле-ния</a:t>
                      </a:r>
                      <a:endParaRPr sz="18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</a:endParaRPr>
                    </a:p>
                  </a:txBody>
                  <a:tcPr marL="91450" marR="91450" marT="45725" marB="45725">
                    <a:lnL w="28575" algn="ctr">
                      <a:solidFill>
                        <a:srgbClr val="000000"/>
                      </a:solidFill>
                    </a:lnL>
                    <a:lnR w="28575" algn="ctr">
                      <a:solidFill>
                        <a:srgbClr val="000000"/>
                      </a:solidFill>
                    </a:lnR>
                    <a:lnT w="28575" algn="ctr">
                      <a:solidFill>
                        <a:srgbClr val="000000"/>
                      </a:solidFill>
                    </a:lnT>
                    <a:lnB w="28575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p>
                      <a:pPr marL="0" marR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-RU" sz="18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</a:rPr>
                        <a:t>Формирование жёсткой вер-тикальной системы управле-ния</a:t>
                      </a:r>
                      <a:endParaRPr sz="18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</a:endParaRPr>
                    </a:p>
                  </a:txBody>
                  <a:tcPr marL="91450" marR="91450" marT="45725" marB="45725">
                    <a:lnL w="28575" algn="ctr">
                      <a:solidFill>
                        <a:srgbClr val="000000"/>
                      </a:solidFill>
                    </a:lnL>
                    <a:lnR w="28575" algn="ctr">
                      <a:solidFill>
                        <a:srgbClr val="000000"/>
                      </a:solidFill>
                    </a:lnR>
                    <a:lnT w="28575" algn="ctr">
                      <a:solidFill>
                        <a:srgbClr val="000000"/>
                      </a:solidFill>
                    </a:lnT>
                    <a:lnB w="28575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p>
                      <a:pPr marL="0" marR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-RU" sz="18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</a:rPr>
                        <a:t>Децентрализация, введение горизонтальной системы уп-равления</a:t>
                      </a:r>
                      <a:endParaRPr sz="18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</a:endParaRPr>
                    </a:p>
                  </a:txBody>
                  <a:tcPr marL="91450" marR="91450" marT="45725" marB="45725">
                    <a:lnL w="28575" algn="ctr">
                      <a:solidFill>
                        <a:srgbClr val="000000"/>
                      </a:solidFill>
                    </a:lnL>
                    <a:lnR w="28575" algn="ctr">
                      <a:solidFill>
                        <a:srgbClr val="000000"/>
                      </a:solidFill>
                    </a:lnR>
                    <a:lnT w="28575" algn="ctr">
                      <a:solidFill>
                        <a:srgbClr val="000000"/>
                      </a:solidFill>
                    </a:lnT>
                    <a:lnB w="28575" algn="ctr">
                      <a:solidFill>
                        <a:srgbClr val="000000"/>
                      </a:solidFill>
                    </a:lnB>
                  </a:tcPr>
                </a:tc>
              </a:tr>
              <a:tr h="1287350">
                <a:tc>
                  <a:txBody>
                    <a:bodyPr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mbria"/>
                        <a:buNone/>
                        <a:defRPr/>
                      </a:pPr>
                      <a:r>
                        <a:rPr lang="ru-RU" sz="18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</a:rPr>
                        <a:t>Трудовые отноше-ния</a:t>
                      </a:r>
                      <a:endParaRPr sz="18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</a:endParaRPr>
                    </a:p>
                    <a:p>
                      <a:pPr marL="0" marR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endParaRPr sz="18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</a:endParaRPr>
                    </a:p>
                  </a:txBody>
                  <a:tcPr marL="91450" marR="91450" marT="45725" marB="45725">
                    <a:lnL w="28575" algn="ctr">
                      <a:solidFill>
                        <a:srgbClr val="000000"/>
                      </a:solidFill>
                    </a:lnL>
                    <a:lnR w="28575" algn="ctr">
                      <a:solidFill>
                        <a:srgbClr val="000000"/>
                      </a:solidFill>
                    </a:lnR>
                    <a:lnT w="28575" algn="ctr">
                      <a:solidFill>
                        <a:srgbClr val="000000"/>
                      </a:solidFill>
                    </a:lnT>
                    <a:lnB w="28575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mbria"/>
                        <a:buNone/>
                        <a:defRPr/>
                      </a:pPr>
                      <a:r>
                        <a:rPr lang="ru-RU" sz="18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</a:rPr>
                        <a:t>Трудовая повинность, мили-таризация, принудительный труд, формирование трудовых армий</a:t>
                      </a:r>
                      <a:endParaRPr sz="18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</a:endParaRPr>
                    </a:p>
                  </a:txBody>
                  <a:tcPr marL="91450" marR="91450" marT="45725" marB="45725">
                    <a:lnL w="28575" algn="ctr">
                      <a:solidFill>
                        <a:srgbClr val="000000"/>
                      </a:solidFill>
                    </a:lnL>
                    <a:lnR w="28575" algn="ctr">
                      <a:solidFill>
                        <a:srgbClr val="000000"/>
                      </a:solidFill>
                    </a:lnR>
                    <a:lnT w="28575" algn="ctr">
                      <a:solidFill>
                        <a:srgbClr val="000000"/>
                      </a:solidFill>
                    </a:lnT>
                    <a:lnB w="28575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mbria"/>
                        <a:buNone/>
                        <a:defRPr/>
                      </a:pPr>
                      <a:r>
                        <a:rPr lang="ru-RU" sz="18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</a:rPr>
                        <a:t>Система свободного найма ра-бочей силы. Материальное стимулирование труда. Пред-принимательство</a:t>
                      </a:r>
                      <a:endParaRPr sz="18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</a:endParaRPr>
                    </a:p>
                  </a:txBody>
                  <a:tcPr marL="91450" marR="91450" marT="45725" marB="45725">
                    <a:lnL w="28575" algn="ctr">
                      <a:solidFill>
                        <a:srgbClr val="000000"/>
                      </a:solidFill>
                    </a:lnL>
                    <a:lnR w="28575" algn="ctr">
                      <a:solidFill>
                        <a:srgbClr val="000000"/>
                      </a:solidFill>
                    </a:lnR>
                    <a:lnT w="28575" algn="ctr">
                      <a:solidFill>
                        <a:srgbClr val="000000"/>
                      </a:solidFill>
                    </a:lnT>
                    <a:lnB w="28575" algn="ctr">
                      <a:solidFill>
                        <a:srgbClr val="000000"/>
                      </a:solidFill>
                    </a:lnB>
                  </a:tcPr>
                </a:tc>
              </a:tr>
              <a:tr h="1734450">
                <a:tc>
                  <a:txBody>
                    <a:bodyPr/>
                    <a:p>
                      <a:pPr marL="0" marR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-RU" sz="18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</a:rPr>
                        <a:t>Итоги</a:t>
                      </a:r>
                      <a:endParaRPr sz="18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</a:endParaRPr>
                    </a:p>
                  </a:txBody>
                  <a:tcPr marL="91450" marR="91450" marT="45725" marB="45725">
                    <a:lnL w="28575" algn="ctr">
                      <a:solidFill>
                        <a:srgbClr val="000000"/>
                      </a:solidFill>
                    </a:lnL>
                    <a:lnR w="28575" algn="ctr">
                      <a:solidFill>
                        <a:srgbClr val="000000"/>
                      </a:solidFill>
                    </a:lnR>
                    <a:lnT w="28575" algn="ctr">
                      <a:solidFill>
                        <a:srgbClr val="000000"/>
                      </a:solidFill>
                    </a:lnT>
                    <a:lnB w="28575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p>
                      <a:pPr marL="0" marR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-RU" sz="18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</a:rPr>
                        <a:t>Усиление хозяйственной раз-рухи. Мобилизация ресурсов для</a:t>
                      </a:r>
                      <a:r>
                        <a:rPr lang="ru-RU" sz="18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</a:rPr>
                        <a:t> борьбы с антибольшевис-тскими силами. Массовое не-довольство населения. Крес-тьянские бунты и восстания</a:t>
                      </a:r>
                      <a:endParaRPr sz="18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</a:endParaRPr>
                    </a:p>
                  </a:txBody>
                  <a:tcPr marL="91450" marR="91450" marT="45725" marB="45725">
                    <a:lnL w="28575" algn="ctr">
                      <a:solidFill>
                        <a:srgbClr val="000000"/>
                      </a:solidFill>
                    </a:lnL>
                    <a:lnR w="28575" algn="ctr">
                      <a:solidFill>
                        <a:srgbClr val="000000"/>
                      </a:solidFill>
                    </a:lnR>
                    <a:lnT w="28575" algn="ctr">
                      <a:solidFill>
                        <a:srgbClr val="000000"/>
                      </a:solidFill>
                    </a:lnT>
                    <a:lnB w="28575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p>
                      <a:pPr marL="0" marR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-RU" sz="18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</a:rPr>
                        <a:t>Восстановление промышлен-ности и сельского хозяйства. Ликвидация политического кризиса. Стабилизация совет-ского режима. Укрепление власти большевиков</a:t>
                      </a:r>
                      <a:endParaRPr sz="18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</a:endParaRPr>
                    </a:p>
                  </a:txBody>
                  <a:tcPr marL="91450" marR="91450" marT="45725" marB="45725">
                    <a:lnL w="28575" algn="ctr">
                      <a:solidFill>
                        <a:srgbClr val="000000"/>
                      </a:solidFill>
                    </a:lnL>
                    <a:lnR w="28575" algn="ctr">
                      <a:solidFill>
                        <a:srgbClr val="000000"/>
                      </a:solidFill>
                    </a:lnR>
                    <a:lnT w="28575" algn="ctr">
                      <a:solidFill>
                        <a:srgbClr val="000000"/>
                      </a:solidFill>
                    </a:lnT>
                    <a:lnB w="28575" algn="ctr">
                      <a:solidFill>
                        <a:srgbClr val="000000"/>
                      </a:solidFill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accent5">
            <a:lumMod val="60000"/>
            <a:lumOff val="40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495230005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305169" y="73980"/>
            <a:ext cx="11393956" cy="68401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accent6">
            <a:lumMod val="60000"/>
            <a:lumOff val="40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0" name="Google Shape;110;p2"/>
          <p:cNvSpPr txBox="1"/>
          <p:nvPr>
            <p:ph type="title"/>
          </p:nvPr>
        </p:nvSpPr>
        <p:spPr bwMode="auto">
          <a:xfrm>
            <a:off x="816864" y="228600"/>
            <a:ext cx="10871200" cy="990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b="1">
                <a:solidFill>
                  <a:srgbClr val="555A3B"/>
                </a:solidFill>
                <a:latin typeface="Cambria"/>
                <a:ea typeface="Cambria"/>
                <a:cs typeface="Cambria"/>
              </a:rPr>
              <a:t>План</a:t>
            </a:r>
            <a:endParaRPr b="1">
              <a:solidFill>
                <a:srgbClr val="555A3B"/>
              </a:solidFill>
              <a:latin typeface="Cambria"/>
              <a:ea typeface="Cambria"/>
              <a:cs typeface="Cambria"/>
            </a:endParaRPr>
          </a:p>
        </p:txBody>
      </p:sp>
      <p:sp>
        <p:nvSpPr>
          <p:cNvPr id="111" name="Google Shape;111;p2"/>
          <p:cNvSpPr txBox="1"/>
          <p:nvPr>
            <p:ph type="body" idx="1"/>
          </p:nvPr>
        </p:nvSpPr>
        <p:spPr bwMode="auto">
          <a:xfrm>
            <a:off x="476210" y="1857364"/>
            <a:ext cx="11239578" cy="4495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20040" lvl="0" indent="-320040" algn="l">
              <a:spcBef>
                <a:spcPts val="0"/>
              </a:spcBef>
              <a:spcAft>
                <a:spcPts val="0"/>
              </a:spcAft>
              <a:buSzPts val="1740"/>
              <a:buFont typeface="Noto Sans Symbols"/>
              <a:buChar char="➢"/>
              <a:defRPr/>
            </a:pPr>
            <a:r>
              <a:rPr lang="ru-RU" b="1">
                <a:solidFill>
                  <a:srgbClr val="555A3B"/>
                </a:solidFill>
                <a:latin typeface="Cambria"/>
                <a:ea typeface="Cambria"/>
                <a:cs typeface="Cambria"/>
              </a:rPr>
              <a:t>Гражданская война и её последствия</a:t>
            </a:r>
            <a:endParaRPr b="1">
              <a:solidFill>
                <a:srgbClr val="555A3B"/>
              </a:solidFill>
              <a:latin typeface="Cambria"/>
              <a:ea typeface="Cambria"/>
              <a:cs typeface="Cambria"/>
            </a:endParaRPr>
          </a:p>
          <a:p>
            <a:pPr marL="320040" lvl="0" indent="-320040" algn="l">
              <a:spcBef>
                <a:spcPts val="700"/>
              </a:spcBef>
              <a:spcAft>
                <a:spcPts val="0"/>
              </a:spcAft>
              <a:buSzPts val="1740"/>
              <a:buFont typeface="Noto Sans Symbols"/>
              <a:buChar char="➢"/>
              <a:defRPr/>
            </a:pPr>
            <a:r>
              <a:rPr lang="ru-RU" b="1">
                <a:solidFill>
                  <a:srgbClr val="555A3B"/>
                </a:solidFill>
                <a:latin typeface="Cambria"/>
                <a:ea typeface="Cambria"/>
                <a:cs typeface="Cambria"/>
              </a:rPr>
              <a:t>Первые социально-экономические преобразования Советской власти</a:t>
            </a:r>
            <a:endParaRPr b="1">
              <a:solidFill>
                <a:srgbClr val="555A3B"/>
              </a:solidFill>
              <a:latin typeface="Cambria"/>
              <a:ea typeface="Cambria"/>
              <a:cs typeface="Cambria"/>
            </a:endParaRPr>
          </a:p>
          <a:p>
            <a:pPr marL="320040" lvl="0" indent="-320040" algn="l">
              <a:spcBef>
                <a:spcPts val="700"/>
              </a:spcBef>
              <a:spcAft>
                <a:spcPts val="0"/>
              </a:spcAft>
              <a:buSzPts val="1740"/>
              <a:buFont typeface="Noto Sans Symbols"/>
              <a:buChar char="➢"/>
              <a:defRPr/>
            </a:pPr>
            <a:r>
              <a:rPr lang="ru-RU" b="1">
                <a:solidFill>
                  <a:srgbClr val="555A3B"/>
                </a:solidFill>
                <a:latin typeface="Cambria"/>
                <a:ea typeface="Cambria"/>
                <a:cs typeface="Cambria"/>
              </a:rPr>
              <a:t>Советская модернизация</a:t>
            </a:r>
            <a:endParaRPr b="1">
              <a:solidFill>
                <a:srgbClr val="555A3B"/>
              </a:solidFill>
              <a:latin typeface="Cambria"/>
              <a:ea typeface="Cambria"/>
              <a:cs typeface="Cambria"/>
            </a:endParaRPr>
          </a:p>
          <a:p>
            <a:pPr marL="320040" lvl="0" indent="-320040" algn="l">
              <a:spcBef>
                <a:spcPts val="700"/>
              </a:spcBef>
              <a:spcAft>
                <a:spcPts val="0"/>
              </a:spcAft>
              <a:buSzPts val="1740"/>
              <a:buFont typeface="Noto Sans Symbols"/>
              <a:buChar char="➢"/>
              <a:defRPr/>
            </a:pPr>
            <a:r>
              <a:rPr lang="ru-RU" b="1">
                <a:solidFill>
                  <a:srgbClr val="555A3B"/>
                </a:solidFill>
                <a:latin typeface="Cambria"/>
                <a:ea typeface="Cambria"/>
                <a:cs typeface="Cambria"/>
              </a:rPr>
              <a:t>Образование СССР. Основные черты советской политической системы</a:t>
            </a:r>
            <a:endParaRPr/>
          </a:p>
          <a:p>
            <a:pPr marL="320040" lvl="0" indent="-320040" algn="l">
              <a:spcBef>
                <a:spcPts val="700"/>
              </a:spcBef>
              <a:spcAft>
                <a:spcPts val="0"/>
              </a:spcAft>
              <a:buSzPts val="1740"/>
              <a:buFont typeface="Noto Sans Symbols"/>
              <a:buChar char="➢"/>
              <a:defRPr/>
            </a:pPr>
            <a:r>
              <a:rPr lang="ru-RU" b="1">
                <a:solidFill>
                  <a:srgbClr val="555A3B"/>
                </a:solidFill>
                <a:latin typeface="Cambria"/>
                <a:ea typeface="Cambria"/>
                <a:cs typeface="Cambria"/>
              </a:rPr>
              <a:t>Итоги политической и экономической трансформации</a:t>
            </a:r>
            <a:endParaRPr b="1">
              <a:solidFill>
                <a:srgbClr val="555A3B"/>
              </a:solidFill>
              <a:latin typeface="Cambria"/>
              <a:ea typeface="Cambria"/>
              <a:cs typeface="Cambri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accent5">
            <a:lumMod val="60000"/>
            <a:lumOff val="40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70" name="Google Shape;270;p14"/>
          <p:cNvSpPr txBox="1"/>
          <p:nvPr>
            <p:ph type="title"/>
          </p:nvPr>
        </p:nvSpPr>
        <p:spPr bwMode="auto">
          <a:xfrm>
            <a:off x="143338" y="116632"/>
            <a:ext cx="11811082" cy="990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4000" b="1">
                <a:solidFill>
                  <a:srgbClr val="2C0F9E"/>
                </a:solidFill>
                <a:latin typeface="Cambria"/>
                <a:ea typeface="Cambria"/>
                <a:cs typeface="Cambria"/>
              </a:rPr>
              <a:t>Советская модель модернизации</a:t>
            </a:r>
            <a:endParaRPr sz="4000" b="1">
              <a:solidFill>
                <a:srgbClr val="2C0F9E"/>
              </a:solidFill>
              <a:latin typeface="Cambria"/>
              <a:ea typeface="Cambria"/>
              <a:cs typeface="Cambria"/>
            </a:endParaRPr>
          </a:p>
        </p:txBody>
      </p:sp>
      <p:sp>
        <p:nvSpPr>
          <p:cNvPr id="271" name="Google Shape;271;p14"/>
          <p:cNvSpPr txBox="1"/>
          <p:nvPr/>
        </p:nvSpPr>
        <p:spPr bwMode="auto">
          <a:xfrm flipH="0" flipV="0">
            <a:off x="129895" y="1556791"/>
            <a:ext cx="11919483" cy="176783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4" tIns="45699" rIns="91424" bIns="45699" anchor="t" anchorCtr="0">
            <a:spAutoFit/>
          </a:bodyPr>
          <a:lstStyle/>
          <a:p>
            <a:pPr marL="0" marR="0" lvl="0" indent="0" algn="just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200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К 1926 г. СССР достиг довоенного уровня (1913) в большинстве отраслей производства. Но к этому времени ведущие страны мира ушли далеко вперед в своём развитии. Перед Советским государством объективно стояла задача ускоренной </a:t>
            </a:r>
            <a:r>
              <a:rPr lang="ru-RU" sz="2200" b="1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индустриализации </a:t>
            </a:r>
            <a:r>
              <a:rPr lang="ru-RU" sz="2200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страны. Необходимо было создать мощную экономику, которая позволила бы выдержать международную изоляцию и отразить агрессию любого противника. </a:t>
            </a:r>
            <a:endParaRPr sz="2200">
              <a:solidFill>
                <a:schemeClr val="dk1"/>
              </a:solidFill>
              <a:latin typeface="Cambria"/>
              <a:ea typeface="Cambria"/>
              <a:cs typeface="Cambria"/>
            </a:endParaRPr>
          </a:p>
        </p:txBody>
      </p:sp>
      <p:grpSp>
        <p:nvGrpSpPr>
          <p:cNvPr id="272" name="Google Shape;272;p14"/>
          <p:cNvGrpSpPr/>
          <p:nvPr/>
        </p:nvGrpSpPr>
        <p:grpSpPr bwMode="auto">
          <a:xfrm>
            <a:off x="143340" y="3938546"/>
            <a:ext cx="11905320" cy="2788134"/>
            <a:chOff x="0" y="73430"/>
            <a:chExt cx="11905320" cy="2788134"/>
          </a:xfrm>
        </p:grpSpPr>
        <p:sp>
          <p:nvSpPr>
            <p:cNvPr id="273" name="Google Shape;273;p14"/>
            <p:cNvSpPr/>
            <p:nvPr/>
          </p:nvSpPr>
          <p:spPr bwMode="auto">
            <a:xfrm>
              <a:off x="0" y="73430"/>
              <a:ext cx="11905320" cy="569152"/>
            </a:xfrm>
            <a:prstGeom prst="rect">
              <a:avLst/>
            </a:prstGeom>
            <a:solidFill>
              <a:srgbClr val="85A4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274" name="Google Shape;274;p14"/>
            <p:cNvSpPr txBox="1"/>
            <p:nvPr/>
          </p:nvSpPr>
          <p:spPr bwMode="auto">
            <a:xfrm>
              <a:off x="0" y="73430"/>
              <a:ext cx="11905320" cy="569152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76200" tIns="76200" rIns="76200" bIns="76200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2000" b="1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Внутрипартийная дискуссия о путях дальнейшего строительства социализма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275" name="Google Shape;275;p14"/>
            <p:cNvSpPr/>
            <p:nvPr/>
          </p:nvSpPr>
          <p:spPr bwMode="auto">
            <a:xfrm>
              <a:off x="0" y="644001"/>
              <a:ext cx="5952658" cy="2102925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rgbClr val="85A4B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276" name="Google Shape;276;p14"/>
            <p:cNvSpPr txBox="1"/>
            <p:nvPr/>
          </p:nvSpPr>
          <p:spPr bwMode="auto">
            <a:xfrm>
              <a:off x="0" y="644001"/>
              <a:ext cx="5952658" cy="2102925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8575" tIns="68575" rIns="68575" bIns="68575" anchor="t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 b="1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Сторонники нэпа:</a:t>
              </a:r>
              <a:endParaRPr/>
            </a:p>
            <a:p>
              <a:pPr marL="180975" marR="0" lvl="0" indent="-180975" algn="l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None/>
                <a:defRPr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- предлагали делать необходимые накоп- ления шаг за шагом;</a:t>
              </a:r>
              <a:endParaRPr/>
            </a:p>
            <a:p>
              <a:pPr marL="180975" marR="0" lvl="0" indent="-180975" algn="l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None/>
                <a:defRPr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- выступали за медленное и постепенное строительство социализма, используя прежде всего экономические рычаги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277" name="Google Shape;277;p14"/>
            <p:cNvSpPr/>
            <p:nvPr/>
          </p:nvSpPr>
          <p:spPr bwMode="auto">
            <a:xfrm>
              <a:off x="5952660" y="644001"/>
              <a:ext cx="5952658" cy="2102925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rgbClr val="85A4B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278" name="Google Shape;278;p14"/>
            <p:cNvSpPr txBox="1"/>
            <p:nvPr/>
          </p:nvSpPr>
          <p:spPr bwMode="auto">
            <a:xfrm>
              <a:off x="5952660" y="644001"/>
              <a:ext cx="5952658" cy="2102925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 b="1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Противники нэпа:</a:t>
              </a:r>
              <a:endParaRPr/>
            </a:p>
            <a:p>
              <a:pPr marL="180975" marR="0" lvl="0" indent="-180975" algn="l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None/>
                <a:defRPr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- обвиняли своих оппонентов в защите частной собственности и буржуазных элементов;</a:t>
              </a:r>
              <a:endParaRPr/>
            </a:p>
            <a:p>
              <a:pPr marL="180975" marR="0" lvl="0" indent="-180975" algn="l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None/>
                <a:defRPr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- утверждали, что нэп не может дать не- обходимых для ускоренной индустри- ализации средств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279" name="Google Shape;279;p14"/>
            <p:cNvSpPr/>
            <p:nvPr/>
          </p:nvSpPr>
          <p:spPr bwMode="auto">
            <a:xfrm>
              <a:off x="0" y="2660227"/>
              <a:ext cx="11905320" cy="201337"/>
            </a:xfrm>
            <a:prstGeom prst="rect">
              <a:avLst/>
            </a:prstGeom>
            <a:solidFill>
              <a:srgbClr val="85A4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accent5">
            <a:lumMod val="60000"/>
            <a:lumOff val="40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84" name="Google Shape;284;p15"/>
          <p:cNvSpPr txBox="1"/>
          <p:nvPr>
            <p:ph type="title"/>
          </p:nvPr>
        </p:nvSpPr>
        <p:spPr bwMode="auto">
          <a:xfrm>
            <a:off x="143338" y="116632"/>
            <a:ext cx="11811082" cy="990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4000" b="1">
                <a:solidFill>
                  <a:schemeClr val="accent2"/>
                </a:solidFill>
                <a:latin typeface="Cambria"/>
                <a:ea typeface="Cambria"/>
                <a:cs typeface="Cambria"/>
              </a:rPr>
              <a:t>Советская модель модернизации</a:t>
            </a:r>
            <a:endParaRPr sz="4000" b="1">
              <a:solidFill>
                <a:schemeClr val="accent2"/>
              </a:solidFill>
              <a:latin typeface="Cambria"/>
              <a:ea typeface="Cambria"/>
              <a:cs typeface="Cambria"/>
            </a:endParaRPr>
          </a:p>
        </p:txBody>
      </p:sp>
      <p:sp>
        <p:nvSpPr>
          <p:cNvPr id="285" name="Google Shape;285;p15"/>
          <p:cNvSpPr txBox="1"/>
          <p:nvPr/>
        </p:nvSpPr>
        <p:spPr bwMode="auto">
          <a:xfrm flipH="0" flipV="0">
            <a:off x="109919" y="1562839"/>
            <a:ext cx="8079120" cy="27736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4" tIns="45699" rIns="91424" bIns="45699" anchor="t" anchorCtr="0">
            <a:spAutoFit/>
          </a:bodyPr>
          <a:lstStyle/>
          <a:p>
            <a:pPr marL="0" marR="0" lvl="0" indent="0" algn="just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200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Верх одержала точка зрения И.В.Сталина, который поставил задачу в короткий срок создать мощную индустриальную базу, опираясь на собственные силы. В сложившихся исторических условиях эту задачу можно было решить только за счёт усиления давления на крестьянство. В ходе сплошной </a:t>
            </a:r>
            <a:r>
              <a:rPr lang="ru-RU" sz="2200" b="1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коллективизации</a:t>
            </a:r>
            <a:r>
              <a:rPr lang="ru-RU" sz="2200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, начавшейся в конце 1929 г., был создан механизм перекачивания средств на нужды индустриализации.</a:t>
            </a:r>
            <a:endParaRPr sz="1800"/>
          </a:p>
        </p:txBody>
      </p:sp>
      <p:pic>
        <p:nvPicPr>
          <p:cNvPr id="286" name="Google Shape;286;p15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 flipH="0" flipV="0">
            <a:off x="8416237" y="1658311"/>
            <a:ext cx="3632421" cy="438035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287" name="Google Shape;287;p15"/>
          <p:cNvSpPr txBox="1"/>
          <p:nvPr/>
        </p:nvSpPr>
        <p:spPr bwMode="auto">
          <a:xfrm>
            <a:off x="8868377" y="6244524"/>
            <a:ext cx="2056781" cy="33855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600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Иосиф Сталин</a:t>
            </a:r>
            <a:endParaRPr sz="1600">
              <a:solidFill>
                <a:schemeClr val="dk1"/>
              </a:solidFill>
              <a:latin typeface="Cambria"/>
              <a:ea typeface="Cambria"/>
              <a:cs typeface="Cambria"/>
            </a:endParaRPr>
          </a:p>
        </p:txBody>
      </p:sp>
      <p:pic>
        <p:nvPicPr>
          <p:cNvPr id="1677974428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109919" y="4336515"/>
            <a:ext cx="8402365" cy="24901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accent5">
            <a:lumMod val="60000"/>
            <a:lumOff val="40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92" name="Google Shape;292;p16"/>
          <p:cNvSpPr txBox="1"/>
          <p:nvPr>
            <p:ph type="title"/>
          </p:nvPr>
        </p:nvSpPr>
        <p:spPr bwMode="auto">
          <a:xfrm>
            <a:off x="143338" y="116632"/>
            <a:ext cx="11811082" cy="990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4000" b="1">
                <a:solidFill>
                  <a:srgbClr val="2C0F9E"/>
                </a:solidFill>
                <a:latin typeface="Cambria"/>
                <a:ea typeface="Cambria"/>
                <a:cs typeface="Cambria"/>
              </a:rPr>
              <a:t>Советская модель модернизации</a:t>
            </a:r>
            <a:endParaRPr sz="4000" b="1">
              <a:solidFill>
                <a:srgbClr val="2C0F9E"/>
              </a:solidFill>
              <a:latin typeface="Cambria"/>
              <a:ea typeface="Cambria"/>
              <a:cs typeface="Cambria"/>
            </a:endParaRPr>
          </a:p>
        </p:txBody>
      </p:sp>
      <p:grpSp>
        <p:nvGrpSpPr>
          <p:cNvPr id="293" name="Google Shape;293;p16"/>
          <p:cNvGrpSpPr/>
          <p:nvPr/>
        </p:nvGrpSpPr>
        <p:grpSpPr bwMode="auto">
          <a:xfrm>
            <a:off x="242521" y="1860857"/>
            <a:ext cx="11708725" cy="3640341"/>
            <a:chOff x="3172" y="16033"/>
            <a:chExt cx="11708725" cy="3640341"/>
          </a:xfrm>
        </p:grpSpPr>
        <p:sp>
          <p:nvSpPr>
            <p:cNvPr id="294" name="Google Shape;294;p16"/>
            <p:cNvSpPr/>
            <p:nvPr/>
          </p:nvSpPr>
          <p:spPr bwMode="auto">
            <a:xfrm>
              <a:off x="8906760" y="1800198"/>
              <a:ext cx="121920" cy="549009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60000" y="0"/>
                  </a:moveTo>
                  <a:lnTo>
                    <a:pt x="60000" y="120000"/>
                  </a:lnTo>
                </a:path>
              </a:pathLst>
            </a:custGeom>
            <a:noFill/>
            <a:ln w="19050" cap="flat" cmpd="sng">
              <a:solidFill>
                <a:srgbClr val="85A4BD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295" name="Google Shape;295;p16"/>
            <p:cNvSpPr/>
            <p:nvPr/>
          </p:nvSpPr>
          <p:spPr bwMode="auto">
            <a:xfrm>
              <a:off x="5857536" y="656322"/>
              <a:ext cx="3110184" cy="549009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0" y="0"/>
                  </a:moveTo>
                  <a:lnTo>
                    <a:pt x="0" y="60000"/>
                  </a:lnTo>
                  <a:lnTo>
                    <a:pt x="120000" y="60000"/>
                  </a:lnTo>
                  <a:lnTo>
                    <a:pt x="120000" y="120000"/>
                  </a:lnTo>
                </a:path>
              </a:pathLst>
            </a:custGeom>
            <a:noFill/>
            <a:ln w="19050" cap="flat" cmpd="sng">
              <a:solidFill>
                <a:srgbClr val="7590A5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296" name="Google Shape;296;p16"/>
            <p:cNvSpPr/>
            <p:nvPr/>
          </p:nvSpPr>
          <p:spPr bwMode="auto">
            <a:xfrm>
              <a:off x="2686390" y="1800198"/>
              <a:ext cx="121920" cy="549009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60000" y="0"/>
                  </a:moveTo>
                  <a:lnTo>
                    <a:pt x="60000" y="120000"/>
                  </a:lnTo>
                </a:path>
              </a:pathLst>
            </a:custGeom>
            <a:noFill/>
            <a:ln w="19050" cap="flat" cmpd="sng">
              <a:solidFill>
                <a:srgbClr val="85A4BD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297" name="Google Shape;297;p16"/>
            <p:cNvSpPr/>
            <p:nvPr/>
          </p:nvSpPr>
          <p:spPr bwMode="auto">
            <a:xfrm>
              <a:off x="2747350" y="656322"/>
              <a:ext cx="3110184" cy="549009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120000" y="0"/>
                  </a:moveTo>
                  <a:lnTo>
                    <a:pt x="120000" y="60000"/>
                  </a:lnTo>
                  <a:lnTo>
                    <a:pt x="0" y="60000"/>
                  </a:lnTo>
                  <a:lnTo>
                    <a:pt x="0" y="120000"/>
                  </a:lnTo>
                </a:path>
              </a:pathLst>
            </a:custGeom>
            <a:noFill/>
            <a:ln w="19050" cap="flat" cmpd="sng">
              <a:solidFill>
                <a:srgbClr val="7590A5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298" name="Google Shape;298;p16"/>
            <p:cNvSpPr/>
            <p:nvPr/>
          </p:nvSpPr>
          <p:spPr bwMode="auto">
            <a:xfrm>
              <a:off x="2861317" y="16033"/>
              <a:ext cx="5992434" cy="640289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rgbClr val="85A4BD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299" name="Google Shape;299;p16"/>
            <p:cNvSpPr txBox="1"/>
            <p:nvPr/>
          </p:nvSpPr>
          <p:spPr bwMode="auto">
            <a:xfrm>
              <a:off x="2861317" y="16033"/>
              <a:ext cx="5992434" cy="640289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700" tIns="12700" rIns="12700" bIns="12700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2400" b="1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Советская модель модернизации</a:t>
              </a:r>
              <a:endParaRPr sz="2000" b="1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300" name="Google Shape;300;p16"/>
            <p:cNvSpPr/>
            <p:nvPr/>
          </p:nvSpPr>
          <p:spPr bwMode="auto">
            <a:xfrm>
              <a:off x="3172" y="1205332"/>
              <a:ext cx="5488356" cy="594865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rgbClr val="85A4BD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301" name="Google Shape;301;p16"/>
            <p:cNvSpPr txBox="1"/>
            <p:nvPr/>
          </p:nvSpPr>
          <p:spPr bwMode="auto">
            <a:xfrm>
              <a:off x="3172" y="1205332"/>
              <a:ext cx="5488356" cy="594865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2400" b="1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индустриализация</a:t>
              </a:r>
              <a:endParaRPr sz="2400" b="1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302" name="Google Shape;302;p16"/>
            <p:cNvSpPr/>
            <p:nvPr/>
          </p:nvSpPr>
          <p:spPr bwMode="auto">
            <a:xfrm>
              <a:off x="3172" y="2349208"/>
              <a:ext cx="5488356" cy="1307166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rgbClr val="85A4BD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303" name="Google Shape;303;p16"/>
            <p:cNvSpPr txBox="1"/>
            <p:nvPr/>
          </p:nvSpPr>
          <p:spPr bwMode="auto">
            <a:xfrm>
              <a:off x="3172" y="2349208"/>
              <a:ext cx="5488356" cy="1307166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2200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процесс создания крупного машинного производства в промышленности и других отраслях хозяйства </a:t>
              </a:r>
              <a:endParaRPr sz="2200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304" name="Google Shape;304;p16"/>
            <p:cNvSpPr/>
            <p:nvPr/>
          </p:nvSpPr>
          <p:spPr bwMode="auto">
            <a:xfrm>
              <a:off x="6223541" y="1205332"/>
              <a:ext cx="5488356" cy="594865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rgbClr val="85A4BD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305" name="Google Shape;305;p16"/>
            <p:cNvSpPr txBox="1"/>
            <p:nvPr/>
          </p:nvSpPr>
          <p:spPr bwMode="auto">
            <a:xfrm>
              <a:off x="6223541" y="1205332"/>
              <a:ext cx="5488356" cy="594865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2400" b="1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коллективизация</a:t>
              </a:r>
              <a:endParaRPr sz="2400" b="1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306" name="Google Shape;306;p16"/>
            <p:cNvSpPr/>
            <p:nvPr/>
          </p:nvSpPr>
          <p:spPr bwMode="auto">
            <a:xfrm>
              <a:off x="6223541" y="2349208"/>
              <a:ext cx="5488356" cy="1307166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rgbClr val="85A4BD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307" name="Google Shape;307;p16"/>
            <p:cNvSpPr txBox="1"/>
            <p:nvPr/>
          </p:nvSpPr>
          <p:spPr bwMode="auto">
            <a:xfrm>
              <a:off x="6223541" y="2349208"/>
              <a:ext cx="5488356" cy="1307166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2200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преобразование мелких индивидуальных крестьянских хозяйств в крупные коллективные (колхозы)</a:t>
              </a:r>
              <a:endParaRPr sz="2200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</p:grpSp>
      <p:grpSp>
        <p:nvGrpSpPr>
          <p:cNvPr id="308" name="Google Shape;308;p16"/>
          <p:cNvGrpSpPr/>
          <p:nvPr/>
        </p:nvGrpSpPr>
        <p:grpSpPr bwMode="auto">
          <a:xfrm>
            <a:off x="249280" y="5748653"/>
            <a:ext cx="11715072" cy="875118"/>
            <a:chOff x="3172" y="2457220"/>
            <a:chExt cx="5488356" cy="1307166"/>
          </a:xfrm>
        </p:grpSpPr>
        <p:sp>
          <p:nvSpPr>
            <p:cNvPr id="309" name="Google Shape;309;p16"/>
            <p:cNvSpPr/>
            <p:nvPr/>
          </p:nvSpPr>
          <p:spPr bwMode="auto">
            <a:xfrm>
              <a:off x="3172" y="2457220"/>
              <a:ext cx="5488356" cy="1307166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rgbClr val="85A4BD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310" name="Google Shape;310;p16"/>
            <p:cNvSpPr txBox="1"/>
            <p:nvPr/>
          </p:nvSpPr>
          <p:spPr bwMode="auto">
            <a:xfrm>
              <a:off x="3172" y="2457220"/>
              <a:ext cx="5488356" cy="1307166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2200" b="1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Модернизация</a:t>
              </a:r>
              <a:r>
                <a:rPr lang="ru-RU" sz="2200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 – исторический процесс социальных изменений и реформирования в обществе, особая форма развития при переходе от традиционного общества к современному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DEB6B6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15" name="Google Shape;315;p17"/>
          <p:cNvSpPr txBox="1"/>
          <p:nvPr>
            <p:ph type="title"/>
          </p:nvPr>
        </p:nvSpPr>
        <p:spPr bwMode="auto">
          <a:xfrm>
            <a:off x="143338" y="116632"/>
            <a:ext cx="11811082" cy="990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4000" b="1">
                <a:solidFill>
                  <a:srgbClr val="2C0F9E"/>
                </a:solidFill>
                <a:latin typeface="Cambria"/>
                <a:ea typeface="Cambria"/>
                <a:cs typeface="Cambria"/>
              </a:rPr>
              <a:t>Образование СССР</a:t>
            </a:r>
            <a:endParaRPr sz="4000" b="1">
              <a:solidFill>
                <a:schemeClr val="accent2"/>
              </a:solidFill>
              <a:latin typeface="Cambria"/>
              <a:ea typeface="Cambria"/>
              <a:cs typeface="Cambria"/>
            </a:endParaRPr>
          </a:p>
        </p:txBody>
      </p:sp>
      <p:sp>
        <p:nvSpPr>
          <p:cNvPr id="316" name="Google Shape;316;p17"/>
          <p:cNvSpPr txBox="1"/>
          <p:nvPr/>
        </p:nvSpPr>
        <p:spPr bwMode="auto">
          <a:xfrm>
            <a:off x="15297" y="1569369"/>
            <a:ext cx="11939195" cy="10972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sz="2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 1919–1921 гг., в годы Гражданской войны, сложился военно-политический союз советских республик. </a:t>
            </a:r>
            <a:r>
              <a:rPr sz="2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В.  И.  Ленин выдвинул идею государственного союза самостоятельных равноправных республик на основе добровольного и равного объединения (федерации). </a:t>
            </a:r>
            <a:endParaRPr sz="2400"/>
          </a:p>
        </p:txBody>
      </p:sp>
      <p:grpSp>
        <p:nvGrpSpPr>
          <p:cNvPr id="317" name="Google Shape;317;p17"/>
          <p:cNvGrpSpPr/>
          <p:nvPr/>
        </p:nvGrpSpPr>
        <p:grpSpPr bwMode="auto">
          <a:xfrm>
            <a:off x="239349" y="3065553"/>
            <a:ext cx="11809310" cy="3722164"/>
            <a:chOff x="0" y="0"/>
            <a:chExt cx="11809310" cy="3722164"/>
          </a:xfrm>
        </p:grpSpPr>
        <p:sp>
          <p:nvSpPr>
            <p:cNvPr id="318" name="Google Shape;318;p17"/>
            <p:cNvSpPr/>
            <p:nvPr/>
          </p:nvSpPr>
          <p:spPr bwMode="auto">
            <a:xfrm>
              <a:off x="0" y="0"/>
              <a:ext cx="11809310" cy="435626"/>
            </a:xfrm>
            <a:prstGeom prst="roundRect">
              <a:avLst>
                <a:gd name="adj" fmla="val 10000"/>
              </a:avLst>
            </a:pr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319" name="Google Shape;319;p17"/>
            <p:cNvSpPr txBox="1"/>
            <p:nvPr/>
          </p:nvSpPr>
          <p:spPr bwMode="auto">
            <a:xfrm>
              <a:off x="17011" y="12758"/>
              <a:ext cx="11775286" cy="410108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8100" tIns="25400" rIns="38100" bIns="25400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2000" b="1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Планы создания единого государства</a:t>
              </a:r>
              <a:endParaRPr sz="2000" b="1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320" name="Google Shape;320;p17"/>
            <p:cNvSpPr/>
            <p:nvPr/>
          </p:nvSpPr>
          <p:spPr bwMode="auto">
            <a:xfrm flipH="0" flipV="0">
              <a:off x="59627" y="435625"/>
              <a:ext cx="1449760" cy="1557604"/>
            </a:xfrm>
            <a:prstGeom prst="roundRect">
              <a:avLst>
                <a:gd name="adj" fmla="val 16670"/>
              </a:avLst>
            </a:prstGeom>
            <a:blipFill>
              <a:blip r:embed="rId2">
                <a:alphaModFix/>
              </a:blip>
              <a:srcRect l="0" t="619" r="0" b="21253"/>
              <a:stretch/>
            </a:blipFill>
            <a:ln>
              <a:noFill/>
            </a:ln>
            <a:effectLst>
              <a:outerShdw blurRad="38100" dist="254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4" tIns="91424" rIns="91424" bIns="91424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321" name="Google Shape;321;p17"/>
            <p:cNvSpPr/>
            <p:nvPr/>
          </p:nvSpPr>
          <p:spPr bwMode="auto">
            <a:xfrm>
              <a:off x="1977711" y="601956"/>
              <a:ext cx="9771969" cy="1399276"/>
            </a:xfrm>
            <a:prstGeom prst="roundRect">
              <a:avLst>
                <a:gd name="adj" fmla="val 16670"/>
              </a:avLst>
            </a:pr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322" name="Google Shape;322;p17"/>
            <p:cNvSpPr txBox="1"/>
            <p:nvPr/>
          </p:nvSpPr>
          <p:spPr bwMode="auto">
            <a:xfrm>
              <a:off x="2068803" y="670275"/>
              <a:ext cx="9589785" cy="1262638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8000" tIns="128000" rIns="128000" bIns="128000" anchor="t" anchorCtr="0">
              <a:noAutofit/>
            </a:bodyPr>
            <a:lstStyle/>
            <a:p>
              <a:pPr marL="0" marR="0" lvl="0" indent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 b="1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И.В.Сталин - план «автономизации»</a:t>
              </a:r>
              <a:endParaRPr sz="1800" b="1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  <a:p>
              <a:pPr marL="171450" marR="0" lvl="1" indent="-171450" algn="l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mbria"/>
                <a:buChar char="•"/>
                <a:defRPr/>
              </a:pPr>
              <a:r>
                <a:rPr lang="ru-RU" sz="1800" b="0" i="0" u="none" strike="noStrike" cap="none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Включение советских республик в состав РСФСР – единого и не- делимого государства, в рамках которого всем желающим наро- дам разрешается создавать автономии</a:t>
              </a:r>
              <a:endPara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323" name="Google Shape;323;p17"/>
            <p:cNvSpPr/>
            <p:nvPr/>
          </p:nvSpPr>
          <p:spPr bwMode="auto">
            <a:xfrm flipH="0" flipV="0">
              <a:off x="59627" y="2112118"/>
              <a:ext cx="1542236" cy="1610045"/>
            </a:xfrm>
            <a:prstGeom prst="roundRect">
              <a:avLst>
                <a:gd name="adj" fmla="val 16670"/>
              </a:avLst>
            </a:prstGeom>
            <a:blipFill>
              <a:blip r:embed="rId3">
                <a:alphaModFix/>
              </a:blip>
              <a:srcRect l="979" t="0" r="979" b="0"/>
              <a:stretch/>
            </a:blipFill>
            <a:ln>
              <a:noFill/>
            </a:ln>
            <a:effectLst>
              <a:outerShdw blurRad="38100" dist="254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4" tIns="91424" rIns="91424" bIns="91424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324" name="Google Shape;324;p17"/>
            <p:cNvSpPr/>
            <p:nvPr/>
          </p:nvSpPr>
          <p:spPr bwMode="auto">
            <a:xfrm>
              <a:off x="1977711" y="2112118"/>
              <a:ext cx="9771969" cy="1399276"/>
            </a:xfrm>
            <a:prstGeom prst="roundRect">
              <a:avLst>
                <a:gd name="adj" fmla="val 16670"/>
              </a:avLst>
            </a:pr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325" name="Google Shape;325;p17"/>
            <p:cNvSpPr txBox="1"/>
            <p:nvPr/>
          </p:nvSpPr>
          <p:spPr bwMode="auto">
            <a:xfrm>
              <a:off x="2068803" y="2180437"/>
              <a:ext cx="9589785" cy="1262638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8000" tIns="128000" rIns="128000" bIns="128000" anchor="t" anchorCtr="0">
              <a:noAutofit/>
            </a:bodyPr>
            <a:lstStyle/>
            <a:p>
              <a:pPr marL="0" marR="0" lvl="0" indent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 b="1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В.И.Ленин – план «федерации»</a:t>
              </a:r>
              <a:endParaRPr sz="1800" b="1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  <a:p>
              <a:pPr marL="171450" marR="0" lvl="1" indent="-171450" algn="l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mbria"/>
                <a:buChar char="•"/>
                <a:defRPr/>
              </a:pPr>
              <a:r>
                <a:rPr lang="ru-RU" sz="1800" b="0" i="0" u="none" strike="noStrike" cap="none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Получение сначала всеми желающими народами независимости и государственности и затем объединение республик на равных правах в единую страну</a:t>
              </a:r>
              <a:endPara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DEB6B6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30" name="Google Shape;330;p18"/>
          <p:cNvSpPr txBox="1"/>
          <p:nvPr>
            <p:ph type="title"/>
          </p:nvPr>
        </p:nvSpPr>
        <p:spPr bwMode="auto">
          <a:xfrm>
            <a:off x="143338" y="116632"/>
            <a:ext cx="11811082" cy="990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4000" b="1">
                <a:solidFill>
                  <a:srgbClr val="2C0F9E"/>
                </a:solidFill>
                <a:latin typeface="Cambria"/>
                <a:ea typeface="Cambria"/>
                <a:cs typeface="Cambria"/>
              </a:rPr>
              <a:t>Образование СССР</a:t>
            </a:r>
            <a:endParaRPr sz="4000" b="1">
              <a:solidFill>
                <a:schemeClr val="accent2"/>
              </a:solidFill>
              <a:latin typeface="Cambria"/>
              <a:ea typeface="Cambria"/>
              <a:cs typeface="Cambria"/>
            </a:endParaRPr>
          </a:p>
        </p:txBody>
      </p:sp>
      <p:sp>
        <p:nvSpPr>
          <p:cNvPr id="331" name="Google Shape;331;p18"/>
          <p:cNvSpPr txBox="1"/>
          <p:nvPr/>
        </p:nvSpPr>
        <p:spPr bwMode="auto">
          <a:xfrm>
            <a:off x="95760" y="1844823"/>
            <a:ext cx="11938943" cy="91439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800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В результате </a:t>
            </a:r>
            <a:r>
              <a:rPr lang="ru-RU" sz="1800" b="1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30 декабря 1922 г. </a:t>
            </a:r>
            <a:r>
              <a:rPr lang="ru-RU" sz="1800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был провозглашён </a:t>
            </a:r>
            <a:r>
              <a:rPr lang="ru-RU" sz="1800" b="1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Союз Советских Социалистических Республик</a:t>
            </a:r>
            <a:r>
              <a:rPr lang="ru-RU" sz="1800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. Образование СССР привело к укреплению военной мощи государства и способствовало экономическому развитию национальных окраин. </a:t>
            </a:r>
            <a:endParaRPr/>
          </a:p>
        </p:txBody>
      </p:sp>
      <p:pic>
        <p:nvPicPr>
          <p:cNvPr id="332" name="Google Shape;332;p18"/>
          <p:cNvPicPr/>
          <p:nvPr/>
        </p:nvPicPr>
        <p:blipFill>
          <a:blip r:embed="rId2">
            <a:alphaModFix/>
          </a:blip>
          <a:srcRect l="0" t="0" r="0" b="5712"/>
          <a:stretch/>
        </p:blipFill>
        <p:spPr bwMode="auto">
          <a:xfrm flipH="0" flipV="0">
            <a:off x="4897721" y="2681795"/>
            <a:ext cx="7056699" cy="372808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333" name="Google Shape;333;p18"/>
          <p:cNvPicPr/>
          <p:nvPr/>
        </p:nvPicPr>
        <p:blipFill>
          <a:blip r:embed="rId3">
            <a:alphaModFix/>
          </a:blip>
          <a:srcRect l="2428" t="0" r="0" b="0"/>
          <a:stretch/>
        </p:blipFill>
        <p:spPr bwMode="auto">
          <a:xfrm flipH="0" flipV="0">
            <a:off x="289209" y="2759220"/>
            <a:ext cx="4423095" cy="308841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334" name="Google Shape;334;p18"/>
          <p:cNvSpPr txBox="1"/>
          <p:nvPr/>
        </p:nvSpPr>
        <p:spPr bwMode="auto">
          <a:xfrm>
            <a:off x="5039882" y="6413801"/>
            <a:ext cx="6914538" cy="33855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600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Образование СССР</a:t>
            </a:r>
            <a:endParaRPr sz="1600">
              <a:solidFill>
                <a:schemeClr val="dk1"/>
              </a:solidFill>
              <a:latin typeface="Cambria"/>
              <a:ea typeface="Cambria"/>
              <a:cs typeface="Cambria"/>
            </a:endParaRPr>
          </a:p>
        </p:txBody>
      </p:sp>
      <p:sp>
        <p:nvSpPr>
          <p:cNvPr id="335" name="Google Shape;335;p18"/>
          <p:cNvSpPr txBox="1"/>
          <p:nvPr/>
        </p:nvSpPr>
        <p:spPr bwMode="auto">
          <a:xfrm>
            <a:off x="289209" y="5904010"/>
            <a:ext cx="4423096" cy="33855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600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ЗСФСР</a:t>
            </a:r>
            <a:endParaRPr sz="1600">
              <a:solidFill>
                <a:schemeClr val="dk1"/>
              </a:solidFill>
              <a:latin typeface="Cambria"/>
              <a:ea typeface="Cambria"/>
              <a:cs typeface="Cambri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DEB6B6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40" name="Google Shape;340;p19"/>
          <p:cNvSpPr txBox="1"/>
          <p:nvPr>
            <p:ph type="title"/>
          </p:nvPr>
        </p:nvSpPr>
        <p:spPr bwMode="auto">
          <a:xfrm>
            <a:off x="143338" y="116632"/>
            <a:ext cx="11811082" cy="990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4000" b="1">
                <a:solidFill>
                  <a:srgbClr val="2C0F9E"/>
                </a:solidFill>
                <a:latin typeface="Cambria"/>
                <a:ea typeface="Cambria"/>
                <a:cs typeface="Cambria"/>
              </a:rPr>
              <a:t>Образование СССР. Конституция 1924</a:t>
            </a:r>
            <a:endParaRPr sz="4000" b="1">
              <a:solidFill>
                <a:srgbClr val="2C0F9E"/>
              </a:solidFill>
              <a:latin typeface="Cambria"/>
              <a:ea typeface="Cambria"/>
              <a:cs typeface="Cambria"/>
            </a:endParaRPr>
          </a:p>
        </p:txBody>
      </p:sp>
      <p:grpSp>
        <p:nvGrpSpPr>
          <p:cNvPr id="341" name="Google Shape;341;p19"/>
          <p:cNvGrpSpPr/>
          <p:nvPr/>
        </p:nvGrpSpPr>
        <p:grpSpPr bwMode="auto">
          <a:xfrm>
            <a:off x="143338" y="3212976"/>
            <a:ext cx="10273141" cy="3456384"/>
            <a:chOff x="239349" y="1700808"/>
            <a:chExt cx="8933060" cy="2472896"/>
          </a:xfrm>
        </p:grpSpPr>
        <p:sp>
          <p:nvSpPr>
            <p:cNvPr id="342" name="Google Shape;342;p19"/>
            <p:cNvSpPr/>
            <p:nvPr/>
          </p:nvSpPr>
          <p:spPr bwMode="auto">
            <a:xfrm>
              <a:off x="1498170" y="3813665"/>
              <a:ext cx="6432714" cy="36004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2200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Совет Народных Комиссаров (Совнарком)</a:t>
              </a:r>
              <a:endParaRPr sz="2200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  <p:grpSp>
          <p:nvGrpSpPr>
            <p:cNvPr id="343" name="Google Shape;343;p19"/>
            <p:cNvGrpSpPr/>
            <p:nvPr/>
          </p:nvGrpSpPr>
          <p:grpSpPr bwMode="auto">
            <a:xfrm>
              <a:off x="239349" y="1700808"/>
              <a:ext cx="8933060" cy="2112857"/>
              <a:chOff x="239349" y="1784194"/>
              <a:chExt cx="8933060" cy="2112857"/>
            </a:xfrm>
          </p:grpSpPr>
          <p:sp>
            <p:nvSpPr>
              <p:cNvPr id="344" name="Google Shape;344;p19"/>
              <p:cNvSpPr/>
              <p:nvPr/>
            </p:nvSpPr>
            <p:spPr bwMode="auto">
              <a:xfrm>
                <a:off x="2650298" y="1784194"/>
                <a:ext cx="4128458" cy="360040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 w="1905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r>
                  <a:rPr lang="ru-RU" sz="2200">
                    <a:solidFill>
                      <a:schemeClr val="dk1"/>
                    </a:solidFill>
                    <a:latin typeface="Cambria"/>
                    <a:ea typeface="Cambria"/>
                    <a:cs typeface="Cambria"/>
                  </a:rPr>
                  <a:t>Всесоюзный съезд советов</a:t>
                </a:r>
                <a:endParaRPr sz="2200">
                  <a:solidFill>
                    <a:schemeClr val="dk1"/>
                  </a:solidFill>
                  <a:latin typeface="Cambria"/>
                  <a:ea typeface="Cambria"/>
                  <a:cs typeface="Cambria"/>
                </a:endParaRPr>
              </a:p>
            </p:txBody>
          </p:sp>
          <p:sp>
            <p:nvSpPr>
              <p:cNvPr id="345" name="Google Shape;345;p19"/>
              <p:cNvSpPr/>
              <p:nvPr/>
            </p:nvSpPr>
            <p:spPr bwMode="auto">
              <a:xfrm>
                <a:off x="239349" y="2660154"/>
                <a:ext cx="8928992" cy="360040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 w="1905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r>
                  <a:rPr lang="ru-RU" sz="2200">
                    <a:solidFill>
                      <a:schemeClr val="dk1"/>
                    </a:solidFill>
                    <a:latin typeface="Cambria"/>
                    <a:ea typeface="Cambria"/>
                    <a:cs typeface="Cambria"/>
                  </a:rPr>
                  <a:t>Всесоюзный Центральный Исполнительный Комитет (ВЦИК)</a:t>
                </a:r>
                <a:endParaRPr sz="2200">
                  <a:solidFill>
                    <a:schemeClr val="dk1"/>
                  </a:solidFill>
                  <a:latin typeface="Cambria"/>
                  <a:ea typeface="Cambria"/>
                  <a:cs typeface="Cambria"/>
                </a:endParaRPr>
              </a:p>
            </p:txBody>
          </p:sp>
          <p:sp>
            <p:nvSpPr>
              <p:cNvPr id="346" name="Google Shape;346;p19"/>
              <p:cNvSpPr/>
              <p:nvPr/>
            </p:nvSpPr>
            <p:spPr bwMode="auto">
              <a:xfrm>
                <a:off x="249817" y="3020194"/>
                <a:ext cx="4463470" cy="360040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 w="1905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r>
                  <a:rPr lang="ru-RU" sz="2200">
                    <a:solidFill>
                      <a:schemeClr val="dk1"/>
                    </a:solidFill>
                    <a:latin typeface="Cambria"/>
                    <a:ea typeface="Cambria"/>
                    <a:cs typeface="Cambria"/>
                  </a:rPr>
                  <a:t>Союзный Совет</a:t>
                </a:r>
                <a:endParaRPr sz="2200">
                  <a:solidFill>
                    <a:schemeClr val="dk1"/>
                  </a:solidFill>
                  <a:latin typeface="Cambria"/>
                  <a:ea typeface="Cambria"/>
                  <a:cs typeface="Cambria"/>
                </a:endParaRPr>
              </a:p>
            </p:txBody>
          </p:sp>
          <p:sp>
            <p:nvSpPr>
              <p:cNvPr id="347" name="Google Shape;347;p19"/>
              <p:cNvSpPr/>
              <p:nvPr/>
            </p:nvSpPr>
            <p:spPr bwMode="auto">
              <a:xfrm>
                <a:off x="4708938" y="3020194"/>
                <a:ext cx="4463470" cy="360040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 w="1905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r>
                  <a:rPr lang="ru-RU" sz="2400">
                    <a:solidFill>
                      <a:schemeClr val="dk1"/>
                    </a:solidFill>
                    <a:latin typeface="Cambria"/>
                    <a:ea typeface="Cambria"/>
                    <a:cs typeface="Cambria"/>
                  </a:rPr>
                  <a:t>Совет Национальностей</a:t>
                </a:r>
                <a:endParaRPr sz="2400">
                  <a:solidFill>
                    <a:schemeClr val="dk1"/>
                  </a:solidFill>
                  <a:latin typeface="Cambria"/>
                  <a:ea typeface="Cambria"/>
                  <a:cs typeface="Cambria"/>
                </a:endParaRPr>
              </a:p>
            </p:txBody>
          </p:sp>
          <p:sp>
            <p:nvSpPr>
              <p:cNvPr id="348" name="Google Shape;348;p19"/>
              <p:cNvSpPr/>
              <p:nvPr/>
            </p:nvSpPr>
            <p:spPr bwMode="auto">
              <a:xfrm>
                <a:off x="4535826" y="3386838"/>
                <a:ext cx="336037" cy="510214"/>
              </a:xfrm>
              <a:prstGeom prst="downArrow">
                <a:avLst>
                  <a:gd name="adj1" fmla="val 50000"/>
                  <a:gd name="adj2" fmla="val 50000"/>
                </a:avLst>
              </a:prstGeom>
              <a:solidFill>
                <a:schemeClr val="lt1"/>
              </a:solidFill>
              <a:ln w="1905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349" name="Google Shape;349;p19"/>
              <p:cNvSpPr/>
              <p:nvPr/>
            </p:nvSpPr>
            <p:spPr bwMode="auto">
              <a:xfrm>
                <a:off x="4578772" y="2144235"/>
                <a:ext cx="336037" cy="510214"/>
              </a:xfrm>
              <a:prstGeom prst="downArrow">
                <a:avLst>
                  <a:gd name="adj1" fmla="val 50000"/>
                  <a:gd name="adj2" fmla="val 50000"/>
                </a:avLst>
              </a:prstGeom>
              <a:solidFill>
                <a:schemeClr val="lt1"/>
              </a:solidFill>
              <a:ln w="1905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</a:endParaRPr>
              </a:p>
            </p:txBody>
          </p:sp>
        </p:grpSp>
      </p:grpSp>
      <p:pic>
        <p:nvPicPr>
          <p:cNvPr id="350" name="Google Shape;350;p19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 flipH="0" flipV="0">
            <a:off x="8678913" y="1285412"/>
            <a:ext cx="3275507" cy="279071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351" name="Google Shape;351;p19"/>
          <p:cNvSpPr txBox="1"/>
          <p:nvPr/>
        </p:nvSpPr>
        <p:spPr bwMode="auto">
          <a:xfrm>
            <a:off x="9371503" y="3974922"/>
            <a:ext cx="2056781" cy="33855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600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Герб СССР</a:t>
            </a:r>
            <a:endParaRPr sz="1600">
              <a:solidFill>
                <a:schemeClr val="dk1"/>
              </a:solidFill>
              <a:latin typeface="Cambria"/>
              <a:ea typeface="Cambria"/>
              <a:cs typeface="Cambria"/>
            </a:endParaRPr>
          </a:p>
        </p:txBody>
      </p:sp>
      <p:sp>
        <p:nvSpPr>
          <p:cNvPr id="352" name="Google Shape;352;p19"/>
          <p:cNvSpPr txBox="1"/>
          <p:nvPr/>
        </p:nvSpPr>
        <p:spPr bwMode="auto">
          <a:xfrm>
            <a:off x="2690713" y="2071339"/>
            <a:ext cx="5195502" cy="82295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400" b="1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Система органов государственной власти СССР</a:t>
            </a:r>
            <a:endParaRPr sz="18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DEB6B6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56413430" name="Google Shape;26;p31"/>
          <p:cNvSpPr txBox="1"/>
          <p:nvPr>
            <p:ph type="title"/>
          </p:nvPr>
        </p:nvSpPr>
        <p:spPr bwMode="auto">
          <a:xfrm>
            <a:off x="816863" y="228600"/>
            <a:ext cx="10871199" cy="990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45699" rIns="91424" bIns="45699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r>
              <a:rPr lang="ru-RU" sz="4400" b="1" i="0" u="none" strike="noStrike" cap="none" spc="0">
                <a:solidFill>
                  <a:srgbClr val="2C0F9E"/>
                </a:solidFill>
                <a:latin typeface="Cambria"/>
                <a:ea typeface="Cambria"/>
                <a:cs typeface="Cambria"/>
              </a:rPr>
              <a:t>Образование СССР.</a:t>
            </a:r>
            <a:endParaRPr/>
          </a:p>
        </p:txBody>
      </p:sp>
      <p:sp>
        <p:nvSpPr>
          <p:cNvPr id="1894243450" name="Google Shape;27;p31"/>
          <p:cNvSpPr txBox="1"/>
          <p:nvPr>
            <p:ph type="body" idx="1"/>
          </p:nvPr>
        </p:nvSpPr>
        <p:spPr bwMode="auto">
          <a:xfrm flipH="0" flipV="0">
            <a:off x="406892" y="1600200"/>
            <a:ext cx="11281170" cy="4495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45699" rIns="91424" bIns="45699" anchor="t" anchorCtr="0">
            <a:noAutofit/>
          </a:bodyPr>
          <a:lstStyle>
            <a:lvl1pPr marL="457200" lvl="0" indent="-297180" algn="l">
              <a:spcBef>
                <a:spcPts val="699"/>
              </a:spcBef>
              <a:spcAft>
                <a:spcPts val="0"/>
              </a:spcAft>
              <a:buSzPts val="1080"/>
              <a:buChar char="◻"/>
              <a:defRPr/>
            </a:lvl1pPr>
            <a:lvl2pPr marL="914400" lvl="1" indent="-308610" algn="l">
              <a:spcBef>
                <a:spcPts val="549"/>
              </a:spcBef>
              <a:spcAft>
                <a:spcPts val="0"/>
              </a:spcAft>
              <a:buSzPts val="1260"/>
              <a:buChar char="🞑"/>
              <a:defRPr/>
            </a:lvl2pPr>
            <a:lvl3pPr marL="1371600" lvl="2" indent="-314324" algn="l">
              <a:spcBef>
                <a:spcPts val="499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4" algn="l">
              <a:spcBef>
                <a:spcPts val="399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spcBef>
                <a:spcPts val="399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pPr marL="160019" indent="0">
              <a:buClr>
                <a:schemeClr val="accent2"/>
              </a:buClr>
              <a:buSzPts val="1080"/>
              <a:buFont typeface="Noto Sans Symbols"/>
              <a:buNone/>
              <a:defRPr/>
            </a:pPr>
            <a:r>
              <a:rPr sz="2200" b="0" i="0" u="none">
                <a:solidFill>
                  <a:srgbClr val="000000"/>
                </a:solidFill>
                <a:highlight>
                  <a:srgbClr val="FFFF00"/>
                </a:highlight>
                <a:latin typeface="Times New Roman"/>
                <a:ea typeface="Times New Roman"/>
                <a:cs typeface="Times New Roman"/>
              </a:rPr>
              <a:t>Вторая Конституция СССР (1936  г.) </a:t>
            </a:r>
            <a:r>
              <a:rPr sz="2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закрепила положение об одинаковой силе общесоюзных законов на территории всех союзных республик. Для граждан СССР устанавливалось единое союзное гражданство. Вводилось всеобщее прямое равное избирательное право. </a:t>
            </a:r>
            <a:r>
              <a:rPr sz="2200" b="0" i="0" u="none">
                <a:solidFill>
                  <a:srgbClr val="000000"/>
                </a:solidFill>
                <a:highlight>
                  <a:srgbClr val="FFFF00"/>
                </a:highlight>
                <a:latin typeface="Times New Roman"/>
                <a:ea typeface="Times New Roman"/>
                <a:cs typeface="Times New Roman"/>
              </a:rPr>
              <a:t>Высшим руководящим органом страны стал Верховный Совет СССР.</a:t>
            </a:r>
            <a:r>
              <a:rPr lang="ru-RU" sz="9000"/>
              <a:t> </a:t>
            </a:r>
            <a:r>
              <a:rPr sz="2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 период становления Советской власти в России установилась власть одной партии  — Российской Коммунистической партии (большевиков) (РКП(б)) (с  1925  г.  — Всесоюзная Коммунистическая партия </a:t>
            </a:r>
            <a:endParaRPr lang="ru-RU" sz="9000"/>
          </a:p>
          <a:p>
            <a:pPr marL="160019" indent="0">
              <a:buClr>
                <a:schemeClr val="accent2"/>
              </a:buClr>
              <a:buSzPts val="1080"/>
              <a:buFont typeface="Noto Sans Symbols"/>
              <a:buNone/>
              <a:defRPr/>
            </a:pPr>
            <a:r>
              <a:rPr sz="2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  1920–1930‑е гг. в  СССР происходило слияние государственного и  партийного аппарата. Решения партии расценивались как государственные решения</a:t>
            </a:r>
            <a:endParaRPr sz="90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DEB6B6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142595702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722257" y="231189"/>
            <a:ext cx="11180692" cy="3366229"/>
          </a:xfrm>
          <a:prstGeom prst="rect">
            <a:avLst/>
          </a:prstGeom>
        </p:spPr>
      </p:pic>
      <p:pic>
        <p:nvPicPr>
          <p:cNvPr id="693070653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722257" y="3736019"/>
            <a:ext cx="7438516" cy="30516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DEB6B6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57" name="Google Shape;357;p20"/>
          <p:cNvSpPr txBox="1"/>
          <p:nvPr>
            <p:ph type="title"/>
          </p:nvPr>
        </p:nvSpPr>
        <p:spPr bwMode="auto">
          <a:xfrm>
            <a:off x="143338" y="116632"/>
            <a:ext cx="11811082" cy="990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4000" b="1">
                <a:solidFill>
                  <a:srgbClr val="2C0F9E"/>
                </a:solidFill>
                <a:latin typeface="Cambria"/>
                <a:ea typeface="Cambria"/>
                <a:cs typeface="Cambria"/>
              </a:rPr>
              <a:t>Образование СССР</a:t>
            </a:r>
            <a:endParaRPr sz="4000" b="1">
              <a:solidFill>
                <a:schemeClr val="accent2"/>
              </a:solidFill>
              <a:latin typeface="Cambria"/>
              <a:ea typeface="Cambria"/>
              <a:cs typeface="Cambria"/>
            </a:endParaRPr>
          </a:p>
        </p:txBody>
      </p:sp>
      <p:pic>
        <p:nvPicPr>
          <p:cNvPr id="358" name="Google Shape;358;p20" descr="Ð Ð°Ð¿Ð°Ð»Ð»ÑÑÐºÐ¸Ð¹ Ð´Ð¾Ð³Ð¾Ð²Ð¾Ñ (1922) â ÐÐ¸ÐºÐ¸Ð¿ÐµÐ´Ð¸Ñ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 flipH="0" flipV="0">
            <a:off x="5519935" y="3662038"/>
            <a:ext cx="4135476" cy="303977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359" name="Google Shape;359;p20"/>
          <p:cNvSpPr txBox="1"/>
          <p:nvPr/>
        </p:nvSpPr>
        <p:spPr bwMode="auto">
          <a:xfrm>
            <a:off x="79509" y="1628799"/>
            <a:ext cx="11939123" cy="15544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400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По мере стабилизации Советского государства мировые державывступили с ним в переговоры с целью установления нормальных дипломатических и торговых отношений. Прорывом стал Рапалльский договор с Германией, подписанный в апреле 1922 г. США были последней ведущей державой, признавшей СССР в 1933 г.</a:t>
            </a:r>
            <a:endParaRPr/>
          </a:p>
        </p:txBody>
      </p:sp>
      <p:sp>
        <p:nvSpPr>
          <p:cNvPr id="360" name="Google Shape;360;p20"/>
          <p:cNvSpPr txBox="1"/>
          <p:nvPr/>
        </p:nvSpPr>
        <p:spPr bwMode="auto">
          <a:xfrm>
            <a:off x="1295468" y="5870822"/>
            <a:ext cx="4224468" cy="83099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600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Представители советской и немецкой делегаций в Рапалло. 1922 г.</a:t>
            </a:r>
            <a:endParaRPr sz="1600">
              <a:solidFill>
                <a:schemeClr val="dk1"/>
              </a:solidFill>
              <a:latin typeface="Cambria"/>
              <a:ea typeface="Cambria"/>
              <a:cs typeface="Cambri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DEB6B6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86" name="Google Shape;386;p22"/>
          <p:cNvSpPr txBox="1"/>
          <p:nvPr>
            <p:ph type="title"/>
          </p:nvPr>
        </p:nvSpPr>
        <p:spPr bwMode="auto">
          <a:xfrm>
            <a:off x="143338" y="116632"/>
            <a:ext cx="11811082" cy="990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4000" b="1">
                <a:solidFill>
                  <a:srgbClr val="C00000"/>
                </a:solidFill>
                <a:latin typeface="Cambria"/>
                <a:ea typeface="Cambria"/>
                <a:cs typeface="Cambria"/>
              </a:rPr>
              <a:t>Основные черты советской политической системы</a:t>
            </a:r>
            <a:endParaRPr sz="4000" b="1">
              <a:solidFill>
                <a:schemeClr val="accent2"/>
              </a:solidFill>
              <a:latin typeface="Cambria"/>
              <a:ea typeface="Cambria"/>
              <a:cs typeface="Cambria"/>
            </a:endParaRPr>
          </a:p>
        </p:txBody>
      </p:sp>
      <p:grpSp>
        <p:nvGrpSpPr>
          <p:cNvPr id="387" name="Google Shape;387;p22"/>
          <p:cNvGrpSpPr/>
          <p:nvPr/>
        </p:nvGrpSpPr>
        <p:grpSpPr bwMode="auto">
          <a:xfrm>
            <a:off x="149448" y="2420886"/>
            <a:ext cx="11798861" cy="3312370"/>
            <a:chOff x="6109" y="720078"/>
            <a:chExt cx="11798861" cy="3312370"/>
          </a:xfrm>
        </p:grpSpPr>
        <p:sp>
          <p:nvSpPr>
            <p:cNvPr id="388" name="Google Shape;388;p22"/>
            <p:cNvSpPr/>
            <p:nvPr/>
          </p:nvSpPr>
          <p:spPr bwMode="auto">
            <a:xfrm>
              <a:off x="5905541" y="1675709"/>
              <a:ext cx="4625256" cy="401365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0" y="0"/>
                  </a:moveTo>
                  <a:lnTo>
                    <a:pt x="0" y="60000"/>
                  </a:lnTo>
                  <a:lnTo>
                    <a:pt x="120000" y="60000"/>
                  </a:lnTo>
                  <a:lnTo>
                    <a:pt x="120000" y="120000"/>
                  </a:lnTo>
                </a:path>
              </a:pathLst>
            </a:custGeom>
            <a:noFill/>
            <a:ln w="19050" cap="flat" cmpd="sng">
              <a:solidFill>
                <a:srgbClr val="7590A5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389" name="Google Shape;389;p22"/>
            <p:cNvSpPr/>
            <p:nvPr/>
          </p:nvSpPr>
          <p:spPr bwMode="auto">
            <a:xfrm>
              <a:off x="5905541" y="1675709"/>
              <a:ext cx="1541752" cy="401365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0" y="0"/>
                  </a:moveTo>
                  <a:lnTo>
                    <a:pt x="0" y="60000"/>
                  </a:lnTo>
                  <a:lnTo>
                    <a:pt x="120000" y="60000"/>
                  </a:lnTo>
                  <a:lnTo>
                    <a:pt x="120000" y="120000"/>
                  </a:lnTo>
                </a:path>
              </a:pathLst>
            </a:custGeom>
            <a:noFill/>
            <a:ln w="19050" cap="flat" cmpd="sng">
              <a:solidFill>
                <a:srgbClr val="7590A5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390" name="Google Shape;390;p22"/>
            <p:cNvSpPr/>
            <p:nvPr/>
          </p:nvSpPr>
          <p:spPr bwMode="auto">
            <a:xfrm>
              <a:off x="4363788" y="1675709"/>
              <a:ext cx="1541752" cy="401365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120000" y="0"/>
                  </a:moveTo>
                  <a:lnTo>
                    <a:pt x="120000" y="60000"/>
                  </a:lnTo>
                  <a:lnTo>
                    <a:pt x="0" y="60000"/>
                  </a:lnTo>
                  <a:lnTo>
                    <a:pt x="0" y="120000"/>
                  </a:lnTo>
                </a:path>
              </a:pathLst>
            </a:custGeom>
            <a:noFill/>
            <a:ln w="19050" cap="flat" cmpd="sng">
              <a:solidFill>
                <a:srgbClr val="7590A5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391" name="Google Shape;391;p22"/>
            <p:cNvSpPr/>
            <p:nvPr/>
          </p:nvSpPr>
          <p:spPr bwMode="auto">
            <a:xfrm>
              <a:off x="1280284" y="1675709"/>
              <a:ext cx="4625256" cy="401365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120000" y="0"/>
                  </a:moveTo>
                  <a:lnTo>
                    <a:pt x="120000" y="60000"/>
                  </a:lnTo>
                  <a:lnTo>
                    <a:pt x="0" y="60000"/>
                  </a:lnTo>
                  <a:lnTo>
                    <a:pt x="0" y="120000"/>
                  </a:lnTo>
                </a:path>
              </a:pathLst>
            </a:custGeom>
            <a:noFill/>
            <a:ln w="19050" cap="flat" cmpd="sng">
              <a:solidFill>
                <a:srgbClr val="7590A5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392" name="Google Shape;392;p22"/>
            <p:cNvSpPr/>
            <p:nvPr/>
          </p:nvSpPr>
          <p:spPr bwMode="auto">
            <a:xfrm>
              <a:off x="2786078" y="720078"/>
              <a:ext cx="6238922" cy="955631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rgbClr val="85A4BD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393" name="Google Shape;393;p22"/>
            <p:cNvSpPr txBox="1"/>
            <p:nvPr/>
          </p:nvSpPr>
          <p:spPr bwMode="auto">
            <a:xfrm>
              <a:off x="2786078" y="720078"/>
              <a:ext cx="6238922" cy="955631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700" tIns="12700" rIns="12700" bIns="12700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2000" b="1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Экономическая основа советской политической системы</a:t>
              </a:r>
              <a:endParaRPr sz="2000" b="1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394" name="Google Shape;394;p22"/>
            <p:cNvSpPr/>
            <p:nvPr/>
          </p:nvSpPr>
          <p:spPr bwMode="auto">
            <a:xfrm>
              <a:off x="6109" y="2077074"/>
              <a:ext cx="2548349" cy="1955374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rgbClr val="85A4BD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395" name="Google Shape;395;p22"/>
            <p:cNvSpPr txBox="1"/>
            <p:nvPr/>
          </p:nvSpPr>
          <p:spPr bwMode="auto">
            <a:xfrm>
              <a:off x="6109" y="2077074"/>
              <a:ext cx="2548349" cy="1955374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полное подчинение производителя государству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396" name="Google Shape;396;p22"/>
            <p:cNvSpPr/>
            <p:nvPr/>
          </p:nvSpPr>
          <p:spPr bwMode="auto">
            <a:xfrm>
              <a:off x="3089613" y="2077074"/>
              <a:ext cx="2548349" cy="1955374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rgbClr val="85A4BD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397" name="Google Shape;397;p22"/>
            <p:cNvSpPr txBox="1"/>
            <p:nvPr/>
          </p:nvSpPr>
          <p:spPr bwMode="auto">
            <a:xfrm>
              <a:off x="3089613" y="2077074"/>
              <a:ext cx="2548349" cy="1955374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государственное регулирование и внеэкономичес- кое принуждение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398" name="Google Shape;398;p22"/>
            <p:cNvSpPr/>
            <p:nvPr/>
          </p:nvSpPr>
          <p:spPr bwMode="auto">
            <a:xfrm>
              <a:off x="6173117" y="2077074"/>
              <a:ext cx="2548349" cy="1955374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rgbClr val="85A4BD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399" name="Google Shape;399;p22"/>
            <p:cNvSpPr txBox="1"/>
            <p:nvPr/>
          </p:nvSpPr>
          <p:spPr bwMode="auto">
            <a:xfrm>
              <a:off x="6173117" y="2077074"/>
              <a:ext cx="2548349" cy="1955374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запрет забастовок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400" name="Google Shape;400;p22"/>
            <p:cNvSpPr/>
            <p:nvPr/>
          </p:nvSpPr>
          <p:spPr bwMode="auto">
            <a:xfrm>
              <a:off x="9256621" y="2077074"/>
              <a:ext cx="2548349" cy="1955374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rgbClr val="85A4BD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401" name="Google Shape;401;p22"/>
            <p:cNvSpPr txBox="1"/>
            <p:nvPr/>
          </p:nvSpPr>
          <p:spPr bwMode="auto">
            <a:xfrm>
              <a:off x="9256621" y="2077074"/>
              <a:ext cx="2548349" cy="1955374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милитаризация экономики и труда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accent6">
            <a:lumMod val="40000"/>
            <a:lumOff val="60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6" name="Google Shape;116;p3"/>
          <p:cNvSpPr txBox="1"/>
          <p:nvPr/>
        </p:nvSpPr>
        <p:spPr bwMode="auto">
          <a:xfrm flipH="0" flipV="0">
            <a:off x="1542115" y="6156592"/>
            <a:ext cx="2638805" cy="57911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4" tIns="45699" rIns="91424" bIns="45699" anchor="t" anchorCtr="0">
            <a:spAutoFit/>
          </a:bodyPr>
          <a:lstStyle/>
          <a:p>
            <a:pPr marL="0" marR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6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Установление советской власти в России</a:t>
            </a:r>
            <a:endParaRPr sz="1600" b="0" i="0" u="none" strike="noStrike" cap="none">
              <a:solidFill>
                <a:schemeClr val="dk1"/>
              </a:solidFill>
              <a:latin typeface="Cambria"/>
              <a:ea typeface="Cambria"/>
              <a:cs typeface="Cambria"/>
            </a:endParaRPr>
          </a:p>
        </p:txBody>
      </p:sp>
      <p:sp>
        <p:nvSpPr>
          <p:cNvPr id="117" name="Google Shape;117;p3"/>
          <p:cNvSpPr txBox="1"/>
          <p:nvPr>
            <p:ph type="title"/>
          </p:nvPr>
        </p:nvSpPr>
        <p:spPr bwMode="auto">
          <a:xfrm>
            <a:off x="143338" y="116632"/>
            <a:ext cx="11811082" cy="990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4000" b="1">
                <a:solidFill>
                  <a:srgbClr val="2C0F9E"/>
                </a:solidFill>
                <a:latin typeface="Cambria"/>
                <a:ea typeface="Cambria"/>
                <a:cs typeface="Cambria"/>
              </a:rPr>
              <a:t>Гражданская война и её последствия</a:t>
            </a:r>
            <a:endParaRPr sz="4000" b="1">
              <a:solidFill>
                <a:schemeClr val="accent2"/>
              </a:solidFill>
              <a:latin typeface="Cambria"/>
              <a:ea typeface="Cambria"/>
              <a:cs typeface="Cambria"/>
            </a:endParaRPr>
          </a:p>
        </p:txBody>
      </p:sp>
      <p:sp>
        <p:nvSpPr>
          <p:cNvPr id="119" name="Google Shape;119;p3"/>
          <p:cNvSpPr txBox="1"/>
          <p:nvPr/>
        </p:nvSpPr>
        <p:spPr bwMode="auto">
          <a:xfrm flipH="0" flipV="0">
            <a:off x="143338" y="1556791"/>
            <a:ext cx="4408830" cy="411479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4" tIns="45699" rIns="91424" bIns="45699" anchor="t" anchorCtr="0">
            <a:spAutoFit/>
          </a:bodyPr>
          <a:lstStyle/>
          <a:p>
            <a:pPr marL="0" marR="0" lvl="0" indent="0" algn="just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2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До  февраля 1918 г. установление власти большевиков имело относительно мирный характер. Власть Советов была установлена в Украине, Беларуси, Прибалтике, Закавказье (Баку). После перемены в обществе вызвали сопротивление. Осень 1917-осень 1922 - Гражданская война между «белыми» и «красными»</a:t>
            </a:r>
            <a:endParaRPr sz="1600"/>
          </a:p>
        </p:txBody>
      </p:sp>
      <p:pic>
        <p:nvPicPr>
          <p:cNvPr id="1915394554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4738981" y="1608226"/>
            <a:ext cx="7302311" cy="49667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DEB6B6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06" name="Google Shape;406;p23"/>
          <p:cNvSpPr txBox="1"/>
          <p:nvPr>
            <p:ph type="title"/>
          </p:nvPr>
        </p:nvSpPr>
        <p:spPr bwMode="auto">
          <a:xfrm>
            <a:off x="143338" y="116632"/>
            <a:ext cx="11811082" cy="990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4000" b="1">
                <a:solidFill>
                  <a:srgbClr val="C00000"/>
                </a:solidFill>
                <a:latin typeface="Cambria"/>
                <a:ea typeface="Cambria"/>
                <a:cs typeface="Cambria"/>
              </a:rPr>
              <a:t>Основные черты советской политической системы</a:t>
            </a:r>
            <a:endParaRPr sz="4000" b="1">
              <a:solidFill>
                <a:schemeClr val="accent2"/>
              </a:solidFill>
              <a:latin typeface="Cambria"/>
              <a:ea typeface="Cambria"/>
              <a:cs typeface="Cambria"/>
            </a:endParaRPr>
          </a:p>
        </p:txBody>
      </p:sp>
      <p:grpSp>
        <p:nvGrpSpPr>
          <p:cNvPr id="407" name="Google Shape;407;p23"/>
          <p:cNvGrpSpPr/>
          <p:nvPr/>
        </p:nvGrpSpPr>
        <p:grpSpPr bwMode="auto">
          <a:xfrm>
            <a:off x="149448" y="2420886"/>
            <a:ext cx="11798861" cy="3312370"/>
            <a:chOff x="6109" y="720078"/>
            <a:chExt cx="11798861" cy="3312370"/>
          </a:xfrm>
        </p:grpSpPr>
        <p:sp>
          <p:nvSpPr>
            <p:cNvPr id="408" name="Google Shape;408;p23"/>
            <p:cNvSpPr/>
            <p:nvPr/>
          </p:nvSpPr>
          <p:spPr bwMode="auto">
            <a:xfrm>
              <a:off x="5905541" y="1675709"/>
              <a:ext cx="4625256" cy="401365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0" y="0"/>
                  </a:moveTo>
                  <a:lnTo>
                    <a:pt x="0" y="60000"/>
                  </a:lnTo>
                  <a:lnTo>
                    <a:pt x="120000" y="60000"/>
                  </a:lnTo>
                  <a:lnTo>
                    <a:pt x="120000" y="120000"/>
                  </a:lnTo>
                </a:path>
              </a:pathLst>
            </a:custGeom>
            <a:noFill/>
            <a:ln w="19050" cap="flat" cmpd="sng">
              <a:solidFill>
                <a:srgbClr val="7590A5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409" name="Google Shape;409;p23"/>
            <p:cNvSpPr/>
            <p:nvPr/>
          </p:nvSpPr>
          <p:spPr bwMode="auto">
            <a:xfrm>
              <a:off x="5905541" y="1675709"/>
              <a:ext cx="1541752" cy="401365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0" y="0"/>
                  </a:moveTo>
                  <a:lnTo>
                    <a:pt x="0" y="60000"/>
                  </a:lnTo>
                  <a:lnTo>
                    <a:pt x="120000" y="60000"/>
                  </a:lnTo>
                  <a:lnTo>
                    <a:pt x="120000" y="120000"/>
                  </a:lnTo>
                </a:path>
              </a:pathLst>
            </a:custGeom>
            <a:noFill/>
            <a:ln w="19050" cap="flat" cmpd="sng">
              <a:solidFill>
                <a:srgbClr val="7590A5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410" name="Google Shape;410;p23"/>
            <p:cNvSpPr/>
            <p:nvPr/>
          </p:nvSpPr>
          <p:spPr bwMode="auto">
            <a:xfrm>
              <a:off x="4363788" y="1675709"/>
              <a:ext cx="1541752" cy="401365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120000" y="0"/>
                  </a:moveTo>
                  <a:lnTo>
                    <a:pt x="120000" y="60000"/>
                  </a:lnTo>
                  <a:lnTo>
                    <a:pt x="0" y="60000"/>
                  </a:lnTo>
                  <a:lnTo>
                    <a:pt x="0" y="120000"/>
                  </a:lnTo>
                </a:path>
              </a:pathLst>
            </a:custGeom>
            <a:noFill/>
            <a:ln w="19050" cap="flat" cmpd="sng">
              <a:solidFill>
                <a:srgbClr val="7590A5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411" name="Google Shape;411;p23"/>
            <p:cNvSpPr/>
            <p:nvPr/>
          </p:nvSpPr>
          <p:spPr bwMode="auto">
            <a:xfrm>
              <a:off x="1280284" y="1675709"/>
              <a:ext cx="4625256" cy="401365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120000" y="0"/>
                  </a:moveTo>
                  <a:lnTo>
                    <a:pt x="120000" y="60000"/>
                  </a:lnTo>
                  <a:lnTo>
                    <a:pt x="0" y="60000"/>
                  </a:lnTo>
                  <a:lnTo>
                    <a:pt x="0" y="120000"/>
                  </a:lnTo>
                </a:path>
              </a:pathLst>
            </a:custGeom>
            <a:noFill/>
            <a:ln w="19050" cap="flat" cmpd="sng">
              <a:solidFill>
                <a:srgbClr val="7590A5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412" name="Google Shape;412;p23"/>
            <p:cNvSpPr/>
            <p:nvPr/>
          </p:nvSpPr>
          <p:spPr bwMode="auto">
            <a:xfrm>
              <a:off x="2786078" y="720078"/>
              <a:ext cx="6238922" cy="955631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rgbClr val="85A4BD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413" name="Google Shape;413;p23"/>
            <p:cNvSpPr txBox="1"/>
            <p:nvPr/>
          </p:nvSpPr>
          <p:spPr bwMode="auto">
            <a:xfrm>
              <a:off x="2786078" y="720078"/>
              <a:ext cx="6238922" cy="955631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700" tIns="12700" rIns="12700" bIns="12700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2000" b="1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Политическая основа советской политической системы</a:t>
              </a:r>
              <a:endParaRPr sz="2000" b="1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414" name="Google Shape;414;p23"/>
            <p:cNvSpPr/>
            <p:nvPr/>
          </p:nvSpPr>
          <p:spPr bwMode="auto">
            <a:xfrm>
              <a:off x="6109" y="2077074"/>
              <a:ext cx="2548349" cy="1955374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rgbClr val="85A4BD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415" name="Google Shape;415;p23"/>
            <p:cNvSpPr txBox="1"/>
            <p:nvPr/>
          </p:nvSpPr>
          <p:spPr bwMode="auto">
            <a:xfrm>
              <a:off x="6109" y="2077074"/>
              <a:ext cx="2548349" cy="1955374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господство однопартийной системы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416" name="Google Shape;416;p23"/>
            <p:cNvSpPr/>
            <p:nvPr/>
          </p:nvSpPr>
          <p:spPr bwMode="auto">
            <a:xfrm>
              <a:off x="3089613" y="2077074"/>
              <a:ext cx="2548349" cy="1955374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rgbClr val="85A4BD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417" name="Google Shape;417;p23"/>
            <p:cNvSpPr txBox="1"/>
            <p:nvPr/>
          </p:nvSpPr>
          <p:spPr bwMode="auto">
            <a:xfrm>
              <a:off x="3089613" y="2077074"/>
              <a:ext cx="2548349" cy="1955374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сращивание партийного и государственного аппаратов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418" name="Google Shape;418;p23"/>
            <p:cNvSpPr/>
            <p:nvPr/>
          </p:nvSpPr>
          <p:spPr bwMode="auto">
            <a:xfrm>
              <a:off x="6173117" y="2077074"/>
              <a:ext cx="2548349" cy="1955374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rgbClr val="85A4BD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419" name="Google Shape;419;p23"/>
            <p:cNvSpPr txBox="1"/>
            <p:nvPr/>
          </p:nvSpPr>
          <p:spPr bwMode="auto">
            <a:xfrm>
              <a:off x="6173117" y="2077074"/>
              <a:ext cx="2548349" cy="1955374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уничтожение политических оппонентов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420" name="Google Shape;420;p23"/>
            <p:cNvSpPr/>
            <p:nvPr/>
          </p:nvSpPr>
          <p:spPr bwMode="auto">
            <a:xfrm>
              <a:off x="9256621" y="2077074"/>
              <a:ext cx="2548349" cy="1955374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rgbClr val="85A4BD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421" name="Google Shape;421;p23"/>
            <p:cNvSpPr txBox="1"/>
            <p:nvPr/>
          </p:nvSpPr>
          <p:spPr bwMode="auto">
            <a:xfrm>
              <a:off x="9256621" y="2077074"/>
              <a:ext cx="2548349" cy="1955374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создание мощного репрессивного аппарата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DEB6B6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38" name="Google Shape;438;p25"/>
          <p:cNvSpPr txBox="1"/>
          <p:nvPr>
            <p:ph type="title"/>
          </p:nvPr>
        </p:nvSpPr>
        <p:spPr bwMode="auto">
          <a:xfrm>
            <a:off x="143338" y="116632"/>
            <a:ext cx="11811082" cy="990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4000" b="1">
                <a:solidFill>
                  <a:srgbClr val="C00000"/>
                </a:solidFill>
                <a:latin typeface="Cambria"/>
                <a:ea typeface="Cambria"/>
                <a:cs typeface="Cambria"/>
              </a:rPr>
              <a:t>Основные черты советской политической системы</a:t>
            </a:r>
            <a:endParaRPr sz="4000" b="1">
              <a:solidFill>
                <a:srgbClr val="C00000"/>
              </a:solidFill>
              <a:latin typeface="Cambria"/>
              <a:ea typeface="Cambria"/>
              <a:cs typeface="Cambria"/>
            </a:endParaRPr>
          </a:p>
        </p:txBody>
      </p:sp>
      <p:grpSp>
        <p:nvGrpSpPr>
          <p:cNvPr id="439" name="Google Shape;439;p25"/>
          <p:cNvGrpSpPr/>
          <p:nvPr/>
        </p:nvGrpSpPr>
        <p:grpSpPr bwMode="auto">
          <a:xfrm>
            <a:off x="149447" y="2276871"/>
            <a:ext cx="11798861" cy="3900506"/>
            <a:chOff x="0" y="0"/>
            <a:chExt cx="11798861" cy="3900506"/>
          </a:xfrm>
        </p:grpSpPr>
        <p:sp>
          <p:nvSpPr>
            <p:cNvPr id="440" name="Google Shape;440;p25"/>
            <p:cNvSpPr/>
            <p:nvPr/>
          </p:nvSpPr>
          <p:spPr bwMode="auto">
            <a:xfrm>
              <a:off x="5899431" y="955630"/>
              <a:ext cx="4625256" cy="401365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0" y="0"/>
                  </a:moveTo>
                  <a:lnTo>
                    <a:pt x="0" y="60000"/>
                  </a:lnTo>
                  <a:lnTo>
                    <a:pt x="120000" y="60000"/>
                  </a:lnTo>
                  <a:lnTo>
                    <a:pt x="120000" y="120000"/>
                  </a:lnTo>
                </a:path>
              </a:pathLst>
            </a:custGeom>
            <a:noFill/>
            <a:ln w="19050" cap="flat" cmpd="sng">
              <a:solidFill>
                <a:srgbClr val="7590A5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441" name="Google Shape;441;p25"/>
            <p:cNvSpPr/>
            <p:nvPr/>
          </p:nvSpPr>
          <p:spPr bwMode="auto">
            <a:xfrm>
              <a:off x="5899431" y="955630"/>
              <a:ext cx="1541752" cy="401365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0" y="0"/>
                  </a:moveTo>
                  <a:lnTo>
                    <a:pt x="0" y="60000"/>
                  </a:lnTo>
                  <a:lnTo>
                    <a:pt x="120000" y="60000"/>
                  </a:lnTo>
                  <a:lnTo>
                    <a:pt x="120000" y="120000"/>
                  </a:lnTo>
                </a:path>
              </a:pathLst>
            </a:custGeom>
            <a:noFill/>
            <a:ln w="19050" cap="flat" cmpd="sng">
              <a:solidFill>
                <a:srgbClr val="7590A5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442" name="Google Shape;442;p25"/>
            <p:cNvSpPr/>
            <p:nvPr/>
          </p:nvSpPr>
          <p:spPr bwMode="auto">
            <a:xfrm>
              <a:off x="4357678" y="955630"/>
              <a:ext cx="1541752" cy="401365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120000" y="0"/>
                  </a:moveTo>
                  <a:lnTo>
                    <a:pt x="120000" y="60000"/>
                  </a:lnTo>
                  <a:lnTo>
                    <a:pt x="0" y="60000"/>
                  </a:lnTo>
                  <a:lnTo>
                    <a:pt x="0" y="120000"/>
                  </a:lnTo>
                </a:path>
              </a:pathLst>
            </a:custGeom>
            <a:noFill/>
            <a:ln w="19050" cap="flat" cmpd="sng">
              <a:solidFill>
                <a:srgbClr val="7590A5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443" name="Google Shape;443;p25"/>
            <p:cNvSpPr/>
            <p:nvPr/>
          </p:nvSpPr>
          <p:spPr bwMode="auto">
            <a:xfrm>
              <a:off x="1274174" y="955630"/>
              <a:ext cx="4625256" cy="401365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120000" y="0"/>
                  </a:moveTo>
                  <a:lnTo>
                    <a:pt x="120000" y="60000"/>
                  </a:lnTo>
                  <a:lnTo>
                    <a:pt x="0" y="60000"/>
                  </a:lnTo>
                  <a:lnTo>
                    <a:pt x="0" y="120000"/>
                  </a:lnTo>
                </a:path>
              </a:pathLst>
            </a:custGeom>
            <a:noFill/>
            <a:ln w="19050" cap="flat" cmpd="sng">
              <a:solidFill>
                <a:srgbClr val="7590A5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444" name="Google Shape;444;p25"/>
            <p:cNvSpPr/>
            <p:nvPr/>
          </p:nvSpPr>
          <p:spPr bwMode="auto">
            <a:xfrm>
              <a:off x="2779969" y="0"/>
              <a:ext cx="6238922" cy="955631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rgbClr val="85A4BD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445" name="Google Shape;445;p25"/>
            <p:cNvSpPr txBox="1"/>
            <p:nvPr/>
          </p:nvSpPr>
          <p:spPr bwMode="auto">
            <a:xfrm>
              <a:off x="2779969" y="0"/>
              <a:ext cx="6238922" cy="955631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700" tIns="12700" rIns="12700" bIns="12700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2400" b="1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Духовная основа советской политической системы</a:t>
              </a:r>
              <a:endParaRPr sz="2400" b="1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446" name="Google Shape;446;p25"/>
            <p:cNvSpPr/>
            <p:nvPr/>
          </p:nvSpPr>
          <p:spPr bwMode="auto">
            <a:xfrm flipH="0" flipV="0">
              <a:off x="0" y="1356996"/>
              <a:ext cx="2779969" cy="2497271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rgbClr val="85A4BD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4" tIns="91424" rIns="91424" bIns="91424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447" name="Google Shape;447;p25"/>
            <p:cNvSpPr txBox="1"/>
            <p:nvPr/>
          </p:nvSpPr>
          <p:spPr bwMode="auto">
            <a:xfrm flipH="0" flipV="0">
              <a:off x="0" y="1356996"/>
              <a:ext cx="2779969" cy="2543509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1424" tIns="11424" rIns="11424" bIns="11424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2200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установление государственного контроля над средствами массовой информации, литературой и искусством</a:t>
              </a:r>
              <a:endParaRPr sz="2200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448" name="Google Shape;448;p25"/>
            <p:cNvSpPr/>
            <p:nvPr/>
          </p:nvSpPr>
          <p:spPr bwMode="auto">
            <a:xfrm>
              <a:off x="3083503" y="1356996"/>
              <a:ext cx="2548349" cy="2243402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rgbClr val="85A4BD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449" name="Google Shape;449;p25"/>
            <p:cNvSpPr txBox="1"/>
            <p:nvPr/>
          </p:nvSpPr>
          <p:spPr bwMode="auto">
            <a:xfrm>
              <a:off x="3083503" y="1356996"/>
              <a:ext cx="2548349" cy="2243402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2200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борьба с религией и инакомыслием</a:t>
              </a:r>
              <a:endParaRPr sz="2200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450" name="Google Shape;450;p25"/>
            <p:cNvSpPr/>
            <p:nvPr/>
          </p:nvSpPr>
          <p:spPr bwMode="auto">
            <a:xfrm>
              <a:off x="6167007" y="1356996"/>
              <a:ext cx="2548349" cy="2243402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rgbClr val="85A4BD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451" name="Google Shape;451;p25"/>
            <p:cNvSpPr txBox="1"/>
            <p:nvPr/>
          </p:nvSpPr>
          <p:spPr bwMode="auto">
            <a:xfrm>
              <a:off x="6167007" y="1356996"/>
              <a:ext cx="2548349" cy="2243402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2200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насаждение атеизма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452" name="Google Shape;452;p25"/>
            <p:cNvSpPr/>
            <p:nvPr/>
          </p:nvSpPr>
          <p:spPr bwMode="auto">
            <a:xfrm>
              <a:off x="9250511" y="1356996"/>
              <a:ext cx="2548349" cy="2243402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rgbClr val="85A4BD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453" name="Google Shape;453;p25"/>
            <p:cNvSpPr txBox="1"/>
            <p:nvPr/>
          </p:nvSpPr>
          <p:spPr bwMode="auto">
            <a:xfrm>
              <a:off x="9250511" y="1356996"/>
              <a:ext cx="2548349" cy="2243402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2200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создание  идео- логических орга- низаций с целью разъяснения офи- циальной идеологии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DEB6B6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00918519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369902" y="92475"/>
            <a:ext cx="9026577" cy="66098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accent2">
            <a:lumMod val="40000"/>
            <a:lumOff val="60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66" name="Google Shape;466;p27"/>
          <p:cNvSpPr txBox="1"/>
          <p:nvPr>
            <p:ph type="title"/>
          </p:nvPr>
        </p:nvSpPr>
        <p:spPr bwMode="auto">
          <a:xfrm>
            <a:off x="143338" y="116632"/>
            <a:ext cx="11811082" cy="990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4000" b="1">
                <a:solidFill>
                  <a:srgbClr val="C00000"/>
                </a:solidFill>
                <a:latin typeface="Cambria"/>
                <a:ea typeface="Cambria"/>
                <a:cs typeface="Cambria"/>
              </a:rPr>
              <a:t>Итоги экономической трансформации</a:t>
            </a:r>
            <a:endParaRPr sz="4000" b="1">
              <a:solidFill>
                <a:schemeClr val="accent2"/>
              </a:solidFill>
              <a:latin typeface="Cambria"/>
              <a:ea typeface="Cambria"/>
              <a:cs typeface="Cambria"/>
            </a:endParaRPr>
          </a:p>
        </p:txBody>
      </p:sp>
      <p:sp>
        <p:nvSpPr>
          <p:cNvPr id="467" name="Google Shape;467;p27"/>
          <p:cNvSpPr txBox="1"/>
          <p:nvPr/>
        </p:nvSpPr>
        <p:spPr bwMode="auto">
          <a:xfrm>
            <a:off x="143338" y="1591290"/>
            <a:ext cx="11831815" cy="15544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400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В итоге в стране был создан мощный военно-промышленный комплекс, введено в строй 35 индустриальных гигантов. Изменился социальный состав населения, вдвое выросла численность рабочих, сформировались советский пролетариат и техническая интеллигенция. </a:t>
            </a:r>
            <a:endParaRPr sz="2000"/>
          </a:p>
        </p:txBody>
      </p:sp>
      <p:sp>
        <p:nvSpPr>
          <p:cNvPr id="468" name="Google Shape;468;p27"/>
          <p:cNvSpPr txBox="1"/>
          <p:nvPr/>
        </p:nvSpPr>
        <p:spPr bwMode="auto">
          <a:xfrm>
            <a:off x="1718097" y="6378811"/>
            <a:ext cx="3662080" cy="33855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600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Стройки первых пятилеток</a:t>
            </a:r>
            <a:endParaRPr/>
          </a:p>
        </p:txBody>
      </p:sp>
      <p:pic>
        <p:nvPicPr>
          <p:cNvPr id="469" name="Google Shape;469;p27" descr="http://www.domarchive.ru/wp-content/uploads/2013/10/%D0%9F%D1%80%D0%BE%D0%BC%D1%8B%D1%88%D0%BB.-%D0%BF%D0%B5%D1%80%D0%B2%D1%8B%D0%B5-%D0%BF%D1%8F%D1%82%D0%B8%D0%BB%D0%B5%D1%82%D0%BA%D0%B8.jpg"/>
          <p:cNvPicPr/>
          <p:nvPr/>
        </p:nvPicPr>
        <p:blipFill>
          <a:blip r:embed="rId2">
            <a:alphaModFix/>
          </a:blip>
          <a:srcRect l="2126" t="6678" r="2179" b="6503"/>
          <a:stretch/>
        </p:blipFill>
        <p:spPr bwMode="auto">
          <a:xfrm flipH="0" flipV="0">
            <a:off x="5400522" y="2728033"/>
            <a:ext cx="6602580" cy="399412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1805914882" name=""/>
          <p:cNvSpPr txBox="1"/>
          <p:nvPr/>
        </p:nvSpPr>
        <p:spPr bwMode="auto">
          <a:xfrm flipH="0" flipV="0">
            <a:off x="213640" y="3375363"/>
            <a:ext cx="4540845" cy="2651795"/>
          </a:xfrm>
          <a:prstGeom prst="rect">
            <a:avLst/>
          </a:prstGeom>
          <a:solidFill>
            <a:srgbClr val="FFFFFF"/>
          </a:solidFill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endParaRPr/>
          </a:p>
          <a:p>
            <a:pPr>
              <a:defRPr/>
            </a:pPr>
            <a:r>
              <a:rPr sz="2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По объему выпускаемой промышленной продукции СССР вышел на второе место в мире после США. Возник ряд новых отраслей: авиационная, автомобильная, алюминиевая, подшипниковая, авиастроение и  др.</a:t>
            </a:r>
            <a:endParaRPr sz="2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accent2">
            <a:lumMod val="60000"/>
            <a:lumOff val="40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74" name="Google Shape;474;p28"/>
          <p:cNvSpPr txBox="1"/>
          <p:nvPr>
            <p:ph type="title"/>
          </p:nvPr>
        </p:nvSpPr>
        <p:spPr bwMode="auto">
          <a:xfrm>
            <a:off x="143338" y="116632"/>
            <a:ext cx="11811082" cy="990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4000" b="1">
                <a:solidFill>
                  <a:srgbClr val="C00000"/>
                </a:solidFill>
                <a:latin typeface="Cambria"/>
                <a:ea typeface="Cambria"/>
                <a:cs typeface="Cambria"/>
              </a:rPr>
              <a:t>Итоги экономической трансформации</a:t>
            </a:r>
            <a:endParaRPr sz="4000" b="1">
              <a:solidFill>
                <a:schemeClr val="accent2"/>
              </a:solidFill>
              <a:latin typeface="Cambria"/>
              <a:ea typeface="Cambria"/>
              <a:cs typeface="Cambria"/>
            </a:endParaRPr>
          </a:p>
        </p:txBody>
      </p:sp>
      <p:sp>
        <p:nvSpPr>
          <p:cNvPr id="475" name="Google Shape;475;p28"/>
          <p:cNvSpPr txBox="1"/>
          <p:nvPr/>
        </p:nvSpPr>
        <p:spPr bwMode="auto">
          <a:xfrm>
            <a:off x="143339" y="1591290"/>
            <a:ext cx="6913123" cy="268223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endParaRPr/>
          </a:p>
          <a:p>
            <a:pPr>
              <a:defRPr/>
            </a:pPr>
            <a:r>
              <a:rPr sz="26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Для миллионов молодых людей строительство нового общества открыло перспективу, смысл жизни. Мироощущение подавляющего большинства советских людей того времени было позитивным, они гордились своим государством.</a:t>
            </a:r>
            <a:endParaRPr sz="2800"/>
          </a:p>
        </p:txBody>
      </p:sp>
      <p:sp>
        <p:nvSpPr>
          <p:cNvPr id="476" name="Google Shape;476;p28"/>
          <p:cNvSpPr txBox="1"/>
          <p:nvPr/>
        </p:nvSpPr>
        <p:spPr bwMode="auto">
          <a:xfrm>
            <a:off x="3137794" y="6116453"/>
            <a:ext cx="3994000" cy="5850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600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Иди, товарищ, к нам в колхоз! </a:t>
            </a:r>
            <a:endParaRPr/>
          </a:p>
          <a:p>
            <a:pPr marL="0" marR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600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Плакат. 1930 г.</a:t>
            </a:r>
            <a:endParaRPr/>
          </a:p>
        </p:txBody>
      </p:sp>
      <p:pic>
        <p:nvPicPr>
          <p:cNvPr id="477" name="Google Shape;477;p28" descr="http://www.krasnoyeznamya.ru/gallery/rm_8_310.jpg"/>
          <p:cNvPicPr/>
          <p:nvPr/>
        </p:nvPicPr>
        <p:blipFill>
          <a:blip r:embed="rId2">
            <a:alphaModFix/>
          </a:blip>
          <a:srcRect l="3592" t="1333" r="3010" b="2667"/>
          <a:stretch/>
        </p:blipFill>
        <p:spPr bwMode="auto">
          <a:xfrm>
            <a:off x="7152117" y="1669433"/>
            <a:ext cx="4822649" cy="500813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accent6">
            <a:lumMod val="60000"/>
            <a:lumOff val="40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04103006" name="Google Shape;26;p31"/>
          <p:cNvSpPr txBox="1"/>
          <p:nvPr>
            <p:ph type="title"/>
          </p:nvPr>
        </p:nvSpPr>
        <p:spPr bwMode="auto">
          <a:xfrm>
            <a:off x="816863" y="228600"/>
            <a:ext cx="10871199" cy="990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45699" rIns="91424" bIns="45699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r>
              <a:rPr lang="ru-RU" sz="4400" b="1" i="0" u="none" strike="noStrike" cap="none" spc="0">
                <a:solidFill>
                  <a:srgbClr val="2C0F9E"/>
                </a:solidFill>
                <a:latin typeface="Cambria"/>
                <a:ea typeface="Cambria"/>
                <a:cs typeface="Cambria"/>
              </a:rPr>
              <a:t>Гражданская война и её последствия</a:t>
            </a:r>
            <a:endParaRPr/>
          </a:p>
        </p:txBody>
      </p:sp>
      <p:sp>
        <p:nvSpPr>
          <p:cNvPr id="1393108464" name="Google Shape;27;p31"/>
          <p:cNvSpPr txBox="1"/>
          <p:nvPr>
            <p:ph type="body" idx="1"/>
          </p:nvPr>
        </p:nvSpPr>
        <p:spPr bwMode="auto">
          <a:xfrm>
            <a:off x="816863" y="1600200"/>
            <a:ext cx="10871199" cy="4495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45699" rIns="91424" bIns="45699" anchor="t" anchorCtr="0">
            <a:noAutofit/>
          </a:bodyPr>
          <a:lstStyle>
            <a:lvl1pPr marL="457200" lvl="0" indent="-297180" algn="l">
              <a:spcBef>
                <a:spcPts val="699"/>
              </a:spcBef>
              <a:spcAft>
                <a:spcPts val="0"/>
              </a:spcAft>
              <a:buSzPts val="1080"/>
              <a:buChar char="◻"/>
              <a:defRPr/>
            </a:lvl1pPr>
            <a:lvl2pPr marL="914400" lvl="1" indent="-308610" algn="l">
              <a:spcBef>
                <a:spcPts val="549"/>
              </a:spcBef>
              <a:spcAft>
                <a:spcPts val="0"/>
              </a:spcAft>
              <a:buSzPts val="1260"/>
              <a:buChar char="🞑"/>
              <a:defRPr/>
            </a:lvl2pPr>
            <a:lvl3pPr marL="1371600" lvl="2" indent="-314324" algn="l">
              <a:spcBef>
                <a:spcPts val="499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4" algn="l">
              <a:spcBef>
                <a:spcPts val="399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spcBef>
                <a:spcPts val="399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pPr>
              <a:defRPr/>
            </a:pPr>
            <a:endParaRPr/>
          </a:p>
        </p:txBody>
      </p:sp>
      <p:pic>
        <p:nvPicPr>
          <p:cNvPr id="1004971036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989490" y="1600200"/>
            <a:ext cx="10256504" cy="51982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accent6">
            <a:lumMod val="60000"/>
            <a:lumOff val="40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4" name="Google Shape;124;p4"/>
          <p:cNvSpPr txBox="1"/>
          <p:nvPr/>
        </p:nvSpPr>
        <p:spPr bwMode="auto">
          <a:xfrm>
            <a:off x="1542116" y="6156593"/>
            <a:ext cx="6036800" cy="5850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6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Территория, оккупированная войсками Германии после заключения Брестского мира</a:t>
            </a:r>
            <a:endParaRPr/>
          </a:p>
        </p:txBody>
      </p:sp>
      <p:sp>
        <p:nvSpPr>
          <p:cNvPr id="125" name="Google Shape;125;p4"/>
          <p:cNvSpPr txBox="1"/>
          <p:nvPr>
            <p:ph type="title"/>
          </p:nvPr>
        </p:nvSpPr>
        <p:spPr bwMode="auto">
          <a:xfrm>
            <a:off x="143338" y="116632"/>
            <a:ext cx="11811082" cy="990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4000" b="1" i="0" u="none" strike="noStrike" cap="none" spc="0">
                <a:solidFill>
                  <a:srgbClr val="2C0F9E"/>
                </a:solidFill>
                <a:latin typeface="Cambria"/>
                <a:ea typeface="Cambria"/>
                <a:cs typeface="Cambria"/>
              </a:rPr>
              <a:t>Гражданская война и её последствия</a:t>
            </a:r>
            <a:endParaRPr sz="4000" b="1">
              <a:solidFill>
                <a:schemeClr val="accent2"/>
              </a:solidFill>
              <a:latin typeface="Cambria"/>
              <a:ea typeface="Cambria"/>
              <a:cs typeface="Cambria"/>
            </a:endParaRPr>
          </a:p>
        </p:txBody>
      </p:sp>
      <p:sp>
        <p:nvSpPr>
          <p:cNvPr id="126" name="Google Shape;126;p4"/>
          <p:cNvSpPr txBox="1"/>
          <p:nvPr/>
        </p:nvSpPr>
        <p:spPr bwMode="auto">
          <a:xfrm>
            <a:off x="143338" y="1556791"/>
            <a:ext cx="7436319" cy="118871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В начале 1918 г. положение большевиков стало ухудшаться в связи с наступлением германских войск. Советское государство было вынуждено пойти на подписание с Германией Брестского мирного договора (3 марта 1918). </a:t>
            </a:r>
            <a:endParaRPr/>
          </a:p>
        </p:txBody>
      </p:sp>
      <p:pic>
        <p:nvPicPr>
          <p:cNvPr id="127" name="Google Shape;127;p4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>
            <a:off x="7629532" y="1624224"/>
            <a:ext cx="4387754" cy="511044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28" name="Google Shape;128;p4" descr="https://cdn5.vedomosti.ru/crop/image/2018/1p/1a1ft/original-1np.jpg?height=609&amp;width=1082"/>
          <p:cNvPicPr/>
          <p:nvPr/>
        </p:nvPicPr>
        <p:blipFill>
          <a:blip r:embed="rId3">
            <a:alphaModFix/>
          </a:blip>
          <a:srcRect l="0" t="0" r="0" b="0"/>
          <a:stretch/>
        </p:blipFill>
        <p:spPr bwMode="auto">
          <a:xfrm flipH="0" flipV="0">
            <a:off x="241522" y="3088689"/>
            <a:ext cx="4595904" cy="282760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129" name="Google Shape;129;p4"/>
          <p:cNvSpPr txBox="1"/>
          <p:nvPr/>
        </p:nvSpPr>
        <p:spPr bwMode="auto">
          <a:xfrm>
            <a:off x="5265186" y="3834551"/>
            <a:ext cx="2316000" cy="2062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6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Немецкие офицеры встречают советскую делегацию на переговорах в Брест-Литовске. 1918 г.</a:t>
            </a:r>
            <a:endParaRPr sz="1600">
              <a:solidFill>
                <a:schemeClr val="dk1"/>
              </a:solidFill>
              <a:latin typeface="Cambria"/>
              <a:ea typeface="Cambria"/>
              <a:cs typeface="Cambri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accent6">
            <a:lumMod val="60000"/>
            <a:lumOff val="40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91396736" name="Google Shape;26;p31"/>
          <p:cNvSpPr txBox="1"/>
          <p:nvPr>
            <p:ph type="title"/>
          </p:nvPr>
        </p:nvSpPr>
        <p:spPr bwMode="auto">
          <a:xfrm>
            <a:off x="770626" y="182361"/>
            <a:ext cx="10871199" cy="990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45699" rIns="91424" bIns="45699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r>
              <a:rPr lang="ru-RU" sz="4400" b="1" i="0" u="none" strike="noStrike" cap="none" spc="0">
                <a:solidFill>
                  <a:srgbClr val="2C0F9E"/>
                </a:solidFill>
                <a:latin typeface="Cambria"/>
                <a:ea typeface="Cambria"/>
                <a:cs typeface="Cambria"/>
              </a:rPr>
              <a:t>Гражданская война и её последствия</a:t>
            </a:r>
            <a:endParaRPr/>
          </a:p>
        </p:txBody>
      </p:sp>
      <p:sp>
        <p:nvSpPr>
          <p:cNvPr id="2066769099" name="Google Shape;27;p31"/>
          <p:cNvSpPr txBox="1"/>
          <p:nvPr>
            <p:ph type="body" idx="1"/>
          </p:nvPr>
        </p:nvSpPr>
        <p:spPr bwMode="auto">
          <a:xfrm flipH="0" flipV="0">
            <a:off x="139659" y="1738913"/>
            <a:ext cx="3301383" cy="501181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4" tIns="45699" rIns="91424" bIns="45699" anchor="t" anchorCtr="0">
            <a:noAutofit/>
          </a:bodyPr>
          <a:lstStyle>
            <a:lvl1pPr marL="457200" lvl="0" indent="-297180" algn="l">
              <a:spcBef>
                <a:spcPts val="699"/>
              </a:spcBef>
              <a:spcAft>
                <a:spcPts val="0"/>
              </a:spcAft>
              <a:buSzPts val="1080"/>
              <a:buChar char="◻"/>
              <a:defRPr/>
            </a:lvl1pPr>
            <a:lvl2pPr marL="914400" lvl="1" indent="-308610" algn="l">
              <a:spcBef>
                <a:spcPts val="549"/>
              </a:spcBef>
              <a:spcAft>
                <a:spcPts val="0"/>
              </a:spcAft>
              <a:buSzPts val="1260"/>
              <a:buChar char="🞑"/>
              <a:defRPr/>
            </a:lvl2pPr>
            <a:lvl3pPr marL="1371600" lvl="2" indent="-314324" algn="l">
              <a:spcBef>
                <a:spcPts val="499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4" algn="l">
              <a:spcBef>
                <a:spcPts val="399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spcBef>
                <a:spcPts val="399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pPr marL="160019" indent="0">
              <a:buClr>
                <a:schemeClr val="accent2"/>
              </a:buClr>
              <a:buSzPts val="1080"/>
              <a:buFont typeface="Noto Sans Symbols"/>
              <a:buNone/>
              <a:defRPr/>
            </a:pPr>
            <a:r>
              <a:rPr sz="24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 этот конфликт, преследуя свои интересы, вмешались 14 государств. Кроме того, участниками Гражданской войны в  России были националистические партии и  движения, различные военно-политические силы и просто бандитские формирования.</a:t>
            </a:r>
            <a:endParaRPr/>
          </a:p>
        </p:txBody>
      </p:sp>
      <p:pic>
        <p:nvPicPr>
          <p:cNvPr id="928000629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3662985" y="1683057"/>
            <a:ext cx="8382495" cy="48179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accent6">
            <a:lumMod val="60000"/>
            <a:lumOff val="40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4" name="Google Shape;134;p5"/>
          <p:cNvSpPr txBox="1"/>
          <p:nvPr/>
        </p:nvSpPr>
        <p:spPr bwMode="auto">
          <a:xfrm>
            <a:off x="92969" y="6045043"/>
            <a:ext cx="1583600" cy="646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800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Октябрь 1917 г.</a:t>
            </a:r>
            <a:endParaRPr sz="1800">
              <a:solidFill>
                <a:schemeClr val="dk1"/>
              </a:solidFill>
              <a:latin typeface="Cambria"/>
              <a:ea typeface="Cambria"/>
              <a:cs typeface="Cambria"/>
            </a:endParaRPr>
          </a:p>
        </p:txBody>
      </p:sp>
      <p:sp>
        <p:nvSpPr>
          <p:cNvPr id="135" name="Google Shape;135;p5"/>
          <p:cNvSpPr txBox="1"/>
          <p:nvPr>
            <p:ph type="title"/>
          </p:nvPr>
        </p:nvSpPr>
        <p:spPr bwMode="auto">
          <a:xfrm>
            <a:off x="143338" y="116632"/>
            <a:ext cx="11811082" cy="990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defRPr/>
            </a:pPr>
            <a:r>
              <a:rPr lang="ru-RU" sz="4000" b="1" i="0" u="none" strike="noStrike" cap="none" spc="0">
                <a:solidFill>
                  <a:srgbClr val="2C0F9E"/>
                </a:solidFill>
                <a:latin typeface="Cambria"/>
                <a:ea typeface="Cambria"/>
                <a:cs typeface="Cambria"/>
              </a:rPr>
              <a:t>Гражданская война и её последствия</a:t>
            </a:r>
            <a:endParaRPr sz="4000"/>
          </a:p>
        </p:txBody>
      </p:sp>
      <p:sp>
        <p:nvSpPr>
          <p:cNvPr id="136" name="Google Shape;136;p5"/>
          <p:cNvSpPr txBox="1"/>
          <p:nvPr/>
        </p:nvSpPr>
        <p:spPr bwMode="auto">
          <a:xfrm>
            <a:off x="143338" y="1556791"/>
            <a:ext cx="11905236" cy="30479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137" name="Google Shape;137;p5"/>
          <p:cNvSpPr/>
          <p:nvPr/>
        </p:nvSpPr>
        <p:spPr bwMode="auto">
          <a:xfrm>
            <a:off x="404665" y="5337212"/>
            <a:ext cx="11619061" cy="576064"/>
          </a:xfrm>
          <a:prstGeom prst="rightArrow">
            <a:avLst>
              <a:gd name="adj1" fmla="val 50000"/>
              <a:gd name="adj2" fmla="val 129366"/>
            </a:avLst>
          </a:prstGeom>
          <a:solidFill>
            <a:schemeClr val="lt1"/>
          </a:solidFill>
          <a:ln w="19050" cap="flat" cmpd="sng">
            <a:solidFill>
              <a:srgbClr val="6C8499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cxnSp>
        <p:nvCxnSpPr>
          <p:cNvPr id="138" name="Google Shape;138;p5"/>
          <p:cNvCxnSpPr>
            <a:cxnSpLocks/>
          </p:cNvCxnSpPr>
          <p:nvPr/>
        </p:nvCxnSpPr>
        <p:spPr bwMode="auto">
          <a:xfrm>
            <a:off x="884718" y="5246911"/>
            <a:ext cx="0" cy="792087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cxnSp>
      <p:cxnSp>
        <p:nvCxnSpPr>
          <p:cNvPr id="139" name="Google Shape;139;p5"/>
          <p:cNvCxnSpPr>
            <a:cxnSpLocks/>
          </p:cNvCxnSpPr>
          <p:nvPr/>
        </p:nvCxnSpPr>
        <p:spPr bwMode="auto">
          <a:xfrm>
            <a:off x="2996953" y="5229200"/>
            <a:ext cx="0" cy="792087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cxnSp>
      <p:cxnSp>
        <p:nvCxnSpPr>
          <p:cNvPr id="140" name="Google Shape;140;p5"/>
          <p:cNvCxnSpPr>
            <a:cxnSpLocks/>
          </p:cNvCxnSpPr>
          <p:nvPr/>
        </p:nvCxnSpPr>
        <p:spPr bwMode="auto">
          <a:xfrm>
            <a:off x="5301209" y="5229200"/>
            <a:ext cx="0" cy="792087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cxnSp>
      <p:cxnSp>
        <p:nvCxnSpPr>
          <p:cNvPr id="141" name="Google Shape;141;p5"/>
          <p:cNvCxnSpPr>
            <a:cxnSpLocks/>
          </p:cNvCxnSpPr>
          <p:nvPr/>
        </p:nvCxnSpPr>
        <p:spPr bwMode="auto">
          <a:xfrm>
            <a:off x="7893497" y="5246911"/>
            <a:ext cx="0" cy="792087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cxnSp>
      <p:cxnSp>
        <p:nvCxnSpPr>
          <p:cNvPr id="142" name="Google Shape;142;p5"/>
          <p:cNvCxnSpPr>
            <a:cxnSpLocks/>
          </p:cNvCxnSpPr>
          <p:nvPr/>
        </p:nvCxnSpPr>
        <p:spPr bwMode="auto">
          <a:xfrm>
            <a:off x="10293764" y="5246911"/>
            <a:ext cx="0" cy="792087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cxnSp>
      <p:sp>
        <p:nvSpPr>
          <p:cNvPr id="143" name="Google Shape;143;p5"/>
          <p:cNvSpPr txBox="1"/>
          <p:nvPr/>
        </p:nvSpPr>
        <p:spPr bwMode="auto">
          <a:xfrm>
            <a:off x="2265041" y="6021288"/>
            <a:ext cx="1464000" cy="646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800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Май 1918 г.</a:t>
            </a:r>
            <a:endParaRPr sz="1800">
              <a:solidFill>
                <a:schemeClr val="dk1"/>
              </a:solidFill>
              <a:latin typeface="Cambria"/>
              <a:ea typeface="Cambria"/>
              <a:cs typeface="Cambria"/>
            </a:endParaRPr>
          </a:p>
        </p:txBody>
      </p:sp>
      <p:sp>
        <p:nvSpPr>
          <p:cNvPr id="144" name="Google Shape;144;p5"/>
          <p:cNvSpPr txBox="1"/>
          <p:nvPr/>
        </p:nvSpPr>
        <p:spPr bwMode="auto">
          <a:xfrm>
            <a:off x="4569297" y="6021288"/>
            <a:ext cx="1464000" cy="646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800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Июнь 1919 г.</a:t>
            </a:r>
            <a:endParaRPr sz="1800">
              <a:solidFill>
                <a:schemeClr val="dk1"/>
              </a:solidFill>
              <a:latin typeface="Cambria"/>
              <a:ea typeface="Cambria"/>
              <a:cs typeface="Cambria"/>
            </a:endParaRPr>
          </a:p>
        </p:txBody>
      </p:sp>
      <p:sp>
        <p:nvSpPr>
          <p:cNvPr id="145" name="Google Shape;145;p5"/>
          <p:cNvSpPr txBox="1"/>
          <p:nvPr/>
        </p:nvSpPr>
        <p:spPr bwMode="auto">
          <a:xfrm>
            <a:off x="7166836" y="6045043"/>
            <a:ext cx="1464000" cy="646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800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Ноябрь 1920 г.</a:t>
            </a:r>
            <a:endParaRPr sz="1800">
              <a:solidFill>
                <a:schemeClr val="dk1"/>
              </a:solidFill>
              <a:latin typeface="Cambria"/>
              <a:ea typeface="Cambria"/>
              <a:cs typeface="Cambria"/>
            </a:endParaRPr>
          </a:p>
        </p:txBody>
      </p:sp>
      <p:sp>
        <p:nvSpPr>
          <p:cNvPr id="146" name="Google Shape;146;p5"/>
          <p:cNvSpPr txBox="1"/>
          <p:nvPr/>
        </p:nvSpPr>
        <p:spPr bwMode="auto">
          <a:xfrm>
            <a:off x="9561852" y="6045043"/>
            <a:ext cx="1463824" cy="36933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800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1922 г.</a:t>
            </a:r>
            <a:endParaRPr sz="1800">
              <a:solidFill>
                <a:schemeClr val="dk1"/>
              </a:solidFill>
              <a:latin typeface="Cambria"/>
              <a:ea typeface="Cambria"/>
              <a:cs typeface="Cambria"/>
            </a:endParaRPr>
          </a:p>
        </p:txBody>
      </p:sp>
      <p:sp>
        <p:nvSpPr>
          <p:cNvPr id="147" name="Google Shape;147;p5"/>
          <p:cNvSpPr txBox="1"/>
          <p:nvPr/>
        </p:nvSpPr>
        <p:spPr bwMode="auto">
          <a:xfrm>
            <a:off x="884718" y="3974864"/>
            <a:ext cx="2112471" cy="143255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200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Образование основных фронтов войны</a:t>
            </a:r>
            <a:endParaRPr sz="1800">
              <a:solidFill>
                <a:schemeClr val="dk1"/>
              </a:solidFill>
              <a:latin typeface="Cambria"/>
              <a:ea typeface="Cambria"/>
              <a:cs typeface="Cambria"/>
            </a:endParaRPr>
          </a:p>
        </p:txBody>
      </p:sp>
      <p:sp>
        <p:nvSpPr>
          <p:cNvPr id="148" name="Google Shape;148;p5"/>
          <p:cNvSpPr txBox="1"/>
          <p:nvPr/>
        </p:nvSpPr>
        <p:spPr bwMode="auto">
          <a:xfrm>
            <a:off x="2996953" y="4260719"/>
            <a:ext cx="2304327" cy="10972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200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Расширение масштабов войны</a:t>
            </a:r>
            <a:endParaRPr sz="2200">
              <a:solidFill>
                <a:schemeClr val="dk1"/>
              </a:solidFill>
              <a:latin typeface="Cambria"/>
              <a:ea typeface="Cambria"/>
              <a:cs typeface="Cambria"/>
            </a:endParaRPr>
          </a:p>
        </p:txBody>
      </p:sp>
      <p:sp>
        <p:nvSpPr>
          <p:cNvPr id="149" name="Google Shape;149;p5"/>
          <p:cNvSpPr txBox="1"/>
          <p:nvPr/>
        </p:nvSpPr>
        <p:spPr bwMode="auto">
          <a:xfrm>
            <a:off x="5301209" y="4528863"/>
            <a:ext cx="2592471" cy="76199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200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Разгром Белой армии</a:t>
            </a:r>
            <a:endParaRPr sz="1800">
              <a:solidFill>
                <a:schemeClr val="dk1"/>
              </a:solidFill>
              <a:latin typeface="Cambria"/>
              <a:ea typeface="Cambria"/>
              <a:cs typeface="Cambria"/>
            </a:endParaRPr>
          </a:p>
        </p:txBody>
      </p:sp>
      <p:sp>
        <p:nvSpPr>
          <p:cNvPr id="150" name="Google Shape;150;p5"/>
          <p:cNvSpPr txBox="1"/>
          <p:nvPr/>
        </p:nvSpPr>
        <p:spPr bwMode="auto">
          <a:xfrm>
            <a:off x="7945903" y="3489562"/>
            <a:ext cx="2382435" cy="161543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000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Ликвидация очагов войны на Дальнем Востоке, в Средней Азии и Закавказье</a:t>
            </a:r>
            <a:endParaRPr sz="2000">
              <a:solidFill>
                <a:schemeClr val="dk1"/>
              </a:solidFill>
              <a:latin typeface="Cambria"/>
              <a:ea typeface="Cambria"/>
              <a:cs typeface="Cambria"/>
            </a:endParaRPr>
          </a:p>
        </p:txBody>
      </p:sp>
      <p:sp>
        <p:nvSpPr>
          <p:cNvPr id="151" name="Google Shape;151;p5"/>
          <p:cNvSpPr txBox="1"/>
          <p:nvPr/>
        </p:nvSpPr>
        <p:spPr bwMode="auto">
          <a:xfrm>
            <a:off x="190458" y="2843231"/>
            <a:ext cx="11811225" cy="51815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800" b="1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Основные этапы Гражданской войны в России</a:t>
            </a:r>
            <a:endParaRPr sz="2800" b="1">
              <a:solidFill>
                <a:schemeClr val="dk1"/>
              </a:solidFill>
              <a:latin typeface="Cambria"/>
              <a:ea typeface="Cambria"/>
              <a:cs typeface="Cambri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accent6">
            <a:lumMod val="40000"/>
            <a:lumOff val="60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72667637" name="Google Shape;26;p31"/>
          <p:cNvSpPr txBox="1"/>
          <p:nvPr>
            <p:ph type="title"/>
          </p:nvPr>
        </p:nvSpPr>
        <p:spPr bwMode="auto">
          <a:xfrm>
            <a:off x="816863" y="228600"/>
            <a:ext cx="10871199" cy="990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45699" rIns="91424" bIns="45699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r>
              <a:rPr lang="ru-RU" sz="4400" b="1" i="0" u="none" strike="noStrike" cap="none" spc="0">
                <a:solidFill>
                  <a:srgbClr val="2C0F9E"/>
                </a:solidFill>
                <a:latin typeface="Cambria"/>
                <a:ea typeface="Cambria"/>
                <a:cs typeface="Cambria"/>
              </a:rPr>
              <a:t>Гражданская война и её последствия</a:t>
            </a:r>
            <a:endParaRPr sz="4400"/>
          </a:p>
        </p:txBody>
      </p:sp>
      <p:sp>
        <p:nvSpPr>
          <p:cNvPr id="138518453" name="Google Shape;27;p31"/>
          <p:cNvSpPr txBox="1"/>
          <p:nvPr>
            <p:ph type="body" idx="1"/>
          </p:nvPr>
        </p:nvSpPr>
        <p:spPr bwMode="auto">
          <a:xfrm>
            <a:off x="816863" y="1600200"/>
            <a:ext cx="10871199" cy="4495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45699" rIns="91424" bIns="45699" anchor="t" anchorCtr="0">
            <a:noAutofit/>
          </a:bodyPr>
          <a:lstStyle>
            <a:lvl1pPr marL="457200" lvl="0" indent="-297180" algn="l">
              <a:spcBef>
                <a:spcPts val="699"/>
              </a:spcBef>
              <a:spcAft>
                <a:spcPts val="0"/>
              </a:spcAft>
              <a:buSzPts val="1080"/>
              <a:buChar char="◻"/>
              <a:defRPr/>
            </a:lvl1pPr>
            <a:lvl2pPr marL="914400" lvl="1" indent="-308610" algn="l">
              <a:spcBef>
                <a:spcPts val="549"/>
              </a:spcBef>
              <a:spcAft>
                <a:spcPts val="0"/>
              </a:spcAft>
              <a:buSzPts val="1260"/>
              <a:buChar char="🞑"/>
              <a:defRPr/>
            </a:lvl2pPr>
            <a:lvl3pPr marL="1371600" lvl="2" indent="-314324" algn="l">
              <a:spcBef>
                <a:spcPts val="499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4" algn="l">
              <a:spcBef>
                <a:spcPts val="399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spcBef>
                <a:spcPts val="399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pPr>
              <a:defRPr/>
            </a:pPr>
            <a:endParaRPr/>
          </a:p>
        </p:txBody>
      </p:sp>
      <p:graphicFrame>
        <p:nvGraphicFramePr>
          <p:cNvPr id="676118423" name=""/>
          <p:cNvGraphicFramePr>
            <a:graphicFrameLocks xmlns:a="http://schemas.openxmlformats.org/drawingml/2006/main"/>
          </p:cNvGraphicFramePr>
          <p:nvPr/>
        </p:nvGraphicFramePr>
        <p:xfrm>
          <a:off x="602038" y="1643009"/>
          <a:ext cx="8140699" cy="355599"/>
        </p:xfrm>
        <a:graphic>
          <a:graphicData uri="http://schemas.openxmlformats.org/drawingml/2006/table">
            <a:tbl>
              <a:tblPr firstRow="1" firstCol="0" lastRow="0" lastCol="0" bandRow="1" bandCol="0">
                <a:tableStyleId>{5CA61EB8-BBF2-0860-7438-44B803D93294}</a:tableStyleId>
              </a:tblPr>
              <a:tblGrid>
                <a:gridCol w="2911038"/>
                <a:gridCol w="8043882"/>
              </a:tblGrid>
              <a:tr h="4638828">
                <a:tc>
                  <a:txBody>
                    <a:bodyPr/>
                    <a:p>
                      <a:pPr>
                        <a:defRPr/>
                      </a:pPr>
                      <a:endParaRPr/>
                    </a:p>
                    <a:p>
                      <a:pPr>
                        <a:defRPr/>
                      </a:pPr>
                      <a:r>
                        <a:rPr sz="2800" b="0" i="0" u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Осень 1917 — ноябрь 1918 г.</a:t>
                      </a:r>
                      <a:endParaRPr sz="36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endParaRPr/>
                    </a:p>
                    <a:p>
                      <a:pPr algn="ctr">
                        <a:defRPr/>
                      </a:pPr>
                      <a:r>
                        <a:rPr sz="2400" b="1" i="0" u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Формирование противоборствующих сил и основных фронтов </a:t>
                      </a:r>
                      <a:r>
                        <a:rPr lang="ru-RU" sz="2400" b="1" i="0" u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r>
                        <a:rPr lang="ru-RU" sz="2400" b="0" i="0" u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ru-RU" sz="2400" b="0" i="0" u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defRPr/>
                      </a:pPr>
                      <a:r>
                        <a:rPr sz="2400" b="0" i="0" u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Установление Советской власти осенью 1917 г. — весной 1918 г. сопровождалось множеством антибольшевистских выступлений в разных районах России. Они не приобрели серьезного масштаба, как и иностранная интервенция.</a:t>
                      </a:r>
                      <a:r>
                        <a:rPr lang="ru-RU" sz="2400" b="0" i="0" u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sz="2400" b="0" i="0" u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 мае-июне 1918 г. политическая борьба между большевиками и их противниками стала перерастать в открытое военное противостояние. Произошло выступление чехословацкого корпуса. Восстали крестьяне, недовольные продразверсткой. В то же время происходит массовая мобилизация рабочих в Красную армию</a:t>
                      </a:r>
                      <a:endParaRPr sz="260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accent6">
            <a:lumMod val="40000"/>
            <a:lumOff val="60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88490368" name="Google Shape;26;p31"/>
          <p:cNvSpPr txBox="1"/>
          <p:nvPr>
            <p:ph type="title"/>
          </p:nvPr>
        </p:nvSpPr>
        <p:spPr bwMode="auto">
          <a:xfrm>
            <a:off x="816863" y="228600"/>
            <a:ext cx="10871199" cy="990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45699" rIns="91424" bIns="45699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r>
              <a:rPr lang="ru-RU" sz="4400" b="1" i="0" u="none" strike="noStrike" cap="none" spc="0">
                <a:solidFill>
                  <a:srgbClr val="2C0F9E"/>
                </a:solidFill>
                <a:latin typeface="Cambria"/>
                <a:ea typeface="Cambria"/>
                <a:cs typeface="Cambria"/>
              </a:rPr>
              <a:t>Гражданская война и её последствия</a:t>
            </a:r>
            <a:endParaRPr sz="4400"/>
          </a:p>
        </p:txBody>
      </p:sp>
      <p:sp>
        <p:nvSpPr>
          <p:cNvPr id="2133909427" name="Google Shape;27;p31"/>
          <p:cNvSpPr txBox="1"/>
          <p:nvPr>
            <p:ph type="body" idx="1"/>
          </p:nvPr>
        </p:nvSpPr>
        <p:spPr bwMode="auto">
          <a:xfrm>
            <a:off x="816863" y="1600200"/>
            <a:ext cx="10871199" cy="4495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45699" rIns="91424" bIns="45699" anchor="t" anchorCtr="0">
            <a:noAutofit/>
          </a:bodyPr>
          <a:lstStyle>
            <a:lvl1pPr marL="457200" lvl="0" indent="-297180" algn="l">
              <a:spcBef>
                <a:spcPts val="699"/>
              </a:spcBef>
              <a:spcAft>
                <a:spcPts val="0"/>
              </a:spcAft>
              <a:buSzPts val="1080"/>
              <a:buChar char="◻"/>
              <a:defRPr/>
            </a:lvl1pPr>
            <a:lvl2pPr marL="914400" lvl="1" indent="-308610" algn="l">
              <a:spcBef>
                <a:spcPts val="549"/>
              </a:spcBef>
              <a:spcAft>
                <a:spcPts val="0"/>
              </a:spcAft>
              <a:buSzPts val="1260"/>
              <a:buChar char="🞑"/>
              <a:defRPr/>
            </a:lvl2pPr>
            <a:lvl3pPr marL="1371600" lvl="2" indent="-314324" algn="l">
              <a:spcBef>
                <a:spcPts val="499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4" algn="l">
              <a:spcBef>
                <a:spcPts val="399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spcBef>
                <a:spcPts val="399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pPr>
              <a:defRPr/>
            </a:pPr>
            <a:endParaRPr/>
          </a:p>
        </p:txBody>
      </p:sp>
      <p:graphicFrame>
        <p:nvGraphicFramePr>
          <p:cNvPr id="1201131120" name=""/>
          <p:cNvGraphicFramePr>
            <a:graphicFrameLocks xmlns:a="http://schemas.openxmlformats.org/drawingml/2006/main"/>
          </p:cNvGraphicFramePr>
          <p:nvPr/>
        </p:nvGraphicFramePr>
        <p:xfrm>
          <a:off x="602038" y="1643009"/>
          <a:ext cx="8140699" cy="355599"/>
        </p:xfrm>
        <a:graphic>
          <a:graphicData uri="http://schemas.openxmlformats.org/drawingml/2006/table">
            <a:tbl>
              <a:tblPr firstRow="1" firstCol="0" lastRow="0" lastCol="0" bandRow="1" bandCol="0">
                <a:tableStyleId>{5CA61EB8-BBF2-0860-7438-44B803D93294}</a:tableStyleId>
              </a:tblPr>
              <a:tblGrid>
                <a:gridCol w="2911038"/>
                <a:gridCol w="8043882"/>
              </a:tblGrid>
              <a:tr h="4638828">
                <a:tc>
                  <a:txBody>
                    <a:bodyPr/>
                    <a:p>
                      <a:pPr>
                        <a:defRPr/>
                      </a:pPr>
                      <a:endParaRPr/>
                    </a:p>
                    <a:p>
                      <a:pPr>
                        <a:defRPr/>
                      </a:pPr>
                      <a:endParaRPr/>
                    </a:p>
                    <a:p>
                      <a:pPr>
                        <a:defRPr/>
                      </a:pPr>
                      <a:r>
                        <a:rPr sz="2600" b="0" i="0" u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Ноябрь 1918 — март 1920 г.</a:t>
                      </a:r>
                      <a:endParaRPr sz="110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defRPr/>
                      </a:pPr>
                      <a:endParaRPr/>
                    </a:p>
                    <a:p>
                      <a:pPr>
                        <a:defRPr/>
                      </a:pPr>
                      <a:r>
                        <a:rPr sz="2400" b="1" i="0" u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Этап решающих сражений</a:t>
                      </a:r>
                      <a:r>
                        <a:rPr lang="ru-RU" sz="2400" b="1" i="0" u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r>
                        <a:rPr sz="2400" b="1" i="0" u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sz="2400" b="1" i="0" u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defRPr/>
                      </a:pPr>
                      <a:r>
                        <a:rPr sz="2400" b="0" i="0" u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Произошла консолидация антибольшевистских сил. Адмирал А. В. Колчак объявил себя Верховным правителем России. На юге России в январе 1919 г. белые армии были объединены под командованием генерала А. И. Деникина. Советская власть оказалась в кольце белых армий и интервентов. В мае 1919 г. части Красной армии, пополненные рабочими, начали контрнаступление, в результате которого армии А. В. Колчака и А. И. Деникина были разбиты</a:t>
                      </a:r>
                      <a:endParaRPr sz="260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theme/_rels/theme1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Median">
  <a:themeElements>
    <a:clrScheme name="Median">
      <a:dk1>
        <a:srgbClr val="000000"/>
      </a:dk1>
      <a:lt1>
        <a:srgbClr val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ONLYOFFICE/7.2.1.36</Application>
  <PresentationFormat>On-screen Show (4:3)</PresentationFormat>
  <Paragraphs>0</Paragraphs>
  <Slides>34</Slides>
  <Notes>34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</vt:vector>
  </TitlesOfParts>
  <LinksUpToDate>0</LinksUpToDate>
  <SharedDoc>0</SharedDoc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Ситник П.В.</dc:creator>
  <cp:keywords/>
  <dc:description/>
  <dc:identifier/>
  <dc:language/>
  <cp:lastModifiedBy/>
  <cp:revision>1</cp:revision>
  <dcterms:created xsi:type="dcterms:W3CDTF">2007-05-01T17:03:23Z</dcterms:created>
  <dcterms:modified xsi:type="dcterms:W3CDTF">2026-03-23T20:42:11Z</dcterms:modified>
  <cp:category/>
  <cp:contentStatus/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Автор">
    <vt:lpwstr>Ситник П.В.</vt:lpwstr>
  </property>
  <property fmtid="{D5CDD505-2E9C-101B-9397-08002B2CF9AE}" pid="3" name="Дата создания">
    <vt:filetime>2022-12-21T10:00:00Z</vt:filetime>
  </property>
</Properties>
</file>