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presProps" Target="presProps.xml" /><Relationship Id="rId34" Type="http://schemas.openxmlformats.org/officeDocument/2006/relationships/tableStyles" Target="tableStyles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EFBCA9-54BA-496F-8B75-DDEB5D8640B6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2085FF-0071-49E1-963C-1F4EC27D5FEF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5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9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0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5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6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7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9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15616" y="1484784"/>
            <a:ext cx="8028384" cy="21156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>
                <a:solidFill>
                  <a:schemeClr val="accent6">
                    <a:lumMod val="50000"/>
                  </a:schemeClr>
                </a:solidFill>
                <a:latin typeface="Cambria"/>
              </a:rPr>
              <a:t>Развитие науки и образования, литературы и искусства в БССР во второй половине 1950-х - 1980-е гг.</a:t>
            </a:r>
            <a:endParaRPr sz="3600" b="1">
              <a:solidFill>
                <a:schemeClr val="accent6">
                  <a:lumMod val="50000"/>
                </a:schemeClr>
              </a:solidFill>
              <a:latin typeface="Cambria"/>
            </a:endParaRPr>
          </a:p>
        </p:txBody>
      </p:sp>
      <p:sp>
        <p:nvSpPr>
          <p:cNvPr id="11" name="Подзаголовок 2"/>
          <p:cNvSpPr txBox="1"/>
          <p:nvPr/>
        </p:nvSpPr>
        <p:spPr bwMode="auto">
          <a:xfrm>
            <a:off x="1259632" y="6236543"/>
            <a:ext cx="7592888" cy="503288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" name="Подзаголовок 2"/>
          <p:cNvSpPr txBox="1"/>
          <p:nvPr/>
        </p:nvSpPr>
        <p:spPr bwMode="auto">
          <a:xfrm>
            <a:off x="1331640" y="116632"/>
            <a:ext cx="7592888" cy="503288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91792727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83363" y="4187131"/>
            <a:ext cx="3931788" cy="2552698"/>
          </a:xfrm>
          <a:prstGeom prst="rect">
            <a:avLst/>
          </a:prstGeom>
        </p:spPr>
      </p:pic>
      <p:pic>
        <p:nvPicPr>
          <p:cNvPr id="112688532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128083" y="4187131"/>
            <a:ext cx="3778708" cy="249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Литература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1680" y="1484784"/>
            <a:ext cx="3312368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Василь Быков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2204864"/>
            <a:ext cx="3672408" cy="449511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Одной из ведущих тем в </a:t>
            </a:r>
            <a:r>
              <a:rPr lang="ru-RU" sz="1800">
                <a:latin typeface="Cambria"/>
              </a:rPr>
              <a:t>белорус-ской</a:t>
            </a:r>
            <a:r>
              <a:rPr lang="ru-RU" sz="1800">
                <a:latin typeface="Cambria"/>
              </a:rPr>
              <a:t> литературе второй </a:t>
            </a:r>
            <a:r>
              <a:rPr lang="ru-RU" sz="1800">
                <a:latin typeface="Cambria"/>
              </a:rPr>
              <a:t>полови-ны</a:t>
            </a:r>
            <a:r>
              <a:rPr lang="ru-RU" sz="1800">
                <a:latin typeface="Cambria"/>
              </a:rPr>
              <a:t> 1950-х – 1980-х гг. была тема Великой Отечественной войны. Она ярко представлена в </a:t>
            </a:r>
            <a:r>
              <a:rPr lang="ru-RU" sz="1800">
                <a:latin typeface="Cambria"/>
              </a:rPr>
              <a:t>твор-честве</a:t>
            </a:r>
            <a:r>
              <a:rPr lang="ru-RU" sz="1800">
                <a:latin typeface="Cambria"/>
              </a:rPr>
              <a:t> Василя Быкова. Он </a:t>
            </a:r>
            <a:r>
              <a:rPr lang="ru-RU" sz="1800">
                <a:latin typeface="Cambria"/>
              </a:rPr>
              <a:t>пока-зывает</a:t>
            </a:r>
            <a:r>
              <a:rPr lang="ru-RU" sz="1800">
                <a:latin typeface="Cambria"/>
              </a:rPr>
              <a:t> простого человека в </a:t>
            </a:r>
            <a:r>
              <a:rPr lang="ru-RU" sz="1800">
                <a:latin typeface="Cambria"/>
              </a:rPr>
              <a:t>усло-виях</a:t>
            </a:r>
            <a:r>
              <a:rPr lang="ru-RU" sz="1800">
                <a:latin typeface="Cambria"/>
              </a:rPr>
              <a:t> войны, осуждает ложь, </a:t>
            </a:r>
            <a:r>
              <a:rPr lang="ru-RU" sz="1800">
                <a:latin typeface="Cambria"/>
              </a:rPr>
              <a:t>пре-дательство</a:t>
            </a:r>
            <a:r>
              <a:rPr lang="ru-RU" sz="1800">
                <a:latin typeface="Cambria"/>
              </a:rPr>
              <a:t>. Показ суровой </a:t>
            </a:r>
            <a:r>
              <a:rPr lang="ru-RU" sz="1800">
                <a:latin typeface="Cambria"/>
              </a:rPr>
              <a:t>воен-ной</a:t>
            </a:r>
            <a:r>
              <a:rPr lang="ru-RU" sz="1800">
                <a:latin typeface="Cambria"/>
              </a:rPr>
              <a:t> правды не всегда совпадал с официальной оценкой. Наиболее яркие его произведения - «</a:t>
            </a:r>
            <a:r>
              <a:rPr lang="ru-RU" sz="1800">
                <a:latin typeface="Cambria"/>
              </a:rPr>
              <a:t>Жу-равлиный</a:t>
            </a:r>
            <a:r>
              <a:rPr lang="ru-RU" sz="1800">
                <a:latin typeface="Cambria"/>
              </a:rPr>
              <a:t> крик», «Измена», «Третья ракета», «Дожить до </a:t>
            </a:r>
            <a:r>
              <a:rPr lang="ru-RU" sz="1800">
                <a:latin typeface="Cambria"/>
              </a:rPr>
              <a:t>рас-света</a:t>
            </a:r>
            <a:r>
              <a:rPr lang="ru-RU" sz="1800">
                <a:latin typeface="Cambria"/>
              </a:rPr>
              <a:t>», «Знак беды», «Пойти и не вернуться».</a:t>
            </a:r>
            <a:endParaRPr lang="ru-RU" sz="1800">
              <a:latin typeface="Cambri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005275" y="1484784"/>
            <a:ext cx="3895811" cy="5165068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Литература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1680" y="1484784"/>
            <a:ext cx="352839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Иван Чигринов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3861048"/>
            <a:ext cx="3888432" cy="28389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Иван Чигринов первые свои </a:t>
            </a:r>
            <a:r>
              <a:rPr lang="ru-RU" sz="1800">
                <a:latin typeface="Cambria"/>
              </a:rPr>
              <a:t>сбор-ники</a:t>
            </a:r>
            <a:r>
              <a:rPr lang="ru-RU" sz="1800">
                <a:latin typeface="Cambria"/>
              </a:rPr>
              <a:t> рассказов посвятил жизни и труду советских людей, героике и последствиям войны. Писатель </a:t>
            </a:r>
            <a:r>
              <a:rPr lang="ru-RU" sz="1800">
                <a:latin typeface="Cambria"/>
              </a:rPr>
              <a:t>пе-редаёт</a:t>
            </a:r>
            <a:r>
              <a:rPr lang="ru-RU" sz="1800">
                <a:latin typeface="Cambria"/>
              </a:rPr>
              <a:t> драматизм событий и </a:t>
            </a:r>
            <a:r>
              <a:rPr lang="ru-RU" sz="1800">
                <a:latin typeface="Cambria"/>
              </a:rPr>
              <a:t>чело-веческих</a:t>
            </a:r>
            <a:r>
              <a:rPr lang="ru-RU" sz="1800">
                <a:latin typeface="Cambria"/>
              </a:rPr>
              <a:t> судеб в начале войны. Наиболее известны такие его произведения, как «Плач </a:t>
            </a:r>
            <a:r>
              <a:rPr lang="ru-RU" sz="1800">
                <a:latin typeface="Cambria"/>
              </a:rPr>
              <a:t>перепёл-ки</a:t>
            </a:r>
            <a:r>
              <a:rPr lang="ru-RU" sz="1800">
                <a:latin typeface="Cambria"/>
              </a:rPr>
              <a:t>», «Оправдание крови», «Свои и чужие».</a:t>
            </a:r>
            <a:endParaRPr lang="ru-RU" sz="1800">
              <a:latin typeface="Cambria"/>
            </a:endParaRPr>
          </a:p>
        </p:txBody>
      </p:sp>
      <p:pic>
        <p:nvPicPr>
          <p:cNvPr id="1028" name="Picture 4" descr="http://content.nlb.by/content/dav/nlb/portal/content/File/Portal/Novosti/2014/December/2014.12.24/CHYGRYNAU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203550" y="1484784"/>
            <a:ext cx="3698901" cy="5163666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Литература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331640" y="4725144"/>
            <a:ext cx="2376264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Иван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Науменко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5013176"/>
            <a:ext cx="7776864" cy="16868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Теме Великой Отечественной войны посвятили свои произведения Иван </a:t>
            </a:r>
            <a:r>
              <a:rPr lang="ru-RU" sz="1800">
                <a:latin typeface="Cambria"/>
              </a:rPr>
              <a:t>Науменко</a:t>
            </a:r>
            <a:r>
              <a:rPr lang="ru-RU" sz="1800">
                <a:latin typeface="Cambria"/>
              </a:rPr>
              <a:t> («романы «Сосна при дороге», «Ветер в соснах», «Сорок </a:t>
            </a:r>
            <a:r>
              <a:rPr lang="ru-RU" sz="1800">
                <a:latin typeface="Cambria"/>
              </a:rPr>
              <a:t>тре-тий</a:t>
            </a:r>
            <a:r>
              <a:rPr lang="ru-RU" sz="1800">
                <a:latin typeface="Cambria"/>
              </a:rPr>
              <a:t>»), Алесь Адамович (дилогия «Партизаны» и «</a:t>
            </a:r>
            <a:r>
              <a:rPr lang="ru-RU" sz="1800">
                <a:latin typeface="Cambria"/>
              </a:rPr>
              <a:t>Хатынская</a:t>
            </a:r>
            <a:r>
              <a:rPr lang="ru-RU" sz="1800">
                <a:latin typeface="Cambria"/>
              </a:rPr>
              <a:t> повесть», документальная книга «Я из огненной деревни…» совместно с Янкой Брылём и Владимиром Колесником),  Янка Брыль (роман «Птицы и гнёзда»).</a:t>
            </a:r>
            <a:endParaRPr lang="ru-RU" sz="1800">
              <a:latin typeface="Cambria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368294" y="1484785"/>
            <a:ext cx="2339609" cy="3240359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851920" y="1484785"/>
            <a:ext cx="2700300" cy="324036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 bwMode="auto">
          <a:xfrm>
            <a:off x="3851920" y="4725144"/>
            <a:ext cx="2664295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Алесь Адамович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660232" y="1484782"/>
            <a:ext cx="2160240" cy="324499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 bwMode="auto">
          <a:xfrm>
            <a:off x="6660232" y="4725144"/>
            <a:ext cx="2160240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Янка Брыль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Литература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1680" y="1484784"/>
            <a:ext cx="3600400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Иван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Мележ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725144"/>
            <a:ext cx="4032448" cy="19748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Историческая тематика </a:t>
            </a:r>
            <a:r>
              <a:rPr lang="ru-RU" sz="1800">
                <a:latin typeface="Cambria"/>
              </a:rPr>
              <a:t>представле-на</a:t>
            </a:r>
            <a:r>
              <a:rPr lang="ru-RU" sz="1800">
                <a:latin typeface="Cambria"/>
              </a:rPr>
              <a:t> в творчестве Ивана </a:t>
            </a:r>
            <a:r>
              <a:rPr lang="ru-RU" sz="1800">
                <a:latin typeface="Cambria"/>
              </a:rPr>
              <a:t>Мележа</a:t>
            </a:r>
            <a:r>
              <a:rPr lang="ru-RU" sz="1800">
                <a:latin typeface="Cambria"/>
              </a:rPr>
              <a:t>. Он раскрыл судьбу белорусского крестьянства в 1920-1930-е гг. на Полесье в трилогии «</a:t>
            </a:r>
            <a:r>
              <a:rPr lang="ru-RU" sz="1800">
                <a:latin typeface="Cambria"/>
              </a:rPr>
              <a:t>Полесская</a:t>
            </a:r>
            <a:r>
              <a:rPr lang="ru-RU" sz="1800">
                <a:latin typeface="Cambria"/>
              </a:rPr>
              <a:t> </a:t>
            </a:r>
            <a:r>
              <a:rPr lang="ru-RU" sz="1800">
                <a:latin typeface="Cambria"/>
              </a:rPr>
              <a:t>хро-ника</a:t>
            </a:r>
            <a:r>
              <a:rPr lang="ru-RU" sz="1800">
                <a:latin typeface="Cambria"/>
              </a:rPr>
              <a:t>» («Люди на болоте», «Дыхание грозы», «Метели, декабрь»).</a:t>
            </a:r>
            <a:endParaRPr lang="ru-RU" sz="1800">
              <a:latin typeface="Cambri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 l="0" t="0" r="0" b="12766"/>
          <a:stretch/>
        </p:blipFill>
        <p:spPr bwMode="auto">
          <a:xfrm>
            <a:off x="5325552" y="1484784"/>
            <a:ext cx="3610199" cy="520975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Литература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436096" y="6309320"/>
            <a:ext cx="352839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Владимир Короткевич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1412776"/>
            <a:ext cx="4176464" cy="52872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Творчество Владимира Короткевича отличается романтической </a:t>
            </a:r>
            <a:r>
              <a:rPr lang="ru-RU" sz="1800">
                <a:latin typeface="Cambria"/>
              </a:rPr>
              <a:t>направ-ленностью</a:t>
            </a:r>
            <a:r>
              <a:rPr lang="ru-RU" sz="1800">
                <a:latin typeface="Cambria"/>
              </a:rPr>
              <a:t>, высокой художественной культурой, патриотичным пафосом и гуманистическим звучанием. Его </a:t>
            </a:r>
            <a:r>
              <a:rPr lang="ru-RU" sz="1800">
                <a:latin typeface="Cambria"/>
              </a:rPr>
              <a:t>ро-ман</a:t>
            </a:r>
            <a:r>
              <a:rPr lang="ru-RU" sz="1800">
                <a:latin typeface="Cambria"/>
              </a:rPr>
              <a:t> Колосья под серпом твоим» </a:t>
            </a:r>
            <a:r>
              <a:rPr lang="ru-RU" sz="1800">
                <a:latin typeface="Cambria"/>
              </a:rPr>
              <a:t>пос-вящён</a:t>
            </a:r>
            <a:r>
              <a:rPr lang="ru-RU" sz="1800">
                <a:latin typeface="Cambria"/>
              </a:rPr>
              <a:t> событиям 1863-1864 гг. </a:t>
            </a:r>
            <a:r>
              <a:rPr lang="ru-RU" sz="1800">
                <a:latin typeface="Cambria"/>
              </a:rPr>
              <a:t>По-весть</a:t>
            </a:r>
            <a:r>
              <a:rPr lang="ru-RU" sz="1800">
                <a:latin typeface="Cambria"/>
              </a:rPr>
              <a:t> «Дикая охота короля </a:t>
            </a:r>
            <a:r>
              <a:rPr lang="ru-RU" sz="1800">
                <a:latin typeface="Cambria"/>
              </a:rPr>
              <a:t>Стаха</a:t>
            </a:r>
            <a:r>
              <a:rPr lang="ru-RU" sz="1800">
                <a:latin typeface="Cambria"/>
              </a:rPr>
              <a:t>» </a:t>
            </a:r>
            <a:r>
              <a:rPr lang="ru-RU" sz="1800">
                <a:latin typeface="Cambria"/>
              </a:rPr>
              <a:t>на-писана</a:t>
            </a:r>
            <a:r>
              <a:rPr lang="ru-RU" sz="1800">
                <a:latin typeface="Cambria"/>
              </a:rPr>
              <a:t> в жанре исторического </a:t>
            </a:r>
            <a:r>
              <a:rPr lang="ru-RU" sz="1800">
                <a:latin typeface="Cambria"/>
              </a:rPr>
              <a:t>детек-тива</a:t>
            </a:r>
            <a:r>
              <a:rPr lang="ru-RU" sz="1800">
                <a:latin typeface="Cambria"/>
              </a:rPr>
              <a:t> и описывает события 1880-х гг. Роман «Чёрный замок Ольшанский» написан тоже в детективном жанре и отражает неразрывную связь между историческим прошлым и </a:t>
            </a:r>
            <a:r>
              <a:rPr lang="ru-RU" sz="1800">
                <a:latin typeface="Cambria"/>
              </a:rPr>
              <a:t>настоя-щим</a:t>
            </a:r>
            <a:r>
              <a:rPr lang="ru-RU" sz="1800">
                <a:latin typeface="Cambria"/>
              </a:rPr>
              <a:t>. В основу романа «Христос </a:t>
            </a:r>
            <a:r>
              <a:rPr lang="ru-RU" sz="1800">
                <a:latin typeface="Cambria"/>
              </a:rPr>
              <a:t>при-землился</a:t>
            </a:r>
            <a:r>
              <a:rPr lang="ru-RU" sz="1800">
                <a:latin typeface="Cambria"/>
              </a:rPr>
              <a:t> в Городне» легла запись хроники ВКЛ о появлении в </a:t>
            </a:r>
            <a:r>
              <a:rPr lang="en-US" sz="1800">
                <a:latin typeface="Cambria"/>
              </a:rPr>
              <a:t>XVI</a:t>
            </a:r>
            <a:r>
              <a:rPr lang="ru-RU" sz="1800">
                <a:latin typeface="Cambria"/>
              </a:rPr>
              <a:t> в. </a:t>
            </a:r>
            <a:r>
              <a:rPr lang="ru-RU" sz="1800">
                <a:latin typeface="Cambria"/>
              </a:rPr>
              <a:t>че-ловека</a:t>
            </a:r>
            <a:r>
              <a:rPr lang="ru-RU" sz="1800">
                <a:latin typeface="Cambria"/>
              </a:rPr>
              <a:t>, присвоившего себе имя </a:t>
            </a:r>
            <a:r>
              <a:rPr lang="ru-RU" sz="1800">
                <a:latin typeface="Cambria"/>
              </a:rPr>
              <a:t>Хрис-та</a:t>
            </a:r>
            <a:r>
              <a:rPr lang="ru-RU" sz="1800">
                <a:latin typeface="Cambria"/>
              </a:rPr>
              <a:t>.</a:t>
            </a:r>
            <a:endParaRPr lang="ru-RU" sz="1800">
              <a:latin typeface="Cambri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477952" y="1484784"/>
            <a:ext cx="3449544" cy="482453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Литература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475656" y="1412776"/>
            <a:ext cx="352839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Иван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Шамякин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221088"/>
            <a:ext cx="3744416" cy="247889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Иван </a:t>
            </a:r>
            <a:r>
              <a:rPr lang="ru-RU" sz="1800">
                <a:latin typeface="Cambria"/>
              </a:rPr>
              <a:t>Шамякин</a:t>
            </a:r>
            <a:r>
              <a:rPr lang="ru-RU" sz="1800">
                <a:latin typeface="Cambria"/>
              </a:rPr>
              <a:t> посвятил ряд произведений </a:t>
            </a:r>
            <a:r>
              <a:rPr lang="ru-RU" sz="1800">
                <a:latin typeface="Cambria"/>
              </a:rPr>
              <a:t>историко-револю-ционным</a:t>
            </a:r>
            <a:r>
              <a:rPr lang="ru-RU" sz="1800">
                <a:latin typeface="Cambria"/>
              </a:rPr>
              <a:t> событиям, событиям Великой Отечественной войны, теме Чернобыля – «Петроград-Брест», «Тревожное счастье», «Сердце на ладони», «Снежные зимы», «Злая звезда», «Атланты и кариатиды».</a:t>
            </a:r>
            <a:endParaRPr lang="ru-RU" sz="1800">
              <a:latin typeface="Cambria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 l="0" t="0" r="0" b="2796"/>
          <a:stretch/>
        </p:blipFill>
        <p:spPr bwMode="auto">
          <a:xfrm>
            <a:off x="5044714" y="1556792"/>
            <a:ext cx="3877713" cy="509694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Литература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187624" y="5085184"/>
            <a:ext cx="2736304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Петрусь Бровка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5445224"/>
            <a:ext cx="7776864" cy="125475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Поэзия была представлена сборниками стихов Петруся Бровки («Пахнет чабрец», «Далеко от дома», «А дни идут…»), Максима Танка («</a:t>
            </a:r>
            <a:r>
              <a:rPr lang="ru-RU" sz="1800">
                <a:latin typeface="Cambria"/>
              </a:rPr>
              <a:t>Нарочан-ские</a:t>
            </a:r>
            <a:r>
              <a:rPr lang="ru-RU" sz="1800">
                <a:latin typeface="Cambria"/>
              </a:rPr>
              <a:t> сосны», «Пройти через верность»), Пимена Панченко («При свете молний», «Молчаливая молитва») и др.</a:t>
            </a:r>
            <a:endParaRPr lang="ru-RU" sz="1800">
              <a:latin typeface="Cambri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 l="4892" t="0" r="4605" b="0"/>
          <a:stretch/>
        </p:blipFill>
        <p:spPr bwMode="auto">
          <a:xfrm>
            <a:off x="1187624" y="1484784"/>
            <a:ext cx="2664295" cy="351865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 l="9543" t="5797" r="9019" b="6061"/>
          <a:stretch/>
        </p:blipFill>
        <p:spPr bwMode="auto">
          <a:xfrm>
            <a:off x="3923928" y="1484784"/>
            <a:ext cx="2452470" cy="3528392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 bwMode="auto">
          <a:xfrm>
            <a:off x="3923928" y="5085184"/>
            <a:ext cx="244827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Максим Танк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/>
          <a:srcRect l="2700" t="0" r="2810" b="0"/>
          <a:stretch/>
        </p:blipFill>
        <p:spPr bwMode="auto">
          <a:xfrm>
            <a:off x="6444208" y="1484784"/>
            <a:ext cx="2520280" cy="3528392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 bwMode="auto">
          <a:xfrm>
            <a:off x="6516216" y="5085184"/>
            <a:ext cx="244827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Пимен Панченко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725144"/>
            <a:ext cx="7776864" cy="19748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В 1970-1980-е гг. должное место в репертуаре белорусских театров </a:t>
            </a:r>
            <a:r>
              <a:rPr lang="ru-RU" sz="1800">
                <a:latin typeface="Cambria"/>
              </a:rPr>
              <a:t>заня</a:t>
            </a:r>
            <a:r>
              <a:rPr lang="ru-RU" sz="1800">
                <a:latin typeface="Cambria"/>
              </a:rPr>
              <a:t>-ла </a:t>
            </a:r>
            <a:r>
              <a:rPr lang="ru-RU" sz="1800">
                <a:latin typeface="Cambria"/>
              </a:rPr>
              <a:t>национальная тематика. Как и ранее, ведущим был Белорусский </a:t>
            </a:r>
            <a:r>
              <a:rPr lang="ru-RU" sz="1800">
                <a:latin typeface="Cambria"/>
              </a:rPr>
              <a:t>госу</a:t>
            </a:r>
            <a:r>
              <a:rPr lang="ru-RU" sz="1800">
                <a:latin typeface="Cambria"/>
              </a:rPr>
              <a:t>-дарственный </a:t>
            </a:r>
            <a:r>
              <a:rPr lang="ru-RU" sz="1800">
                <a:latin typeface="Cambria"/>
              </a:rPr>
              <a:t>академический театр имени Янки Купалы. Наиболее </a:t>
            </a:r>
            <a:r>
              <a:rPr lang="ru-RU" sz="1800">
                <a:latin typeface="Cambria"/>
              </a:rPr>
              <a:t>зна-чительными</a:t>
            </a:r>
            <a:r>
              <a:rPr lang="ru-RU" sz="1800">
                <a:latin typeface="Cambria"/>
              </a:rPr>
              <a:t> </a:t>
            </a:r>
            <a:r>
              <a:rPr lang="ru-RU" sz="1800">
                <a:latin typeface="Cambria"/>
              </a:rPr>
              <a:t>работами купаловцев стали спектакли по пьесам </a:t>
            </a:r>
            <a:r>
              <a:rPr lang="ru-RU" sz="1800">
                <a:latin typeface="Cambria"/>
              </a:rPr>
              <a:t>И.Чигри</a:t>
            </a:r>
            <a:r>
              <a:rPr lang="ru-RU" sz="1800">
                <a:latin typeface="Cambria"/>
              </a:rPr>
              <a:t>-нова </a:t>
            </a:r>
            <a:r>
              <a:rPr lang="ru-RU" sz="1800">
                <a:latin typeface="Cambria"/>
              </a:rPr>
              <a:t>«Плач перепёлки», А.Дударева «Рядовые». В этих произведениях </a:t>
            </a:r>
            <a:r>
              <a:rPr lang="ru-RU" sz="1800">
                <a:latin typeface="Cambria"/>
              </a:rPr>
              <a:t>показан </a:t>
            </a:r>
            <a:r>
              <a:rPr lang="ru-RU" sz="1800">
                <a:latin typeface="Cambria"/>
              </a:rPr>
              <a:t>не только героизм людей в годы Великой Отечественной </a:t>
            </a:r>
            <a:r>
              <a:rPr lang="ru-RU" sz="1800">
                <a:latin typeface="Cambria"/>
              </a:rPr>
              <a:t>вой-</a:t>
            </a:r>
            <a:r>
              <a:rPr lang="ru-RU" sz="1800">
                <a:latin typeface="Cambria"/>
              </a:rPr>
              <a:t>ны</a:t>
            </a:r>
            <a:r>
              <a:rPr lang="ru-RU" sz="1800">
                <a:latin typeface="Cambria"/>
              </a:rPr>
              <a:t>, но и то, какой ценой была завоевана победа.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1066800" y="2586278"/>
            <a:ext cx="3145158" cy="830997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Белорусский государственный академический театр им. Я.Купалы</a:t>
            </a:r>
            <a:endParaRPr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 l="0" t="0" r="0" b="3956"/>
          <a:stretch/>
        </p:blipFill>
        <p:spPr bwMode="auto">
          <a:xfrm>
            <a:off x="4211960" y="1387160"/>
            <a:ext cx="4483103" cy="322923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5085184"/>
            <a:ext cx="7776864" cy="16147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В Белорусском государственном академическом театре имени Якуба </a:t>
            </a:r>
            <a:r>
              <a:rPr lang="ru-RU" sz="1800">
                <a:latin typeface="Cambria"/>
              </a:rPr>
              <a:t>Ко-ласа </a:t>
            </a:r>
            <a:r>
              <a:rPr lang="ru-RU" sz="1800">
                <a:latin typeface="Cambria"/>
              </a:rPr>
              <a:t>в Витебске были поставлены спектакли «Снежные зимы» по </a:t>
            </a:r>
            <a:r>
              <a:rPr lang="ru-RU" sz="1800">
                <a:latin typeface="Cambria"/>
              </a:rPr>
              <a:t>рома-ну </a:t>
            </a:r>
            <a:r>
              <a:rPr lang="ru-RU" sz="1800">
                <a:latin typeface="Cambria"/>
              </a:rPr>
              <a:t>И.Шамякина, «Звоны Витебска» по пьесе В.Короткевича. В </a:t>
            </a:r>
            <a:r>
              <a:rPr lang="ru-RU" sz="1800">
                <a:latin typeface="Cambria"/>
              </a:rPr>
              <a:t>Государст</a:t>
            </a:r>
            <a:r>
              <a:rPr lang="ru-RU" sz="1800">
                <a:latin typeface="Cambria"/>
              </a:rPr>
              <a:t>-венном </a:t>
            </a:r>
            <a:r>
              <a:rPr lang="ru-RU" sz="1800">
                <a:latin typeface="Cambria"/>
              </a:rPr>
              <a:t>русском драматическом театре БССР имени М.Горького </a:t>
            </a:r>
            <a:r>
              <a:rPr lang="ru-RU" sz="1800">
                <a:latin typeface="Cambria"/>
              </a:rPr>
              <a:t>осущест-влены</a:t>
            </a:r>
            <a:r>
              <a:rPr lang="ru-RU" sz="1800">
                <a:latin typeface="Cambria"/>
              </a:rPr>
              <a:t> </a:t>
            </a:r>
            <a:r>
              <a:rPr lang="ru-RU" sz="1800">
                <a:latin typeface="Cambria"/>
              </a:rPr>
              <a:t>постановки «Возвращение в Хатынь» по повести А.Адамовича, «</a:t>
            </a:r>
            <a:r>
              <a:rPr lang="ru-RU" sz="1800">
                <a:latin typeface="Cambria"/>
              </a:rPr>
              <a:t>Пойти </a:t>
            </a:r>
            <a:r>
              <a:rPr lang="ru-RU" sz="1800">
                <a:latin typeface="Cambria"/>
              </a:rPr>
              <a:t>и не вернуться» по повести В.Быкова и др.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1323184" y="3886714"/>
            <a:ext cx="3449678" cy="58477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Белорусский государственный академический театр им.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Я.Коласа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 </a:t>
            </a:r>
            <a:endParaRPr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05241" y="2564904"/>
            <a:ext cx="3558581" cy="237424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336767" y="1498628"/>
            <a:ext cx="3436095" cy="238808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 bwMode="auto">
          <a:xfrm>
            <a:off x="5305241" y="1917410"/>
            <a:ext cx="3558581" cy="58477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Государственный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русский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драмати-ческий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театр БССР им. М.Горького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5085184"/>
            <a:ext cx="7776864" cy="16147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В </a:t>
            </a:r>
            <a:r>
              <a:rPr lang="ru-RU" sz="1800">
                <a:latin typeface="Cambria"/>
              </a:rPr>
              <a:t>1955 г. был утверждён Государственный гимн БССР. Гимн является </a:t>
            </a:r>
            <a:r>
              <a:rPr lang="ru-RU" sz="1800">
                <a:latin typeface="Cambria"/>
              </a:rPr>
              <a:t>торжественной </a:t>
            </a:r>
            <a:r>
              <a:rPr lang="ru-RU" sz="1800">
                <a:latin typeface="Cambria"/>
              </a:rPr>
              <a:t>песней и официальной музыкальной эмблемой </a:t>
            </a:r>
            <a:r>
              <a:rPr lang="ru-RU" sz="1800">
                <a:latin typeface="Cambria"/>
              </a:rPr>
              <a:t>государ-ства</a:t>
            </a:r>
            <a:r>
              <a:rPr lang="ru-RU" sz="1800">
                <a:latin typeface="Cambria"/>
              </a:rPr>
              <a:t>. Впервые он прозвучал в Государственном академическом театре </a:t>
            </a:r>
            <a:r>
              <a:rPr lang="ru-RU" sz="1800">
                <a:latin typeface="Cambria"/>
              </a:rPr>
              <a:t>оперы </a:t>
            </a:r>
            <a:r>
              <a:rPr lang="ru-RU" sz="1800">
                <a:latin typeface="Cambria"/>
              </a:rPr>
              <a:t>и балета. Авторами гимна были поэт М.Климкович и композитор Н.Соколовский - их патриотическая песня «Мы - </a:t>
            </a:r>
            <a:r>
              <a:rPr lang="ru-RU" sz="1800">
                <a:latin typeface="Cambria"/>
              </a:rPr>
              <a:t>беларусы</a:t>
            </a:r>
            <a:r>
              <a:rPr lang="ru-RU" sz="1800">
                <a:latin typeface="Cambria"/>
              </a:rPr>
              <a:t>» посвящалась дружбе белорусского народа с Россией.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3640882" y="1554686"/>
            <a:ext cx="148720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М.Климкович</a:t>
            </a:r>
            <a:endParaRPr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59632" y="1556792"/>
            <a:ext cx="2381250" cy="331470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620272" y="1556792"/>
            <a:ext cx="2304256" cy="332344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 bwMode="auto">
          <a:xfrm>
            <a:off x="4778256" y="4532718"/>
            <a:ext cx="184724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Н.Соколовский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3600">
                <a:solidFill>
                  <a:schemeClr val="tx1"/>
                </a:solidFill>
                <a:latin typeface="Cambria"/>
              </a:rPr>
              <a:t>План</a:t>
            </a:r>
            <a:endParaRPr lang="ru-RU" sz="3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6" name="Объект 2"/>
          <p:cNvSpPr txBox="1"/>
          <p:nvPr/>
        </p:nvSpPr>
        <p:spPr bwMode="auto">
          <a:xfrm>
            <a:off x="1187624" y="1600200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  <a:defRPr/>
            </a:pPr>
            <a:r>
              <a:rPr lang="ru-RU">
                <a:solidFill>
                  <a:schemeClr val="tx1"/>
                </a:solidFill>
                <a:latin typeface="Cambria"/>
              </a:rPr>
              <a:t>Наука</a:t>
            </a:r>
            <a:endParaRPr/>
          </a:p>
          <a:p>
            <a:pPr marL="457200" indent="-457200" algn="l">
              <a:buFont typeface="Arial"/>
              <a:buChar char="•"/>
              <a:defRPr/>
            </a:pPr>
            <a:r>
              <a:rPr lang="ru-RU">
                <a:solidFill>
                  <a:schemeClr val="tx1"/>
                </a:solidFill>
                <a:latin typeface="Cambria"/>
              </a:rPr>
              <a:t>Образование</a:t>
            </a:r>
            <a:endParaRPr lang="ru-RU">
              <a:solidFill>
                <a:schemeClr val="tx1"/>
              </a:solidFill>
              <a:latin typeface="Cambria"/>
            </a:endParaRPr>
          </a:p>
          <a:p>
            <a:pPr marL="457200" indent="-457200" algn="l">
              <a:buFont typeface="Arial"/>
              <a:buChar char="•"/>
              <a:defRPr/>
            </a:pPr>
            <a:r>
              <a:rPr lang="ru-RU">
                <a:solidFill>
                  <a:schemeClr val="tx1"/>
                </a:solidFill>
                <a:latin typeface="Cambria"/>
              </a:rPr>
              <a:t>Литература</a:t>
            </a:r>
            <a:endParaRPr/>
          </a:p>
          <a:p>
            <a:pPr marL="457200" indent="-457200" algn="l">
              <a:buFont typeface="Arial"/>
              <a:buChar char="•"/>
              <a:defRPr/>
            </a:pPr>
            <a:r>
              <a:rPr lang="ru-RU">
                <a:solidFill>
                  <a:schemeClr val="tx1"/>
                </a:solidFill>
                <a:latin typeface="Cambria"/>
              </a:rPr>
              <a:t>Искусство</a:t>
            </a:r>
            <a:endParaRPr/>
          </a:p>
        </p:txBody>
      </p:sp>
      <p:pic>
        <p:nvPicPr>
          <p:cNvPr id="31279380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985195" y="3910504"/>
            <a:ext cx="6285776" cy="2687535"/>
          </a:xfrm>
          <a:prstGeom prst="rect">
            <a:avLst/>
          </a:prstGeom>
        </p:spPr>
      </p:pic>
      <p:pic>
        <p:nvPicPr>
          <p:cNvPr id="143865805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128083" y="1600200"/>
            <a:ext cx="3697228" cy="1938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5229200"/>
            <a:ext cx="7776864" cy="14707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Композитор Анатолий Богатырёв на основе народной песенности </a:t>
            </a:r>
            <a:r>
              <a:rPr lang="ru-RU" sz="1800">
                <a:latin typeface="Cambria"/>
              </a:rPr>
              <a:t>соз</a:t>
            </a:r>
            <a:r>
              <a:rPr lang="ru-RU" sz="1800">
                <a:latin typeface="Cambria"/>
              </a:rPr>
              <a:t>-дал </a:t>
            </a:r>
            <a:r>
              <a:rPr lang="ru-RU" sz="1800">
                <a:latin typeface="Cambria"/>
              </a:rPr>
              <a:t>оригинальную композицию «Белорусские песни», состоящую из </a:t>
            </a:r>
            <a:r>
              <a:rPr lang="ru-RU" sz="1800">
                <a:latin typeface="Cambria"/>
              </a:rPr>
              <a:t>многих </a:t>
            </a:r>
            <a:r>
              <a:rPr lang="ru-RU" sz="1800">
                <a:latin typeface="Cambria"/>
              </a:rPr>
              <a:t>частей, за которую получил Государственную премию БССР. </a:t>
            </a:r>
            <a:r>
              <a:rPr lang="ru-RU" sz="1800">
                <a:latin typeface="Cambria"/>
              </a:rPr>
              <a:t>Алексей </a:t>
            </a:r>
            <a:r>
              <a:rPr lang="ru-RU" sz="1800">
                <a:latin typeface="Cambria"/>
              </a:rPr>
              <a:t>Туренков написал оперу «Ясный рассвет», посвящённую теме воссоединения Западной Беларуси с БССР.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3545304" y="1395267"/>
            <a:ext cx="184724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А.Богатырёв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331640" y="1396142"/>
            <a:ext cx="2213664" cy="383837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078463" y="1401786"/>
            <a:ext cx="2846065" cy="383837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 bwMode="auto">
          <a:xfrm>
            <a:off x="4204463" y="4867763"/>
            <a:ext cx="184724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А.Туренков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221088"/>
            <a:ext cx="7776864" cy="247889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В Государственном театре музыкальной комедии БССР, который </a:t>
            </a:r>
            <a:r>
              <a:rPr lang="ru-RU" sz="1800">
                <a:latin typeface="Cambria"/>
              </a:rPr>
              <a:t>от-крылся </a:t>
            </a:r>
            <a:r>
              <a:rPr lang="ru-RU" sz="1800">
                <a:latin typeface="Cambria"/>
              </a:rPr>
              <a:t>в 1971 г. в Минске, была поставлена первая белорусская </a:t>
            </a:r>
            <a:r>
              <a:rPr lang="ru-RU" sz="1800">
                <a:latin typeface="Cambria"/>
              </a:rPr>
              <a:t>оперет</a:t>
            </a:r>
            <a:r>
              <a:rPr lang="ru-RU" sz="1800">
                <a:latin typeface="Cambria"/>
              </a:rPr>
              <a:t>-та </a:t>
            </a:r>
            <a:r>
              <a:rPr lang="ru-RU" sz="1800">
                <a:latin typeface="Cambria"/>
              </a:rPr>
              <a:t>«Павлинка» Юрия Семеняко. Он создал оперу «Зорка Венера», </a:t>
            </a:r>
            <a:r>
              <a:rPr lang="ru-RU" sz="1800">
                <a:latin typeface="Cambria"/>
              </a:rPr>
              <a:t>посвя</a:t>
            </a:r>
            <a:r>
              <a:rPr lang="ru-RU" sz="1800">
                <a:latin typeface="Cambria"/>
              </a:rPr>
              <a:t>-щённую </a:t>
            </a:r>
            <a:r>
              <a:rPr lang="ru-RU" sz="1800">
                <a:latin typeface="Cambria"/>
              </a:rPr>
              <a:t>жизни и творчеству М.Богдановича. Белорусский композитор Д</a:t>
            </a:r>
            <a:r>
              <a:rPr lang="ru-RU" sz="1800">
                <a:latin typeface="Cambria"/>
              </a:rPr>
              <a:t>. Смольский </a:t>
            </a:r>
            <a:r>
              <a:rPr lang="ru-RU" sz="1800">
                <a:latin typeface="Cambria"/>
              </a:rPr>
              <a:t>создал оперы «Седая легенда» и «Франциск Скорина». Среди произведений на историческую тематику - музыка белорусского </a:t>
            </a:r>
            <a:r>
              <a:rPr lang="ru-RU" sz="1800">
                <a:latin typeface="Cambria"/>
              </a:rPr>
              <a:t>компо-зитора</a:t>
            </a:r>
            <a:r>
              <a:rPr lang="ru-RU" sz="1800">
                <a:latin typeface="Cambria"/>
              </a:rPr>
              <a:t> </a:t>
            </a:r>
            <a:r>
              <a:rPr lang="ru-RU" sz="1800">
                <a:latin typeface="Cambria"/>
              </a:rPr>
              <a:t>Евгения Глебова к кинофильму «Третья ракета», балет «</a:t>
            </a:r>
            <a:r>
              <a:rPr lang="ru-RU" sz="1800">
                <a:latin typeface="Cambria"/>
              </a:rPr>
              <a:t>Альпий-ская</a:t>
            </a:r>
            <a:r>
              <a:rPr lang="ru-RU" sz="1800">
                <a:latin typeface="Cambria"/>
              </a:rPr>
              <a:t> </a:t>
            </a:r>
            <a:r>
              <a:rPr lang="ru-RU" sz="1800">
                <a:latin typeface="Cambria"/>
              </a:rPr>
              <a:t>баллада» по одноименным повестям В.Быкова, балет «Избранница» по мотивам поэм Я.Купалы.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1312368" y="3781654"/>
            <a:ext cx="1716603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Ю.Семеняко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331640" y="1367985"/>
            <a:ext cx="1697331" cy="2376264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923928" y="1405390"/>
            <a:ext cx="2217139" cy="2376264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023826" y="1423442"/>
            <a:ext cx="1900702" cy="2367239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 bwMode="auto">
          <a:xfrm>
            <a:off x="3921165" y="3790681"/>
            <a:ext cx="221990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Д.Смольский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7001287" y="3790681"/>
            <a:ext cx="1923241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Е.Глебов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5013176"/>
            <a:ext cx="7776864" cy="1686804"/>
          </a:xfrm>
        </p:spPr>
        <p:txBody>
          <a:bodyPr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4086672" y="1484784"/>
            <a:ext cx="1847313" cy="33531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37809209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94027" y="1329075"/>
            <a:ext cx="4587013" cy="3276438"/>
          </a:xfrm>
          <a:prstGeom prst="rect">
            <a:avLst/>
          </a:prstGeom>
        </p:spPr>
      </p:pic>
      <p:pic>
        <p:nvPicPr>
          <p:cNvPr id="70783385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243541" y="3989751"/>
            <a:ext cx="5128083" cy="2868250"/>
          </a:xfrm>
          <a:prstGeom prst="rect">
            <a:avLst/>
          </a:prstGeom>
        </p:spPr>
      </p:pic>
      <p:pic>
        <p:nvPicPr>
          <p:cNvPr id="143586517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4356805" y="1266180"/>
            <a:ext cx="4701666" cy="3153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95528914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399978">
            <a:off x="-1676399" y="1676396"/>
            <a:ext cx="4419599" cy="1066800"/>
          </a:xfrm>
          <a:prstGeom prst="rect">
            <a:avLst/>
          </a:prstGeom>
          <a:noFill/>
        </p:spPr>
      </p:pic>
      <p:pic>
        <p:nvPicPr>
          <p:cNvPr id="1636621912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399978">
            <a:off x="-690315" y="5105399"/>
            <a:ext cx="2438402" cy="1066800"/>
          </a:xfrm>
          <a:prstGeom prst="rect">
            <a:avLst/>
          </a:prstGeom>
          <a:noFill/>
        </p:spPr>
      </p:pic>
      <p:grpSp>
        <p:nvGrpSpPr>
          <p:cNvPr id="2013579006" name="Группа 3"/>
          <p:cNvGrpSpPr/>
          <p:nvPr/>
        </p:nvGrpSpPr>
        <p:grpSpPr bwMode="auto">
          <a:xfrm>
            <a:off x="2072728" y="980727"/>
            <a:ext cx="7071269" cy="300236"/>
            <a:chOff x="4346520" y="3634355"/>
            <a:chExt cx="4797478" cy="300236"/>
          </a:xfrm>
        </p:grpSpPr>
        <p:pic>
          <p:nvPicPr>
            <p:cNvPr id="154384677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799990" flipV="1">
              <a:off x="7944357" y="3645023"/>
              <a:ext cx="1199640" cy="289568"/>
            </a:xfrm>
            <a:prstGeom prst="rect">
              <a:avLst/>
            </a:prstGeom>
            <a:noFill/>
          </p:spPr>
        </p:pic>
        <p:pic>
          <p:nvPicPr>
            <p:cNvPr id="2057394935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799990" flipV="1">
              <a:off x="6745806" y="3645022"/>
              <a:ext cx="1199640" cy="289568"/>
            </a:xfrm>
            <a:prstGeom prst="rect">
              <a:avLst/>
            </a:prstGeom>
            <a:noFill/>
          </p:spPr>
        </p:pic>
        <p:pic>
          <p:nvPicPr>
            <p:cNvPr id="886199976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799990" flipV="1">
              <a:off x="5546162" y="3645023"/>
              <a:ext cx="1199640" cy="289568"/>
            </a:xfrm>
            <a:prstGeom prst="rect">
              <a:avLst/>
            </a:prstGeom>
            <a:noFill/>
          </p:spPr>
        </p:pic>
        <p:pic>
          <p:nvPicPr>
            <p:cNvPr id="1252522561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799990" flipV="1">
              <a:off x="4346520" y="3634355"/>
              <a:ext cx="1199640" cy="289568"/>
            </a:xfrm>
            <a:prstGeom prst="rect">
              <a:avLst/>
            </a:prstGeom>
            <a:noFill/>
          </p:spPr>
        </p:pic>
      </p:grpSp>
      <p:sp>
        <p:nvSpPr>
          <p:cNvPr id="1782961885" name="Подзаголовок 2"/>
          <p:cNvSpPr txBox="1"/>
          <p:nvPr/>
        </p:nvSpPr>
        <p:spPr bwMode="auto">
          <a:xfrm>
            <a:off x="1331640" y="188640"/>
            <a:ext cx="7592887" cy="802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727091258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3" y="5013175"/>
            <a:ext cx="7776864" cy="168680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Становлению песенного творчества в республике содействовал </a:t>
            </a:r>
            <a:r>
              <a:rPr lang="ru-RU" sz="1800">
                <a:latin typeface="Cambria"/>
              </a:rPr>
              <a:t>вокаль</a:t>
            </a:r>
            <a:r>
              <a:rPr lang="ru-RU" sz="1800">
                <a:latin typeface="Cambria"/>
              </a:rPr>
              <a:t>-но-инструментальный </a:t>
            </a:r>
            <a:r>
              <a:rPr lang="ru-RU" sz="1800">
                <a:latin typeface="Cambria"/>
              </a:rPr>
              <a:t>ансамбль «Песняры» под руководством </a:t>
            </a:r>
            <a:r>
              <a:rPr lang="ru-RU" sz="1800">
                <a:latin typeface="Cambria"/>
              </a:rPr>
              <a:t>Владими-ра</a:t>
            </a:r>
            <a:r>
              <a:rPr lang="ru-RU" sz="1800">
                <a:latin typeface="Cambria"/>
              </a:rPr>
              <a:t> </a:t>
            </a:r>
            <a:r>
              <a:rPr lang="ru-RU" sz="1800">
                <a:latin typeface="Cambria"/>
              </a:rPr>
              <a:t>Мулявина. Не меньшую известность завоевал ансамбль «Сябры». Его художественным руководителем и ведущим солистом стал Анатолий </a:t>
            </a:r>
            <a:r>
              <a:rPr lang="ru-RU" sz="1800">
                <a:latin typeface="Cambria"/>
              </a:rPr>
              <a:t>Ярмоленко</a:t>
            </a:r>
            <a:r>
              <a:rPr lang="ru-RU" sz="1800">
                <a:latin typeface="Cambria"/>
              </a:rPr>
              <a:t>, исполнитель многих известных песен белорусских </a:t>
            </a:r>
            <a:r>
              <a:rPr lang="ru-RU" sz="1800">
                <a:latin typeface="Cambria"/>
              </a:rPr>
              <a:t>компо-зиторов</a:t>
            </a:r>
            <a:r>
              <a:rPr lang="ru-RU" sz="1800">
                <a:latin typeface="Cambria"/>
              </a:rPr>
              <a:t>.</a:t>
            </a:r>
            <a:endParaRPr lang="ru-RU" sz="1800">
              <a:latin typeface="Cambria"/>
            </a:endParaRPr>
          </a:p>
        </p:txBody>
      </p:sp>
      <p:sp>
        <p:nvSpPr>
          <p:cNvPr id="397337622" name="TextBox 18"/>
          <p:cNvSpPr txBox="1"/>
          <p:nvPr/>
        </p:nvSpPr>
        <p:spPr bwMode="auto">
          <a:xfrm>
            <a:off x="4086672" y="1484784"/>
            <a:ext cx="1847241" cy="338553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В.Мулявин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522125868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403647" y="1484784"/>
            <a:ext cx="2694566" cy="338437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059423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045828" y="1484784"/>
            <a:ext cx="2663116" cy="338437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20771738" name="TextBox 19"/>
          <p:cNvSpPr txBox="1"/>
          <p:nvPr/>
        </p:nvSpPr>
        <p:spPr bwMode="auto">
          <a:xfrm>
            <a:off x="4198586" y="4533022"/>
            <a:ext cx="1847241" cy="338553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А.Ярмоленко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941168"/>
            <a:ext cx="7776864" cy="17588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В живописи тема борьбы против немецко-фашистских захватчиков </a:t>
            </a:r>
            <a:r>
              <a:rPr lang="ru-RU" sz="1800">
                <a:latin typeface="Cambria"/>
              </a:rPr>
              <a:t>ста-ла</a:t>
            </a:r>
            <a:r>
              <a:rPr lang="ru-RU" sz="1800">
                <a:latin typeface="Cambria"/>
              </a:rPr>
              <a:t> определяющей в творчестве художника М.Савицкого. Будучи узником фашистских концлагерей, он изобразил их ужасы в цикле картин «</a:t>
            </a:r>
            <a:r>
              <a:rPr lang="ru-RU" sz="1800">
                <a:latin typeface="Cambria"/>
              </a:rPr>
              <a:t>Циф-ры</a:t>
            </a:r>
            <a:r>
              <a:rPr lang="ru-RU" sz="1800">
                <a:latin typeface="Cambria"/>
              </a:rPr>
              <a:t> на сердце», который открывается автопортретом «Узник 32815». </a:t>
            </a:r>
            <a:r>
              <a:rPr lang="ru-RU" sz="1800">
                <a:latin typeface="Cambria"/>
              </a:rPr>
              <a:t>Об-раз</a:t>
            </a:r>
            <a:r>
              <a:rPr lang="ru-RU" sz="1800">
                <a:latin typeface="Cambria"/>
              </a:rPr>
              <a:t> матери-партизанки впервые в советском искусстве создан </a:t>
            </a:r>
            <a:r>
              <a:rPr lang="ru-RU" sz="1800">
                <a:latin typeface="Cambria"/>
              </a:rPr>
              <a:t>художни-ком</a:t>
            </a:r>
            <a:r>
              <a:rPr lang="ru-RU" sz="1800">
                <a:latin typeface="Cambria"/>
              </a:rPr>
              <a:t> в картине «Партизанская мадонна».</a:t>
            </a:r>
            <a:endParaRPr lang="ru-RU" sz="1800">
              <a:latin typeface="Cambria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1331640" y="4653136"/>
            <a:ext cx="208823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Михаил Савицкий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331640" y="1412776"/>
            <a:ext cx="2088232" cy="3132348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580112" y="1412776"/>
            <a:ext cx="3312368" cy="3479074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 bwMode="auto">
          <a:xfrm>
            <a:off x="3995936" y="1412776"/>
            <a:ext cx="1512168" cy="58477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Партизанская мадонна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941168"/>
            <a:ext cx="7776864" cy="1758812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ru-RU" sz="1800">
                <a:latin typeface="Cambria"/>
              </a:rPr>
              <a:t>Своеобразное место занял в белорусской живописи Александр </a:t>
            </a:r>
            <a:r>
              <a:rPr lang="ru-RU" sz="1800">
                <a:latin typeface="Cambria"/>
              </a:rPr>
              <a:t>Исачёв</a:t>
            </a:r>
            <a:r>
              <a:rPr lang="ru-RU" sz="1800">
                <a:latin typeface="Cambria"/>
              </a:rPr>
              <a:t>. Произведения художника посвящены преимущественно библейским сюжетам и выполнены в технике очень трудоёмкого и кропотливого гладкого письма. К сожалению, признание к художнику пришло уже </a:t>
            </a:r>
            <a:r>
              <a:rPr lang="ru-RU" sz="1800">
                <a:latin typeface="Cambria"/>
              </a:rPr>
              <a:t>пос-ле</a:t>
            </a:r>
            <a:r>
              <a:rPr lang="ru-RU" sz="1800">
                <a:latin typeface="Cambria"/>
              </a:rPr>
              <a:t> того, как он ушёл из жизни, а большинство его картин находятся за пределами Беларуси.</a:t>
            </a:r>
            <a:endParaRPr lang="ru-RU" sz="1800">
              <a:latin typeface="Cambria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3635896" y="4509120"/>
            <a:ext cx="208823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Александр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Исачёв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4211960" y="1412776"/>
            <a:ext cx="1512168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Апостол Пётр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 l="0" t="0" r="0" b="27908"/>
          <a:stretch/>
        </p:blipFill>
        <p:spPr bwMode="auto">
          <a:xfrm>
            <a:off x="1331641" y="1483354"/>
            <a:ext cx="2304256" cy="338580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761820" y="1412776"/>
            <a:ext cx="3066839" cy="348164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437112"/>
            <a:ext cx="7776864" cy="2262868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ru-RU" sz="1800">
                <a:latin typeface="Cambria"/>
              </a:rPr>
              <a:t>В белорусском кинематографе широкой популярностью у зрителей пользовались фильмы киностудии «</a:t>
            </a:r>
            <a:r>
              <a:rPr lang="ru-RU" sz="1800">
                <a:latin typeface="Cambria"/>
              </a:rPr>
              <a:t>Беларусьфильм</a:t>
            </a:r>
            <a:r>
              <a:rPr lang="ru-RU" sz="1800">
                <a:latin typeface="Cambria"/>
              </a:rPr>
              <a:t>». В середине 1950-х - 1960-е гг. на экранах появились известные детские </a:t>
            </a:r>
            <a:r>
              <a:rPr lang="ru-RU" sz="1800">
                <a:latin typeface="Cambria"/>
              </a:rPr>
              <a:t>историко-приклю-ченческие</a:t>
            </a:r>
            <a:r>
              <a:rPr lang="ru-RU" sz="1800">
                <a:latin typeface="Cambria"/>
              </a:rPr>
              <a:t> киноленты «</a:t>
            </a:r>
            <a:r>
              <a:rPr lang="ru-RU" sz="1800">
                <a:latin typeface="Cambria"/>
              </a:rPr>
              <a:t>Миколка-паровоз</a:t>
            </a:r>
            <a:r>
              <a:rPr lang="ru-RU" sz="1800">
                <a:latin typeface="Cambria"/>
              </a:rPr>
              <a:t>», «Девочка ищет отца», «</a:t>
            </a:r>
            <a:r>
              <a:rPr lang="ru-RU" sz="1800">
                <a:latin typeface="Cambria"/>
              </a:rPr>
              <a:t>Поло-нез</a:t>
            </a:r>
            <a:r>
              <a:rPr lang="ru-RU" sz="1800">
                <a:latin typeface="Cambria"/>
              </a:rPr>
              <a:t> Огинского». В кинофильме «Часы остановились в полночь» </a:t>
            </a:r>
            <a:r>
              <a:rPr lang="ru-RU" sz="1800">
                <a:latin typeface="Cambria"/>
              </a:rPr>
              <a:t>расска-зывается</a:t>
            </a:r>
            <a:r>
              <a:rPr lang="ru-RU" sz="1800">
                <a:latin typeface="Cambria"/>
              </a:rPr>
              <a:t> об операции подпольщиков по ликвидации фашистского </a:t>
            </a:r>
            <a:r>
              <a:rPr lang="ru-RU" sz="1800">
                <a:latin typeface="Cambria"/>
              </a:rPr>
              <a:t>гау-ляйтера</a:t>
            </a:r>
            <a:r>
              <a:rPr lang="ru-RU" sz="1800">
                <a:latin typeface="Cambria"/>
              </a:rPr>
              <a:t> Кубе. В 1970-1980-е гг. популярность приобрели фильм «Белые Росы» и сериал «Государственная граница».</a:t>
            </a:r>
            <a:endParaRPr lang="ru-RU" sz="1800">
              <a:latin typeface="Cambria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1043608" y="1412776"/>
            <a:ext cx="4464496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Кадр из к/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ф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 «Часы остановились в полночь»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508104" y="1412776"/>
            <a:ext cx="3411004" cy="2558253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259632" y="2060848"/>
            <a:ext cx="3064725" cy="231557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 bwMode="auto">
          <a:xfrm>
            <a:off x="4355976" y="4077072"/>
            <a:ext cx="4464496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Кадр из к/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ф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 «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Миколка-паровоз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»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1340768"/>
            <a:ext cx="4104456" cy="5359212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ru-RU" sz="1800">
                <a:latin typeface="Cambria"/>
              </a:rPr>
              <a:t>Основная тематика картин </a:t>
            </a:r>
            <a:r>
              <a:rPr lang="ru-RU" sz="1800">
                <a:latin typeface="Cambria"/>
              </a:rPr>
              <a:t>киноре-жиссёра</a:t>
            </a:r>
            <a:r>
              <a:rPr lang="ru-RU" sz="1800">
                <a:latin typeface="Cambria"/>
              </a:rPr>
              <a:t> В.Турова связана с </a:t>
            </a:r>
            <a:r>
              <a:rPr lang="ru-RU" sz="1800">
                <a:latin typeface="Cambria"/>
              </a:rPr>
              <a:t>отраже-нием</a:t>
            </a:r>
            <a:r>
              <a:rPr lang="ru-RU" sz="1800">
                <a:latin typeface="Cambria"/>
              </a:rPr>
              <a:t> детства, обожжённого войной, связи военного и послевоенного </a:t>
            </a:r>
            <a:r>
              <a:rPr lang="ru-RU" sz="1800">
                <a:latin typeface="Cambria"/>
              </a:rPr>
              <a:t>по-колений</a:t>
            </a:r>
            <a:r>
              <a:rPr lang="ru-RU" sz="1800">
                <a:latin typeface="Cambria"/>
              </a:rPr>
              <a:t>, например в дилогии «</a:t>
            </a:r>
            <a:r>
              <a:rPr lang="ru-RU" sz="1800">
                <a:latin typeface="Cambria"/>
              </a:rPr>
              <a:t>Вой-на</a:t>
            </a:r>
            <a:r>
              <a:rPr lang="ru-RU" sz="1800">
                <a:latin typeface="Cambria"/>
              </a:rPr>
              <a:t> под крышами» и «Сыновья уходят в бой» по одноименным романам А. Адамовича. Художественная </a:t>
            </a:r>
            <a:r>
              <a:rPr lang="ru-RU" sz="1800">
                <a:latin typeface="Cambria"/>
              </a:rPr>
              <a:t>кино-лента</a:t>
            </a:r>
            <a:r>
              <a:rPr lang="ru-RU" sz="1800">
                <a:latin typeface="Cambria"/>
              </a:rPr>
              <a:t> «Через кладбище», снятая </a:t>
            </a:r>
            <a:r>
              <a:rPr lang="ru-RU" sz="1800">
                <a:latin typeface="Cambria"/>
              </a:rPr>
              <a:t>ре-жиссёром</a:t>
            </a:r>
            <a:r>
              <a:rPr lang="ru-RU" sz="1800">
                <a:latin typeface="Cambria"/>
              </a:rPr>
              <a:t> в 1964 г., по решению ЮНЕСКО через 30 лет вошла в число 100 лучших фильмов мира о войне. По трилогии </a:t>
            </a:r>
            <a:r>
              <a:rPr lang="ru-RU" sz="1800">
                <a:latin typeface="Cambria"/>
              </a:rPr>
              <a:t>И.Мележа</a:t>
            </a:r>
            <a:r>
              <a:rPr lang="ru-RU" sz="1800">
                <a:latin typeface="Cambria"/>
              </a:rPr>
              <a:t> «</a:t>
            </a:r>
            <a:r>
              <a:rPr lang="ru-RU" sz="1800">
                <a:latin typeface="Cambria"/>
              </a:rPr>
              <a:t>Полесская</a:t>
            </a:r>
            <a:r>
              <a:rPr lang="ru-RU" sz="1800">
                <a:latin typeface="Cambria"/>
              </a:rPr>
              <a:t> хроника» создана </a:t>
            </a:r>
            <a:r>
              <a:rPr lang="ru-RU" sz="1800">
                <a:latin typeface="Cambria"/>
              </a:rPr>
              <a:t>киноэпопея</a:t>
            </a:r>
            <a:r>
              <a:rPr lang="ru-RU" sz="1800">
                <a:latin typeface="Cambria"/>
              </a:rPr>
              <a:t> из двух фильмов «Люди на болоте» и «Дыхание грозы». Его картина «Я родом из детства», созданная ещё в 1966 г., была названа </a:t>
            </a:r>
            <a:r>
              <a:rPr lang="ru-RU" sz="1800">
                <a:latin typeface="Cambria"/>
              </a:rPr>
              <a:t>кинокритика-ми</a:t>
            </a:r>
            <a:r>
              <a:rPr lang="ru-RU" sz="1800">
                <a:latin typeface="Cambria"/>
              </a:rPr>
              <a:t> в 1995 г. лучшим фильмом за всю историю белорусского кино.</a:t>
            </a:r>
            <a:endParaRPr lang="ru-RU" sz="1800">
              <a:latin typeface="Cambria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5364088" y="6381328"/>
            <a:ext cx="3600400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Виктор Туров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74006" y="1484785"/>
            <a:ext cx="3518474" cy="4896544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3573016"/>
            <a:ext cx="3672408" cy="3126964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ru-RU" sz="1800">
                <a:latin typeface="Cambria"/>
              </a:rPr>
              <a:t>Исторические события отражал кинорежиссёр </a:t>
            </a:r>
            <a:r>
              <a:rPr lang="ru-RU" sz="1800">
                <a:latin typeface="Cambria"/>
              </a:rPr>
              <a:t>М.Пташук</a:t>
            </a:r>
            <a:r>
              <a:rPr lang="ru-RU" sz="1800">
                <a:latin typeface="Cambria"/>
              </a:rPr>
              <a:t>. Им </a:t>
            </a:r>
            <a:r>
              <a:rPr lang="ru-RU" sz="1800">
                <a:latin typeface="Cambria"/>
              </a:rPr>
              <a:t>сня-ты</a:t>
            </a:r>
            <a:r>
              <a:rPr lang="ru-RU" sz="1800">
                <a:latin typeface="Cambria"/>
              </a:rPr>
              <a:t> киноленты по </a:t>
            </a:r>
            <a:r>
              <a:rPr lang="ru-RU" sz="1800">
                <a:latin typeface="Cambria"/>
              </a:rPr>
              <a:t>произведе-ниям</a:t>
            </a:r>
            <a:r>
              <a:rPr lang="ru-RU" sz="1800">
                <a:latin typeface="Cambria"/>
              </a:rPr>
              <a:t> </a:t>
            </a:r>
            <a:r>
              <a:rPr lang="ru-RU" sz="1800">
                <a:latin typeface="Cambria"/>
              </a:rPr>
              <a:t>И.Шамякина</a:t>
            </a:r>
            <a:r>
              <a:rPr lang="ru-RU" sz="1800">
                <a:latin typeface="Cambria"/>
              </a:rPr>
              <a:t> «Возьму твою боль», В.Короткевича «Чёрный замок Ольшанский». Несмотря на требование самых высоких партийных структур, режиссёр не вырезал сцену </a:t>
            </a:r>
            <a:r>
              <a:rPr lang="ru-RU" sz="1800">
                <a:latin typeface="Cambria"/>
              </a:rPr>
              <a:t>раскулачива-ния</a:t>
            </a:r>
            <a:r>
              <a:rPr lang="ru-RU" sz="1800">
                <a:latin typeface="Cambria"/>
              </a:rPr>
              <a:t> из своего фильма «Знак </a:t>
            </a:r>
            <a:r>
              <a:rPr lang="ru-RU" sz="1800">
                <a:latin typeface="Cambria"/>
              </a:rPr>
              <a:t>бе-ды</a:t>
            </a:r>
            <a:r>
              <a:rPr lang="ru-RU" sz="1800">
                <a:latin typeface="Cambria"/>
              </a:rPr>
              <a:t>» по произведению В.Быкова.</a:t>
            </a:r>
            <a:endParaRPr lang="ru-RU" sz="1800">
              <a:latin typeface="Cambria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1403648" y="1484784"/>
            <a:ext cx="3600400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Михаил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Пташук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5565" t="0" r="4438" b="10745"/>
          <a:stretch/>
        </p:blipFill>
        <p:spPr bwMode="auto">
          <a:xfrm>
            <a:off x="5004048" y="1496627"/>
            <a:ext cx="3911718" cy="5172733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437112"/>
            <a:ext cx="7776864" cy="22628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Плодотворно трудились белорусские скульпторы. Тема Великой </a:t>
            </a:r>
            <a:r>
              <a:rPr lang="ru-RU" sz="1800">
                <a:latin typeface="Cambria"/>
              </a:rPr>
              <a:t>Отечес-твенной</a:t>
            </a:r>
            <a:r>
              <a:rPr lang="ru-RU" sz="1800">
                <a:latin typeface="Cambria"/>
              </a:rPr>
              <a:t> войны стала главной в творчестве Анатолия </a:t>
            </a:r>
            <a:r>
              <a:rPr lang="ru-RU" sz="1800">
                <a:latin typeface="Cambria"/>
              </a:rPr>
              <a:t>Аникейчика</a:t>
            </a:r>
            <a:r>
              <a:rPr lang="ru-RU" sz="1800">
                <a:latin typeface="Cambria"/>
              </a:rPr>
              <a:t>. </a:t>
            </a:r>
            <a:r>
              <a:rPr lang="ru-RU" sz="1800">
                <a:latin typeface="Cambria"/>
              </a:rPr>
              <a:t>Под-вигу</a:t>
            </a:r>
            <a:r>
              <a:rPr lang="ru-RU" sz="1800">
                <a:latin typeface="Cambria"/>
              </a:rPr>
              <a:t> белорусских партизан посвящён созданный им мемориальный комплекс «Прорыв» в </a:t>
            </a:r>
            <a:r>
              <a:rPr lang="ru-RU" sz="1800">
                <a:latin typeface="Cambria"/>
              </a:rPr>
              <a:t>Ушачском</a:t>
            </a:r>
            <a:r>
              <a:rPr lang="ru-RU" sz="1800">
                <a:latin typeface="Cambria"/>
              </a:rPr>
              <a:t> районе. Впечатляет его скульптурный комплекс «Проклятие фашизму» на месте сожжённой деревни </a:t>
            </a:r>
            <a:r>
              <a:rPr lang="ru-RU" sz="1800">
                <a:latin typeface="Cambria"/>
              </a:rPr>
              <a:t>Шуневка</a:t>
            </a:r>
            <a:r>
              <a:rPr lang="ru-RU" sz="1800">
                <a:latin typeface="Cambria"/>
              </a:rPr>
              <a:t> </a:t>
            </a:r>
            <a:r>
              <a:rPr lang="ru-RU" sz="1800">
                <a:latin typeface="Cambria"/>
              </a:rPr>
              <a:t>Докшицкого</a:t>
            </a:r>
            <a:r>
              <a:rPr lang="ru-RU" sz="1800">
                <a:latin typeface="Cambria"/>
              </a:rPr>
              <a:t> района. </a:t>
            </a:r>
            <a:r>
              <a:rPr lang="ru-RU" sz="1800">
                <a:latin typeface="Cambria"/>
              </a:rPr>
              <a:t>А.Аникейчик</a:t>
            </a:r>
            <a:r>
              <a:rPr lang="ru-RU" sz="1800">
                <a:latin typeface="Cambria"/>
              </a:rPr>
              <a:t> - автор многих скульптурных </a:t>
            </a:r>
            <a:r>
              <a:rPr lang="ru-RU" sz="1800">
                <a:latin typeface="Cambria"/>
              </a:rPr>
              <a:t>портре-тов</a:t>
            </a:r>
            <a:r>
              <a:rPr lang="ru-RU" sz="1800">
                <a:latin typeface="Cambria"/>
              </a:rPr>
              <a:t>, в том числе </a:t>
            </a:r>
            <a:r>
              <a:rPr lang="ru-RU" sz="1800">
                <a:latin typeface="Cambria"/>
              </a:rPr>
              <a:t>П.М.Машерова</a:t>
            </a:r>
            <a:r>
              <a:rPr lang="ru-RU" sz="1800">
                <a:latin typeface="Cambria"/>
              </a:rPr>
              <a:t>. Вместе с Л.Гумилевским и </a:t>
            </a:r>
            <a:r>
              <a:rPr lang="ru-RU" sz="1800">
                <a:latin typeface="Cambria"/>
              </a:rPr>
              <a:t>А.Заспицким</a:t>
            </a:r>
            <a:r>
              <a:rPr lang="ru-RU" sz="1800">
                <a:latin typeface="Cambria"/>
              </a:rPr>
              <a:t> он создал памятник Я.Купале в Минске.</a:t>
            </a:r>
            <a:endParaRPr lang="ru-RU" sz="1800">
              <a:latin typeface="Cambria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3419872" y="3861048"/>
            <a:ext cx="1440160" cy="58477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Анатолий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Аникейчик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331640" y="1412776"/>
            <a:ext cx="2059724" cy="305376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364088" y="2060848"/>
            <a:ext cx="3429464" cy="228416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 bwMode="auto">
          <a:xfrm>
            <a:off x="5364088" y="1484784"/>
            <a:ext cx="3456384" cy="58477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Мемориальный комплекс «Прорыв» в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Ушачском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 районе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Наука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347863" y="1484784"/>
            <a:ext cx="2232248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Н.А.Борисевич</a:t>
            </a:r>
            <a:endParaRPr lang="be-BY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1129791" y="1904999"/>
            <a:ext cx="4306304" cy="4794979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2400">
                <a:latin typeface="Cambria"/>
              </a:rPr>
              <a:t>Белорусская наука развивалась как составная часть общесоюзной. </a:t>
            </a:r>
            <a:r>
              <a:rPr lang="ru-RU" sz="2400">
                <a:latin typeface="Cambria"/>
              </a:rPr>
              <a:t>Веду-щая</a:t>
            </a:r>
            <a:r>
              <a:rPr lang="ru-RU" sz="2400">
                <a:latin typeface="Cambria"/>
              </a:rPr>
              <a:t> роль в её развитии принадлежала АН БССР, которую </a:t>
            </a:r>
            <a:r>
              <a:rPr lang="ru-RU" sz="2400">
                <a:latin typeface="Cambria"/>
              </a:rPr>
              <a:t>возглавлял</a:t>
            </a:r>
            <a:r>
              <a:rPr lang="ru-RU" sz="2400">
                <a:latin typeface="Cambria"/>
              </a:rPr>
              <a:t> в 1969-1987 гг. Н.А.Борисевич. На основе его исследований создан </a:t>
            </a:r>
            <a:r>
              <a:rPr lang="ru-RU" sz="2400">
                <a:latin typeface="Cambria"/>
              </a:rPr>
              <a:t>новый</a:t>
            </a:r>
            <a:r>
              <a:rPr lang="ru-RU" sz="2400">
                <a:latin typeface="Cambria"/>
              </a:rPr>
              <a:t> тип лазера. Удостоен званий </a:t>
            </a:r>
            <a:r>
              <a:rPr lang="ru-RU" sz="2400">
                <a:latin typeface="Cambria"/>
              </a:rPr>
              <a:t>Герой</a:t>
            </a:r>
            <a:r>
              <a:rPr lang="ru-RU" sz="2400">
                <a:latin typeface="Cambria"/>
              </a:rPr>
              <a:t> Социалистического Труда и </a:t>
            </a:r>
            <a:r>
              <a:rPr lang="ru-RU" sz="2400">
                <a:latin typeface="Cambria"/>
              </a:rPr>
              <a:t>заслуженного</a:t>
            </a:r>
            <a:r>
              <a:rPr lang="ru-RU" sz="2400">
                <a:latin typeface="Cambria"/>
              </a:rPr>
              <a:t> деятеля науки Республики Беларусь. </a:t>
            </a:r>
            <a:endParaRPr sz="2400">
              <a:latin typeface="Cambri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605764" y="1484784"/>
            <a:ext cx="3340900" cy="518953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Искусство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437112"/>
            <a:ext cx="7776864" cy="22628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>
                <a:latin typeface="Cambria"/>
              </a:rPr>
              <a:t>Всемирную известность приобрёл открытый в 1969 г. мемориальный архитектурно-скульптурный ансамбль в память жертв фашизма «</a:t>
            </a:r>
            <a:r>
              <a:rPr lang="ru-RU" sz="1800">
                <a:latin typeface="Cambria"/>
              </a:rPr>
              <a:t>Ха-тынь</a:t>
            </a:r>
            <a:r>
              <a:rPr lang="ru-RU" sz="1800">
                <a:latin typeface="Cambria"/>
              </a:rPr>
              <a:t>», созданный совместно с группой архитекторов скульптором </a:t>
            </a:r>
            <a:r>
              <a:rPr lang="ru-RU" sz="1800">
                <a:latin typeface="Cambria"/>
              </a:rPr>
              <a:t>Сер-геем</a:t>
            </a:r>
            <a:r>
              <a:rPr lang="ru-RU" sz="1800">
                <a:latin typeface="Cambria"/>
              </a:rPr>
              <a:t> </a:t>
            </a:r>
            <a:r>
              <a:rPr lang="ru-RU" sz="1800">
                <a:latin typeface="Cambria"/>
              </a:rPr>
              <a:t>Селихановым</a:t>
            </a:r>
            <a:r>
              <a:rPr lang="ru-RU" sz="1800">
                <a:latin typeface="Cambria"/>
              </a:rPr>
              <a:t>. Художественной выразительностью отличаются </a:t>
            </a:r>
            <a:r>
              <a:rPr lang="ru-RU" sz="1800">
                <a:latin typeface="Cambria"/>
              </a:rPr>
              <a:t>ме-мориальные</a:t>
            </a:r>
            <a:r>
              <a:rPr lang="ru-RU" sz="1800">
                <a:latin typeface="Cambria"/>
              </a:rPr>
              <a:t> комплексы «Брестская крепость-герой», «Курган Славы </a:t>
            </a:r>
            <a:r>
              <a:rPr lang="ru-RU" sz="1800">
                <a:latin typeface="Cambria"/>
              </a:rPr>
              <a:t>Со-ветской</a:t>
            </a:r>
            <a:r>
              <a:rPr lang="ru-RU" sz="1800">
                <a:latin typeface="Cambria"/>
              </a:rPr>
              <a:t> Армии – освободительницы Беларуси» под Минском, </a:t>
            </a:r>
            <a:r>
              <a:rPr lang="ru-RU" sz="1800">
                <a:latin typeface="Cambria"/>
              </a:rPr>
              <a:t>мемо-риальный</a:t>
            </a:r>
            <a:r>
              <a:rPr lang="ru-RU" sz="1800">
                <a:latin typeface="Cambria"/>
              </a:rPr>
              <a:t> комплекс советско-польского боевого содружества в д. </a:t>
            </a:r>
            <a:r>
              <a:rPr lang="ru-RU" sz="1800">
                <a:latin typeface="Cambria"/>
              </a:rPr>
              <a:t>Лени-но</a:t>
            </a:r>
            <a:r>
              <a:rPr lang="ru-RU" sz="1800">
                <a:latin typeface="Cambria"/>
              </a:rPr>
              <a:t> Горецкого района.</a:t>
            </a:r>
            <a:endParaRPr lang="ru-RU" sz="1800">
              <a:latin typeface="Cambria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3707904" y="3789040"/>
            <a:ext cx="1440160" cy="58477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Сергей </a:t>
            </a:r>
            <a:r>
              <a:rPr lang="ru-RU" sz="1600">
                <a:solidFill>
                  <a:schemeClr val="tx1"/>
                </a:solidFill>
                <a:latin typeface="Cambria"/>
              </a:rPr>
              <a:t>Селиханов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148064" y="1268760"/>
            <a:ext cx="3816424" cy="58477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Монумент «Непокоренный человек» в мемориальном комплексе «Хатынь»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475656" y="1484784"/>
            <a:ext cx="2232248" cy="2901922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184270" y="1844824"/>
            <a:ext cx="3782785" cy="252028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Наука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419872" y="1412776"/>
            <a:ext cx="172819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М.Е.Мацепуро</a:t>
            </a:r>
            <a:endParaRPr lang="be-BY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1066800" y="1693333"/>
            <a:ext cx="3937247" cy="5006646"/>
          </a:xfrm>
        </p:spPr>
        <p:txBody>
          <a:bodyPr>
            <a:noAutofit/>
          </a:bodyPr>
          <a:lstStyle/>
          <a:p>
            <a:pPr marL="0" indent="0" algn="just">
              <a:defRPr/>
            </a:pPr>
            <a:r>
              <a:rPr lang="ru-RU" sz="2200">
                <a:latin typeface="Cambria"/>
              </a:rPr>
              <a:t>Академик АН БССР </a:t>
            </a:r>
            <a:r>
              <a:rPr lang="ru-RU" sz="2200">
                <a:latin typeface="Cambria"/>
              </a:rPr>
              <a:t>М.Е.Мацепуро</a:t>
            </a:r>
            <a:r>
              <a:rPr lang="ru-RU" sz="2200">
                <a:latin typeface="Cambria"/>
              </a:rPr>
              <a:t> стал лауреатом Ленинской и </a:t>
            </a:r>
            <a:r>
              <a:rPr lang="ru-RU" sz="2200">
                <a:latin typeface="Cambria"/>
              </a:rPr>
              <a:t>Госу-дарственных</a:t>
            </a:r>
            <a:r>
              <a:rPr lang="ru-RU" sz="2200">
                <a:latin typeface="Cambria"/>
              </a:rPr>
              <a:t> премий СССР за </a:t>
            </a:r>
            <a:r>
              <a:rPr lang="ru-RU" sz="2200">
                <a:latin typeface="Cambria"/>
              </a:rPr>
              <a:t>разработку</a:t>
            </a:r>
            <a:r>
              <a:rPr lang="ru-RU" sz="2200">
                <a:latin typeface="Cambria"/>
              </a:rPr>
              <a:t> в </a:t>
            </a:r>
            <a:r>
              <a:rPr lang="ru-RU" sz="2200">
                <a:latin typeface="Cambria"/>
              </a:rPr>
              <a:t>сельскохо-зяйственное</a:t>
            </a:r>
            <a:r>
              <a:rPr lang="ru-RU" sz="2200">
                <a:latin typeface="Cambria"/>
              </a:rPr>
              <a:t> производство </a:t>
            </a:r>
            <a:r>
              <a:rPr lang="ru-RU" sz="2200">
                <a:latin typeface="Cambria"/>
              </a:rPr>
              <a:t>высокоэффективных</a:t>
            </a:r>
            <a:r>
              <a:rPr lang="ru-RU" sz="2200">
                <a:latin typeface="Cambria"/>
              </a:rPr>
              <a:t> технологий </a:t>
            </a:r>
            <a:r>
              <a:rPr lang="ru-RU" sz="2200">
                <a:latin typeface="Cambria"/>
              </a:rPr>
              <a:t>меха-низированного</a:t>
            </a:r>
            <a:r>
              <a:rPr lang="ru-RU" sz="2200">
                <a:latin typeface="Cambria"/>
              </a:rPr>
              <a:t> освоения </a:t>
            </a:r>
            <a:r>
              <a:rPr lang="ru-RU" sz="2200">
                <a:latin typeface="Cambria"/>
              </a:rPr>
              <a:t>заболоченных</a:t>
            </a:r>
            <a:r>
              <a:rPr lang="ru-RU" sz="2200">
                <a:latin typeface="Cambria"/>
              </a:rPr>
              <a:t> земель и уборки </a:t>
            </a:r>
            <a:r>
              <a:rPr lang="ru-RU" sz="2200">
                <a:latin typeface="Cambria"/>
              </a:rPr>
              <a:t>картофеля</a:t>
            </a:r>
            <a:r>
              <a:rPr lang="ru-RU" sz="2200">
                <a:latin typeface="Cambria"/>
              </a:rPr>
              <a:t> и зерновых культур в условиях излишней влажности.  Удостоен звания заслуженного деятеля </a:t>
            </a:r>
            <a:r>
              <a:rPr lang="ru-RU" sz="2200">
                <a:latin typeface="Cambria"/>
              </a:rPr>
              <a:t>нау-ки</a:t>
            </a:r>
            <a:r>
              <a:rPr lang="ru-RU" sz="2200">
                <a:latin typeface="Cambria"/>
              </a:rPr>
              <a:t> и техники БССР</a:t>
            </a:r>
            <a:r>
              <a:rPr lang="ru-RU" sz="1800">
                <a:latin typeface="Cambria"/>
              </a:rPr>
              <a:t>.</a:t>
            </a:r>
            <a:endParaRPr lang="ru-RU" sz="1800">
              <a:latin typeface="Cambria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140288" y="1412776"/>
            <a:ext cx="3800535" cy="5256584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Наука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987824" y="1412776"/>
            <a:ext cx="1728192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Т.В.Бирич</a:t>
            </a:r>
            <a:endParaRPr lang="be-BY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1270902" y="1751329"/>
            <a:ext cx="3301097" cy="4948649"/>
          </a:xfrm>
        </p:spPr>
        <p:txBody>
          <a:bodyPr>
            <a:noAutofit/>
          </a:bodyPr>
          <a:lstStyle/>
          <a:p>
            <a:pPr marL="0" indent="0" algn="just">
              <a:defRPr/>
            </a:pPr>
            <a:r>
              <a:rPr lang="ru-RU" sz="2400">
                <a:latin typeface="Cambria"/>
              </a:rPr>
              <a:t>В</a:t>
            </a:r>
            <a:r>
              <a:rPr lang="ru-RU" sz="2400">
                <a:latin typeface="Cambria"/>
              </a:rPr>
              <a:t>ыдающийся хирург-офтальмолог, талантливый учёному в области глазных болезней </a:t>
            </a:r>
            <a:r>
              <a:rPr lang="ru-RU" sz="2400">
                <a:latin typeface="Cambria"/>
              </a:rPr>
              <a:t>Т.В.Бирич</a:t>
            </a:r>
            <a:r>
              <a:rPr lang="ru-RU" sz="2400">
                <a:latin typeface="Cambria"/>
              </a:rPr>
              <a:t>. Удостоена званий заслуженного врача и деятеля науки БССР.</a:t>
            </a:r>
            <a:endParaRPr lang="ru-RU" sz="1800">
              <a:latin typeface="Cambria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tretch/>
        </p:blipFill>
        <p:spPr bwMode="auto">
          <a:xfrm>
            <a:off x="4708668" y="1484784"/>
            <a:ext cx="4203872" cy="5149743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Наука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987824" y="1412776"/>
            <a:ext cx="2160240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Я.Б.Зельдович</a:t>
            </a:r>
            <a:endParaRPr lang="be-BY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1916832"/>
            <a:ext cx="3888432" cy="4783148"/>
          </a:xfrm>
        </p:spPr>
        <p:txBody>
          <a:bodyPr>
            <a:noAutofit/>
          </a:bodyPr>
          <a:lstStyle/>
          <a:p>
            <a:pPr marL="0" indent="0" algn="just">
              <a:defRPr/>
            </a:pPr>
            <a:r>
              <a:rPr lang="ru-RU" sz="1800">
                <a:latin typeface="Cambria"/>
              </a:rPr>
              <a:t>Укреплению обороноспособности СССР способствовал один из </a:t>
            </a:r>
            <a:r>
              <a:rPr lang="ru-RU" sz="1800">
                <a:latin typeface="Cambria"/>
              </a:rPr>
              <a:t>глав-ных</a:t>
            </a:r>
            <a:r>
              <a:rPr lang="ru-RU" sz="1800">
                <a:latin typeface="Cambria"/>
              </a:rPr>
              <a:t> создателей </a:t>
            </a:r>
            <a:r>
              <a:rPr lang="ru-RU" sz="1800">
                <a:latin typeface="Cambria"/>
              </a:rPr>
              <a:t>ядерного</a:t>
            </a:r>
            <a:r>
              <a:rPr lang="ru-RU" sz="1800">
                <a:latin typeface="Cambria"/>
              </a:rPr>
              <a:t> щита СССР уроженец Минска Я.Б. Зельдович. Не имея высшего </a:t>
            </a:r>
            <a:r>
              <a:rPr lang="ru-RU" sz="1800">
                <a:latin typeface="Cambria"/>
              </a:rPr>
              <a:t>обра-зования</a:t>
            </a:r>
            <a:r>
              <a:rPr lang="ru-RU" sz="1800">
                <a:latin typeface="Cambria"/>
              </a:rPr>
              <a:t>, он в 25-летнем возрасте стал доктором </a:t>
            </a:r>
            <a:r>
              <a:rPr lang="ru-RU" sz="1800">
                <a:latin typeface="Cambria"/>
              </a:rPr>
              <a:t>физико-математи-ческих</a:t>
            </a:r>
            <a:r>
              <a:rPr lang="ru-RU" sz="1800">
                <a:latin typeface="Cambria"/>
              </a:rPr>
              <a:t> наук, изучив </a:t>
            </a:r>
            <a:r>
              <a:rPr lang="ru-RU" sz="1800">
                <a:latin typeface="Cambria"/>
              </a:rPr>
              <a:t>самостоятель-но</a:t>
            </a:r>
            <a:r>
              <a:rPr lang="ru-RU" sz="1800">
                <a:latin typeface="Cambria"/>
              </a:rPr>
              <a:t> высшую математику. Занимался исследованием горения пороха реактивных снарядов для </a:t>
            </a:r>
            <a:r>
              <a:rPr lang="ru-RU" sz="1800">
                <a:latin typeface="Cambria"/>
              </a:rPr>
              <a:t>леген-дарной</a:t>
            </a:r>
            <a:r>
              <a:rPr lang="ru-RU" sz="1800">
                <a:latin typeface="Cambria"/>
              </a:rPr>
              <a:t> «катюши». Стал одним из создателей советской атомной бомбы, активно участвовал в </a:t>
            </a:r>
            <a:r>
              <a:rPr lang="ru-RU" sz="1800">
                <a:latin typeface="Cambria"/>
              </a:rPr>
              <a:t>соз-дании</a:t>
            </a:r>
            <a:r>
              <a:rPr lang="ru-RU" sz="1800">
                <a:latin typeface="Cambria"/>
              </a:rPr>
              <a:t> советской водородной </a:t>
            </a:r>
            <a:r>
              <a:rPr lang="ru-RU" sz="1800">
                <a:latin typeface="Cambria"/>
              </a:rPr>
              <a:t>бом-бы</a:t>
            </a:r>
            <a:r>
              <a:rPr lang="ru-RU" sz="1800">
                <a:latin typeface="Cambria"/>
              </a:rPr>
              <a:t>. </a:t>
            </a:r>
            <a:endParaRPr lang="ru-RU" sz="1800">
              <a:latin typeface="Cambria"/>
            </a:endParaRPr>
          </a:p>
        </p:txBody>
      </p:sp>
      <p:pic>
        <p:nvPicPr>
          <p:cNvPr id="1028" name="Picture 4" descr="http://img15.nnm.me/7/d/e/3/d/dd4f70901b928047fcbc1bbbbb9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220214" y="1412776"/>
            <a:ext cx="3716146" cy="520710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Наука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779912" y="1484784"/>
            <a:ext cx="2160240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П.Климук</a:t>
            </a:r>
            <a:endParaRPr lang="be-BY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725144"/>
            <a:ext cx="7776864" cy="1974836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ru-RU" sz="1800">
                <a:latin typeface="Cambria"/>
              </a:rPr>
              <a:t>Уроженцы </a:t>
            </a:r>
            <a:r>
              <a:rPr lang="ru-RU" sz="1800">
                <a:latin typeface="Cambria"/>
              </a:rPr>
              <a:t>Брестчины</a:t>
            </a:r>
            <a:r>
              <a:rPr lang="ru-RU" sz="1800">
                <a:latin typeface="Cambria"/>
              </a:rPr>
              <a:t> П.И.Климук и </a:t>
            </a:r>
            <a:r>
              <a:rPr lang="ru-RU" sz="1800">
                <a:latin typeface="Cambria"/>
              </a:rPr>
              <a:t>Минщины</a:t>
            </a:r>
            <a:r>
              <a:rPr lang="ru-RU" sz="1800">
                <a:latin typeface="Cambria"/>
              </a:rPr>
              <a:t> В.В.Ковалёнок первыми среди белорусов стали летчиками-космонавтами СССР и дважды </a:t>
            </a:r>
            <a:r>
              <a:rPr lang="ru-RU" sz="1800">
                <a:latin typeface="Cambria"/>
              </a:rPr>
              <a:t>Героя-ми</a:t>
            </a:r>
            <a:r>
              <a:rPr lang="ru-RU" sz="1800">
                <a:latin typeface="Cambria"/>
              </a:rPr>
              <a:t> Советского Союза. Они внесли большой вклад в освоение космоса. Каждый из них совершил по три космических полёта. П.Климук во </a:t>
            </a:r>
            <a:r>
              <a:rPr lang="ru-RU" sz="1800">
                <a:latin typeface="Cambria"/>
              </a:rPr>
              <a:t>вре-мя</a:t>
            </a:r>
            <a:r>
              <a:rPr lang="ru-RU" sz="1800">
                <a:latin typeface="Cambria"/>
              </a:rPr>
              <a:t> третьего космического полёта встретился на орбитальной станции с В.Ковалёнком, который провёл в невесомости в общей сложности 214 суток.</a:t>
            </a:r>
            <a:endParaRPr lang="ru-RU" sz="1800">
              <a:latin typeface="Cambri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90335" y="1484784"/>
            <a:ext cx="2492981" cy="316835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/>
          <a:srcRect l="1807" t="0" r="0" b="6709"/>
          <a:stretch/>
        </p:blipFill>
        <p:spPr bwMode="auto">
          <a:xfrm>
            <a:off x="6444208" y="1484784"/>
            <a:ext cx="2396480" cy="316835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 bwMode="auto">
          <a:xfrm>
            <a:off x="4283968" y="4293096"/>
            <a:ext cx="2160240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В.Ковалёнок</a:t>
            </a:r>
            <a:endParaRPr lang="be-BY" sz="1600">
              <a:solidFill>
                <a:schemeClr val="tx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Наука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987824" y="2636912"/>
            <a:ext cx="2160240" cy="338554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С.А.Косберг</a:t>
            </a:r>
            <a:endParaRPr lang="be-BY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149079"/>
            <a:ext cx="7776864" cy="2550900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ru-RU" sz="1800">
                <a:latin typeface="Cambria"/>
              </a:rPr>
              <a:t>Большой вклад в разработку ракетных двигателей внёс уроженец </a:t>
            </a:r>
            <a:r>
              <a:rPr lang="ru-RU" sz="1800">
                <a:latin typeface="Cambria"/>
              </a:rPr>
              <a:t>Слуц-ка</a:t>
            </a:r>
            <a:r>
              <a:rPr lang="ru-RU" sz="1800">
                <a:latin typeface="Cambria"/>
              </a:rPr>
              <a:t>, конструктор, Герой Социалистического Труда </a:t>
            </a:r>
            <a:r>
              <a:rPr lang="ru-RU" sz="1800">
                <a:latin typeface="Cambria"/>
              </a:rPr>
              <a:t>С.Косберг</a:t>
            </a:r>
            <a:r>
              <a:rPr lang="ru-RU" sz="1800">
                <a:latin typeface="Cambria"/>
              </a:rPr>
              <a:t>. Работал в конструкторском бюро С.П.Королёва. Первый советский космонавт Ю. Гагарин во время старта сказал известную фразу: «Поехали!», а потом добавил: «</a:t>
            </a:r>
            <a:r>
              <a:rPr lang="ru-RU" sz="1800">
                <a:latin typeface="Cambria"/>
              </a:rPr>
              <a:t>Косберг</a:t>
            </a:r>
            <a:r>
              <a:rPr lang="ru-RU" sz="1800">
                <a:latin typeface="Cambria"/>
              </a:rPr>
              <a:t> сработал». Под его руководством была создана серия ракетных двигателей, которые устанавливались на ступенях </a:t>
            </a:r>
            <a:r>
              <a:rPr lang="ru-RU" sz="1800">
                <a:latin typeface="Cambria"/>
              </a:rPr>
              <a:t>ракетоно-сителей</a:t>
            </a:r>
            <a:r>
              <a:rPr lang="ru-RU" sz="1800">
                <a:latin typeface="Cambria"/>
              </a:rPr>
              <a:t>, что выводили в космос пилотируемые корабли, искусственные спутники, автоматические межпланетные станции. Его именем назван кратер на оборотной стороне Луны.</a:t>
            </a:r>
            <a:endParaRPr lang="ru-RU" sz="1800">
              <a:latin typeface="Cambria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148064" y="1412776"/>
            <a:ext cx="2736304" cy="2736304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rot="5400000">
            <a:off x="-1676400" y="1676397"/>
            <a:ext cx="4419600" cy="1066801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/>
          <a:srcRect l="0" t="0" r="44828" b="0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 bwMode="auto"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7944358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6745807" y="3645023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5546163" y="3645024"/>
              <a:ext cx="1199641" cy="289569"/>
            </a:xfrm>
            <a:prstGeom prst="rect">
              <a:avLst/>
            </a:prstGeom>
            <a:noFill/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rot="10800000" flipV="1">
              <a:off x="4346521" y="3634356"/>
              <a:ext cx="1199641" cy="289569"/>
            </a:xfrm>
            <a:prstGeom prst="rect">
              <a:avLst/>
            </a:prstGeom>
            <a:noFill/>
          </p:spPr>
        </p:pic>
      </p:grpSp>
      <p:sp>
        <p:nvSpPr>
          <p:cNvPr id="12" name="Подзаголовок 2"/>
          <p:cNvSpPr txBox="1"/>
          <p:nvPr/>
        </p:nvSpPr>
        <p:spPr bwMode="auto">
          <a:xfrm>
            <a:off x="1331640" y="188640"/>
            <a:ext cx="7592888" cy="80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4000">
                <a:solidFill>
                  <a:schemeClr val="tx1"/>
                </a:solidFill>
                <a:latin typeface="Cambria"/>
              </a:rPr>
              <a:t>Образование</a:t>
            </a:r>
            <a:endParaRPr lang="ru-RU" sz="40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899592" y="2564904"/>
            <a:ext cx="3312368" cy="584775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1600">
                <a:solidFill>
                  <a:schemeClr val="tx1"/>
                </a:solidFill>
                <a:latin typeface="Cambria"/>
              </a:rPr>
              <a:t>На занятиях в ПТУ №65 г. Бреста. 1963 г.</a:t>
            </a:r>
            <a:endParaRPr lang="ru-RU" sz="160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87624" y="4149079"/>
            <a:ext cx="7776864" cy="255090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800">
                <a:latin typeface="Cambria"/>
              </a:rPr>
              <a:t>В процессе формирования индустриального общества значительную роль сыграло развитие образования. Были созданы средние </a:t>
            </a:r>
            <a:r>
              <a:rPr lang="ru-RU" sz="1800">
                <a:latin typeface="Cambria"/>
              </a:rPr>
              <a:t>общеобра-зовательные</a:t>
            </a:r>
            <a:r>
              <a:rPr lang="ru-RU" sz="1800">
                <a:latin typeface="Cambria"/>
              </a:rPr>
              <a:t> трудовые политехнические школы с производственным обучением и профессионально-технические училища (ПТУ). В первой половине 1970-х гг. был </a:t>
            </a:r>
            <a:r>
              <a:rPr lang="ru-RU" sz="1800">
                <a:latin typeface="Cambria"/>
              </a:rPr>
              <a:t>завершён</a:t>
            </a:r>
            <a:r>
              <a:rPr lang="ru-RU" sz="1800">
                <a:latin typeface="Cambria"/>
              </a:rPr>
              <a:t> переход к всеобщему среднему образованию. В БССР действовало более 30 высших учебных заведений, в которых насчитывалось около 188 тыс. студентов. По этому показателю БССР занимала одно из первых мест среди советских республик.</a:t>
            </a:r>
            <a:endParaRPr lang="ru-RU" sz="1800">
              <a:latin typeface="Cambri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11960" y="1440354"/>
            <a:ext cx="4461123" cy="2689329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Экран (4:3)</PresentationFormat>
  <Paragraphs>0</Paragraphs>
  <Slides>30</Slides>
  <Notes>30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/>
  <Company>Лицей Ивацевичского района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науки и образования, литературы и искусства в БССР во второй половине 1950-х - 1980-е г гг.</dc:title>
  <dc:subject>Развитие науки и образования, литературы и искусства в БССР во второй половине 1950-х - 1980-е гг.</dc:subject>
  <dc:creator>Ситник П.В.</dc:creator>
  <cp:keywords/>
  <dc:description>Презентация</dc:description>
  <dc:identifier/>
  <dc:language/>
  <cp:lastModifiedBy/>
  <cp:revision>552</cp:revision>
  <dcterms:created xsi:type="dcterms:W3CDTF">2016-09-19T06:49:37Z</dcterms:created>
  <dcterms:modified xsi:type="dcterms:W3CDTF">2025-02-26T18:59:43Z</dcterms:modified>
  <cp:category>История Беларуси (экзамен). 11 класс</cp:category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19.03.2017</vt:lpwstr>
  </property>
</Properties>
</file>