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 hidden="0"/>
          <p:cNvSpPr>
            <a:spLocks noGrp="1"/>
          </p:cNvSpPr>
          <p:nvPr isPhoto="0" userDrawn="0">
            <p:ph type="hdr" sz="quarter" hasCustomPrompt="0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idx="1" hasCustomPrompt="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A1F90F-4AF0-44A7-A228-14996260637F}" type="datetimeFigureOut">
              <a:t>23.09.2016</a:t>
            </a:fld>
            <a:endParaRPr lang="ru-RU"/>
          </a:p>
        </p:txBody>
      </p:sp>
      <p:sp>
        <p:nvSpPr>
          <p:cNvPr id="6" name="Образ слайда 3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7" name="Заметки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4" hasCustomPrompt="0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11DBCA-7B72-44AE-B78D-B37A8884F16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раз слайда 1" hidden="0"/>
          <p:cNvSpPr>
            <a:spLocks noChangeAspect="1" noGrp="1" noRot="1" noTextEdit="1"/>
          </p:cNvSpPr>
          <p:nvPr isPhoto="0" userDrawn="0">
            <p:ph type="sldImg" hasCustomPrompt="0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/>
          </a:bodyPr>
          <a:lstStyle/>
          <a:p>
            <a:pPr>
              <a:spcBef>
                <a:spcPts val="0"/>
              </a:spcBef>
              <a:defRPr/>
            </a:pPr>
            <a:r>
              <a:rPr lang="ru-RU"/>
              <a:t>«Страница «Библии»</a:t>
            </a:r>
            <a:endParaRPr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F23D4740-992B-4803-803D-737EE20FE453}" type="slidenum">
              <a:t>8</a:t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раз слайда 1" hidden="0"/>
          <p:cNvSpPr>
            <a:spLocks noChangeAspect="1" noGrp="1" noRot="1" noTextEdit="1"/>
          </p:cNvSpPr>
          <p:nvPr isPhoto="0" userDrawn="0">
            <p:ph type="sldImg" hasCustomPrompt="0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/>
          </a:bodyPr>
          <a:lstStyle/>
          <a:p>
            <a:pPr>
              <a:spcBef>
                <a:spcPts val="0"/>
              </a:spcBef>
              <a:defRPr/>
            </a:pPr>
            <a:r>
              <a:rPr lang="ru-RU"/>
              <a:t>Портрет Скорины в «Зале 40» Падуанского университета</a:t>
            </a:r>
            <a:endParaRPr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5" hasCustomPrompt="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F0B29040-47F0-4235-A530-282F26FB5D50}" type="slidenum">
              <a:t>9</a:t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7" hidden="0"/>
          <p:cNvSpPr/>
          <p:nvPr isPhoto="0" userDrawn="0"/>
        </p:nvSpPr>
        <p:spPr bwMode="auto"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7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133600" y="2819400"/>
            <a:ext cx="6560234" cy="1752599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9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8DA8CFC3-0525-4DF9-8F04-6C7907408CD8}" type="datetimeFigureOut">
              <a:t>23.09.2016</a:t>
            </a:fld>
            <a:endParaRPr lang="ru-RU"/>
          </a:p>
        </p:txBody>
      </p:sp>
      <p:sp>
        <p:nvSpPr>
          <p:cNvPr id="8" name="Номер слайда 10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97D704-19AD-44DD-B6F6-5B8165A487EA}" type="slidenum">
              <a:t>‹#›</a:t>
            </a:fld>
            <a:endParaRPr lang="ru-RU"/>
          </a:p>
        </p:txBody>
      </p:sp>
      <p:sp>
        <p:nvSpPr>
          <p:cNvPr id="9" name="Нижний колонтитул 11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13" hidden="0"/>
          <p:cNvSpPr>
            <a:spLocks noGrp="1"/>
          </p:cNvSpPr>
          <p:nvPr isPhoto="0" userDrawn="0">
            <p:ph type="dt" sz="half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0697FE3-B81F-4CBE-AA86-60C8340E2B6F}" type="datetimeFigureOut">
              <a:t>23.09.2016</a:t>
            </a:fld>
            <a:endParaRPr lang="ru-RU"/>
          </a:p>
        </p:txBody>
      </p:sp>
      <p:sp>
        <p:nvSpPr>
          <p:cNvPr id="8" name="Номер слайда 2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BC0A531-9A86-483C-B775-56659D54B279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13" hidden="0"/>
          <p:cNvSpPr>
            <a:spLocks noGrp="1"/>
          </p:cNvSpPr>
          <p:nvPr isPhoto="0" userDrawn="0">
            <p:ph type="dt" sz="half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051340C-0463-42A0-B050-F57A736F9ADA}" type="datetimeFigureOut">
              <a:t>23.09.2016</a:t>
            </a:fld>
            <a:endParaRPr lang="ru-RU"/>
          </a:p>
        </p:txBody>
      </p:sp>
      <p:sp>
        <p:nvSpPr>
          <p:cNvPr id="8" name="Номер слайда 2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B87ECC3-690F-43A1-A883-34DFAFF57FE4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 hidden="0"/>
          <p:cNvSpPr/>
          <p:nvPr isPhoto="0" userDrawn="0"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15A348A-F707-4810-B759-2E91E6B5BA4D}" type="datetimeFigureOut">
              <a:t>23.09.2016</a:t>
            </a:fld>
            <a:endParaRPr lang="ru-RU"/>
          </a:p>
        </p:txBody>
      </p:sp>
      <p:sp>
        <p:nvSpPr>
          <p:cNvPr id="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DCE0A7C-0870-4106-A6AB-4A007EEDC9A3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 hidden="0"/>
          <p:cNvSpPr/>
          <p:nvPr isPhoto="0" userDrawn="0"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7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9C35C391-5122-467F-9F7D-E5EDA9E248C7}" type="datetimeFigureOut">
              <a:t>23.09.2016</a:t>
            </a:fld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9C300BE-93D2-47FE-B9C7-1FA89FBB6BD8}" type="slidenum">
              <a:t>‹#›</a:t>
            </a:fld>
            <a:endParaRPr lang="ru-RU"/>
          </a:p>
        </p:txBody>
      </p:sp>
      <p:sp>
        <p:nvSpPr>
          <p:cNvPr id="9" name="Нижний колонтитул 9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 hidden="0"/>
          <p:cNvSpPr/>
          <p:nvPr isPhoto="0" userDrawn="0"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9BF9BE0-1448-4B37-BA50-76F437BAC4E3}" type="datetimeFigureOut">
              <a:t>23.09.2016</a:t>
            </a:fld>
            <a:endParaRPr lang="ru-RU"/>
          </a:p>
        </p:txBody>
      </p:sp>
      <p:sp>
        <p:nvSpPr>
          <p:cNvPr id="9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8EC0-E206-410D-BE1D-29C52F1F5BB1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 hidden="0"/>
          <p:cNvSpPr/>
          <p:nvPr isPhoto="0" userDrawn="0"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8" hidden="0"/>
          <p:cNvSpPr/>
          <p:nvPr isPhoto="0" userDrawn="0"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Текст 3" hidden="0"/>
          <p:cNvSpPr>
            <a:spLocks noGrp="1"/>
          </p:cNvSpPr>
          <p:nvPr isPhoto="0" userDrawn="0">
            <p:ph type="body" sz="half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Содержимое 4" hidden="0"/>
          <p:cNvSpPr>
            <a:spLocks noGrp="1"/>
          </p:cNvSpPr>
          <p:nvPr isPhoto="0" userDrawn="0">
            <p:ph sz="quarter" idx="2" hasCustomPrompt="0"/>
          </p:nvPr>
        </p:nvSpPr>
        <p:spPr bwMode="auto">
          <a:xfrm>
            <a:off x="457200" y="2362199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362199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BAE6540-292A-448F-8C75-503314B58F45}" type="datetimeFigureOut">
              <a:t>23.09.2016</a:t>
            </a:fld>
            <a:endParaRPr lang="ru-RU"/>
          </a:p>
        </p:txBody>
      </p:sp>
      <p:sp>
        <p:nvSpPr>
          <p:cNvPr id="12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9839-F0FF-45E2-AC36-7B0399D91B30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 hidden="0"/>
          <p:cNvSpPr/>
          <p:nvPr isPhoto="0" userDrawn="0"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5321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0C46A52-3EB3-4499-994E-353202D6F5FC}" type="datetimeFigureOut">
              <a:t>23.09.2016</a:t>
            </a:fld>
            <a:endParaRPr lang="ru-RU"/>
          </a:p>
        </p:txBody>
      </p:sp>
      <p:sp>
        <p:nvSpPr>
          <p:cNvPr id="7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B64EFEF-F6AF-4882-B34D-60E46D9F950E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 hidden="0"/>
          <p:cNvSpPr>
            <a:spLocks noGrp="1"/>
          </p:cNvSpPr>
          <p:nvPr isPhoto="0" userDrawn="0">
            <p:ph type="dt" sz="half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4741C97-6B08-4307-8830-0D56CDCDD50E}" type="datetimeFigureOut">
              <a:t>23.09.2016</a:t>
            </a:fld>
            <a:endParaRPr lang="ru-RU"/>
          </a:p>
        </p:txBody>
      </p:sp>
      <p:sp>
        <p:nvSpPr>
          <p:cNvPr id="6" name="Номер слайда 2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8EAE790-B03B-4BD6-836C-30941BBE495A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 hidden="0"/>
          <p:cNvSpPr/>
          <p:nvPr isPhoto="0" userDrawn="0"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" hidden="0"/>
          <p:cNvSpPr>
            <a:spLocks noGrp="1"/>
          </p:cNvSpPr>
          <p:nvPr isPhoto="0" userDrawn="0">
            <p:ph type="body" idx="2" hasCustomPrompt="0"/>
          </p:nvPr>
        </p:nvSpPr>
        <p:spPr bwMode="auto"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3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8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9D9C2362-60BF-42F9-AD74-7CCBCAC7D2C5}" type="datetimeFigureOut">
              <a:t>23.09.2016</a:t>
            </a:fld>
            <a:endParaRPr lang="ru-RU"/>
          </a:p>
        </p:txBody>
      </p:sp>
      <p:sp>
        <p:nvSpPr>
          <p:cNvPr id="9" name="Номер слайда 9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E6B127-3E14-4FC3-A0B5-BCD5298EEAA5}" type="slidenum">
              <a:t>‹#›</a:t>
            </a:fld>
            <a:endParaRPr lang="ru-RU"/>
          </a:p>
        </p:txBody>
      </p:sp>
      <p:sp>
        <p:nvSpPr>
          <p:cNvPr id="10" name="Нижний колонтитул 10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040443" y="4724399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Рисунок 1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Дата 7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80695F5C-595E-49B7-989A-49D6F2052FA0}" type="datetimeFigureOut">
              <a:t>23.09.2016</a:t>
            </a:fld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98FCDC1-D174-4B5E-B454-67C6A7F52680}" type="slidenum">
              <a:t>‹#›</a:t>
            </a:fld>
            <a:endParaRPr lang="ru-RU"/>
          </a:p>
        </p:txBody>
      </p:sp>
      <p:sp>
        <p:nvSpPr>
          <p:cNvPr id="9" name="Нижний колонтитул 9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 hidden="0"/>
          <p:cNvSpPr/>
          <p:nvPr isPhoto="0" userDrawn="0"/>
        </p:nvSpPr>
        <p:spPr bwMode="auto"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1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6B25C1-6F99-4600-8812-DABE4950C121}" type="datetimeFigureOut">
              <a:t>23.09.2016</a:t>
            </a:fld>
            <a:endParaRPr lang="ru-RU"/>
          </a:p>
        </p:txBody>
      </p:sp>
      <p:sp>
        <p:nvSpPr>
          <p:cNvPr id="7" name="Номер слайда 22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559E7-2C8E-4290-AF0C-E4DDF06202AB}" type="slidenum">
              <a:t>‹#›</a:t>
            </a:fld>
            <a:endParaRPr lang="ru-RU"/>
          </a:p>
        </p:txBody>
      </p:sp>
      <p:sp>
        <p:nvSpPr>
          <p:cNvPr id="8" name="Заголовок 2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Текст 1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marL="53974" indent="-53974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+mj-lt"/>
          <a:ea typeface="+mj-ea"/>
          <a:cs typeface="+mj-cs"/>
        </a:defRPr>
      </a:lvl1pPr>
      <a:lvl2pPr marL="53974" indent="-53974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2pPr>
      <a:lvl3pPr marL="53974" indent="-53974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3pPr>
      <a:lvl4pPr marL="53974" indent="-53974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4pPr>
      <a:lvl5pPr marL="53974" indent="-53974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5pPr>
      <a:lvl6pPr marL="511175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6pPr>
      <a:lvl7pPr marL="968375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7pPr>
      <a:lvl8pPr marL="1425575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8pPr>
      <a:lvl9pPr marL="1882775" algn="r">
        <a:spcBef>
          <a:spcPts val="0"/>
        </a:spcBef>
        <a:spcAft>
          <a:spcPts val="0"/>
        </a:spcAft>
        <a:defRPr sz="4600">
          <a:solidFill>
            <a:srgbClr val="FFF49C"/>
          </a:solidFill>
          <a:latin typeface="Cambria"/>
        </a:defRPr>
      </a:lvl9pPr>
    </p:titleStyle>
    <p:bodyStyle>
      <a:lvl1pPr marL="292100" indent="-2921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>
        <a:spcBef>
          <a:spcPts val="400"/>
        </a:spcBef>
        <a:spcAft>
          <a:spcPts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>
        <a:spcBef>
          <a:spcPts val="400"/>
        </a:spcBef>
        <a:spcAft>
          <a:spcPts val="0"/>
        </a:spcAft>
        <a:buClr>
          <a:srgbClr val="B58B80"/>
        </a:buClr>
        <a:buSzPct val="100000"/>
        <a:buFont typeface="Wingdings 2"/>
        <a:buChar char=""/>
        <a:defRPr sz="23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>
        <a:spcBef>
          <a:spcPts val="400"/>
        </a:spcBef>
        <a:spcAft>
          <a:spcPts val="0"/>
        </a:spcAft>
        <a:buClr>
          <a:srgbClr val="B58B80"/>
        </a:buClr>
        <a:buSzPct val="100000"/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>
        <a:spcBef>
          <a:spcPts val="400"/>
        </a:spcBef>
        <a:spcAft>
          <a:spcPts val="0"/>
        </a:spcAft>
        <a:buClr>
          <a:srgbClr val="B58B80"/>
        </a:buClr>
        <a:buSzPct val="100000"/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>
        <a:spcBef>
          <a:spcPts val="400"/>
        </a:spcBef>
        <a:buClr>
          <a:schemeClr val="accent4"/>
        </a:buClr>
        <a:buFont typeface="Wingdings 2"/>
        <a:buChar char="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>
        <a:spcBef>
          <a:spcPts val="400"/>
        </a:spcBef>
        <a:buClr>
          <a:schemeClr val="accent4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>
        <a:spcBef>
          <a:spcPts val="400"/>
        </a:spcBef>
        <a:buClr>
          <a:schemeClr val="accent4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>
        <a:spcBef>
          <a:spcPts val="400"/>
        </a:spcBef>
        <a:buClr>
          <a:schemeClr val="accent4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7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64233" y="381000"/>
            <a:ext cx="8229600" cy="3782840"/>
          </a:xfrm>
        </p:spPr>
        <p:txBody>
          <a:bodyPr lIns="45720" rIns="228600"/>
          <a:lstStyle>
            <a:lvl1pPr marL="0" algn="r">
              <a:defRPr sz="4800"/>
            </a:lvl1pPr>
          </a:lstStyle>
          <a:p>
            <a:pPr algn="ctr">
              <a:defRPr/>
            </a:pPr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Культура Возрождения в Беларуси 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XVI-XVII </a:t>
            </a:r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вв.</a:t>
            </a:r>
            <a:endParaRPr sz="4800" b="1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Франциск Скорина и его последователи.</a:t>
            </a:r>
            <a:endParaRPr sz="4800" b="1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одзаголовок 8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133599" y="2819399"/>
            <a:ext cx="6560233" cy="1752598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9" hidden="0"/>
          <p:cNvGrpSpPr/>
          <p:nvPr isPhoto="0" userDrawn="0"/>
        </p:nvGrpSpPr>
        <p:grpSpPr bwMode="auto">
          <a:xfrm>
            <a:off x="4643438" y="0"/>
            <a:ext cx="4127500" cy="6858000"/>
            <a:chOff x="2909" y="210"/>
            <a:chExt cx="2526" cy="4401"/>
          </a:xfrm>
        </p:grpSpPr>
        <p:pic>
          <p:nvPicPr>
            <p:cNvPr id="5" name="Picture 4" descr="сканирование0009" hidden="0"/>
            <p:cNvPicPr>
              <a:picLocks noChangeAspect="1" noChangeArrowheads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2909" y="210"/>
              <a:ext cx="2526" cy="38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</p:spPr>
        </p:pic>
        <p:sp>
          <p:nvSpPr>
            <p:cNvPr id="6" name="Rectangle 8" hidden="0"/>
            <p:cNvSpPr>
              <a:spLocks noChangeArrowheads="1"/>
            </p:cNvSpPr>
            <p:nvPr isPhoto="0" userDrawn="0"/>
          </p:nvSpPr>
          <p:spPr bwMode="auto">
            <a:xfrm>
              <a:off x="3074" y="4060"/>
              <a:ext cx="2273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ts val="0"/>
                </a:spcBef>
                <a:defRPr/>
              </a:pPr>
              <a:r>
                <a:rPr lang="be-BY" sz="2000" b="1">
                  <a:latin typeface="Times New Roman"/>
                </a:rPr>
                <a:t>Титульный лист</a:t>
              </a:r>
              <a:endParaRPr/>
            </a:p>
            <a:p>
              <a:pPr marL="342900" indent="-342900" algn="ctr">
                <a:spcBef>
                  <a:spcPts val="0"/>
                </a:spcBef>
                <a:defRPr/>
              </a:pPr>
              <a:r>
                <a:rPr lang="be-BY" sz="2000" b="1">
                  <a:latin typeface="Times New Roman"/>
                </a:rPr>
                <a:t> </a:t>
              </a:r>
              <a:r>
                <a:rPr lang="ru-RU" sz="2000" b="1">
                  <a:latin typeface="Cambria"/>
                </a:rPr>
                <a:t>«</a:t>
              </a:r>
              <a:r>
                <a:rPr lang="be-BY" sz="2000" b="1">
                  <a:latin typeface="Times New Roman"/>
                </a:rPr>
                <a:t>Апостола</a:t>
              </a:r>
              <a:r>
                <a:rPr lang="ru-RU" sz="2000" b="1">
                  <a:latin typeface="Cambria"/>
                </a:rPr>
                <a:t>»</a:t>
              </a:r>
              <a:endParaRPr lang="ru-RU" sz="2000" b="1">
                <a:latin typeface="Times New Roman"/>
              </a:endParaRPr>
            </a:p>
          </p:txBody>
        </p:sp>
      </p:grpSp>
      <p:pic>
        <p:nvPicPr>
          <p:cNvPr id="7" name="Picture 2" descr="http://dictionnaire.narod.ru/skorina.gif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28625" y="0"/>
            <a:ext cx="3886200" cy="607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</p:spPr>
      </p:pic>
      <p:sp>
        <p:nvSpPr>
          <p:cNvPr id="8" name="Прямоугольник 5" hidden="0"/>
          <p:cNvSpPr>
            <a:spLocks noChangeArrowheads="1"/>
          </p:cNvSpPr>
          <p:nvPr isPhoto="0" userDrawn="0"/>
        </p:nvSpPr>
        <p:spPr bwMode="auto">
          <a:xfrm>
            <a:off x="1143000" y="6215063"/>
            <a:ext cx="264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latin typeface="Cambria"/>
              </a:rPr>
              <a:t>Страница «Библии»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42875" y="214313"/>
            <a:ext cx="8786813" cy="2143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" name="Picture 5" descr="сканирование001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42875" y="519571"/>
            <a:ext cx="4445000" cy="5500687"/>
          </a:xfrm>
          <a:prstGeom prst="rect">
            <a:avLst/>
          </a:prstGeom>
          <a:noFill/>
          <a:ln w="28575">
            <a:solidFill>
              <a:srgbClr val="4D3319"/>
            </a:solidFill>
            <a:miter lim="800000"/>
            <a:headEnd/>
            <a:tailEnd/>
          </a:ln>
        </p:spPr>
      </p:pic>
      <p:sp>
        <p:nvSpPr>
          <p:cNvPr id="6" name="Прямоугольник 4" hidden="0"/>
          <p:cNvSpPr>
            <a:spLocks noChangeArrowheads="1"/>
          </p:cNvSpPr>
          <p:nvPr isPhoto="0" userDrawn="0"/>
        </p:nvSpPr>
        <p:spPr bwMode="auto">
          <a:xfrm>
            <a:off x="4643437" y="4286250"/>
            <a:ext cx="4071972" cy="17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ambria"/>
              </a:rPr>
              <a:t>Портрет Скорины </a:t>
            </a:r>
            <a:br>
              <a:rPr lang="ru-RU" sz="2800" b="1">
                <a:solidFill>
                  <a:schemeClr val="bg1"/>
                </a:solidFill>
                <a:latin typeface="Cambria"/>
              </a:rPr>
            </a:br>
            <a:r>
              <a:rPr lang="ru-RU" sz="2800" b="1">
                <a:solidFill>
                  <a:schemeClr val="bg1"/>
                </a:solidFill>
                <a:latin typeface="Cambria"/>
              </a:rPr>
              <a:t>в «Зале 40» Падуанского университета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trips dir="ru"/>
      </p:transition>
    </mc:Choice>
    <mc:Fallback>
      <p:transition spd="slow" advClick="1">
        <p:strips dir="r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Николай Гусовский</a:t>
            </a: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"Песня пра зубра"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-сцены охоты на зубра в Беловежской пуще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-восхваление Витовта и ВКЛ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390990" y="3759766"/>
            <a:ext cx="4362017" cy="308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8963855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Образование</a:t>
            </a: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57199" y="1273824"/>
            <a:ext cx="8229600" cy="4898374"/>
          </a:xfrm>
        </p:spPr>
        <p:txBody>
          <a:bodyPr/>
          <a:lstStyle/>
          <a:p>
            <a:pPr>
              <a:defRPr/>
            </a:pPr>
            <a:r>
              <a:rPr/>
              <a:t>Начальные школы</a:t>
            </a:r>
            <a:endParaRPr/>
          </a:p>
          <a:p>
            <a:pPr>
              <a:defRPr/>
            </a:pPr>
            <a:r>
              <a:rPr/>
              <a:t>- при протестантских сборах</a:t>
            </a:r>
            <a:endParaRPr/>
          </a:p>
          <a:p>
            <a:pPr>
              <a:defRPr/>
            </a:pPr>
            <a:r>
              <a:rPr/>
              <a:t>- при православных братствах</a:t>
            </a:r>
            <a:endParaRPr/>
          </a:p>
          <a:p>
            <a:pPr>
              <a:defRPr/>
            </a:pPr>
            <a:r>
              <a:rPr/>
              <a:t>при католических орденах</a:t>
            </a:r>
            <a:endParaRPr/>
          </a:p>
          <a:p>
            <a:pPr>
              <a:defRPr/>
            </a:pPr>
            <a:r>
              <a:rPr/>
              <a:t>Среднее образование</a:t>
            </a:r>
            <a:endParaRPr/>
          </a:p>
          <a:p>
            <a:pPr>
              <a:defRPr/>
            </a:pPr>
            <a:r>
              <a:rPr/>
              <a:t>иезуитские коллегиумы  и гимназии</a:t>
            </a:r>
            <a:endParaRPr/>
          </a:p>
          <a:p>
            <a:pPr>
              <a:defRPr/>
            </a:pPr>
            <a:r>
              <a:rPr/>
              <a:t>1579 - основана иезуитская академия в Вильно; первое высшее учебное учреждение. Позже - Виленский университет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032710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Первый ректор Виленской академии - Петр Скарга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Факультеты: богословский, философский, юридический и медицинский.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Книгопечатание</a:t>
            </a: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57200" y="1296776"/>
            <a:ext cx="4317950" cy="4875422"/>
          </a:xfrm>
        </p:spPr>
        <p:txBody>
          <a:bodyPr/>
          <a:lstStyle/>
          <a:p>
            <a:pPr algn="just"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Во второй половине XVI в. на белорусских землях Речи Посполитой действовало 6 протестантских типографий. Первую из них создал Николай Радзивилл Черный в Бресте. В 1563 г. здесь была издана Брестская (Радзивилловская) Библия. 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7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176807" y="1618102"/>
            <a:ext cx="3309966" cy="4187383"/>
          </a:xfrm>
          <a:prstGeom prst="rect">
            <a:avLst/>
          </a:prstGeom>
          <a:noFill/>
          <a:ln w="28575">
            <a:solidFill>
              <a:srgbClr val="206241"/>
            </a:solidFill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Сымон Будный "Катехизис"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134278" y="1295726"/>
            <a:ext cx="7060691" cy="5112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01566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42844" y="142852"/>
            <a:ext cx="8858312" cy="2600342"/>
          </a:xfrm>
        </p:spPr>
        <p:txBody>
          <a:bodyPr/>
          <a:lstStyle/>
          <a:p>
            <a:pPr indent="0" algn="ctr">
              <a:spcAft>
                <a:spcPts val="0"/>
              </a:spcAft>
              <a:defRPr/>
            </a:pPr>
            <a:r>
              <a:rPr lang="ru-RU" sz="43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Франциск Скорина – восточнославянский </a:t>
            </a:r>
            <a:br>
              <a:rPr lang="ru-RU" sz="43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</a:br>
            <a:r>
              <a:rPr lang="ru-RU" sz="43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и </a:t>
            </a:r>
            <a:r>
              <a:rPr lang="ru-RU" sz="43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белорусский гуманист </a:t>
            </a:r>
            <a:br>
              <a:rPr lang="ru-RU" sz="43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</a:br>
            <a:r>
              <a:rPr lang="ru-RU" sz="43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и </a:t>
            </a:r>
            <a:r>
              <a:rPr lang="ru-RU" sz="43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просветитель </a:t>
            </a:r>
            <a:endParaRPr lang="ru-RU" sz="4300">
              <a:solidFill>
                <a:schemeClr val="tx2">
                  <a:tint val="100000"/>
                  <a:shade val="90000"/>
                  <a:satMod val="250000"/>
                </a:schemeClr>
              </a:solidFill>
            </a:endParaRPr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500563" y="3571875"/>
            <a:ext cx="4357687" cy="25717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b="1">
                <a:solidFill>
                  <a:schemeClr val="bg1"/>
                </a:solidFill>
              </a:rPr>
              <a:t>То чините иным, что самому любо, и того не чините иным, чего не хотите от иных…</a:t>
            </a:r>
            <a:endParaRPr b="1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User\Рабочий стол\Новая папка\skorina.14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85720" y="3000372"/>
            <a:ext cx="3859688" cy="35766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solidFill>
                  <a:schemeClr val="bg1"/>
                </a:solidFill>
              </a:rPr>
              <a:t>Иван Федоров и Петр Мстиславец 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 Заблудове издали "Евангелие учительное" ,"Апостол"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Василь Тяпинский "Евангелие"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Мелетий Смотрицкий "Грамматика словенска"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Братья Мамоничи -Статут ВКЛ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>
                <a:solidFill>
                  <a:schemeClr val="bg1"/>
                </a:solidFill>
              </a:rPr>
              <a:t>Спиридон Соболь  "Букварь"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158945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Симеон Полоцкий</a:t>
            </a: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поэзия в стиле барокко</a:t>
            </a:r>
            <a:endParaRPr/>
          </a:p>
          <a:p>
            <a:pPr>
              <a:defRPr/>
            </a:pPr>
            <a:r>
              <a:rPr/>
              <a:t>воспитатель детей русского царя Алексея Михайловича</a:t>
            </a:r>
            <a:endParaRPr/>
          </a:p>
          <a:p>
            <a:pPr>
              <a:defRPr/>
            </a:pPr>
            <a:r>
              <a:rPr/>
              <a:t>по его инициативе в России создан первый театр и Славяно-греко-латинская академия</a:t>
            </a:r>
            <a:endParaRPr/>
          </a:p>
          <a:p>
            <a:pPr>
              <a:defRPr/>
            </a:pPr>
            <a:r>
              <a:rPr/>
              <a:t>сборники стихов"Вертоград многоцветный" и "Рифмологион"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9296656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57200" y="253999"/>
            <a:ext cx="8229600" cy="1547716"/>
          </a:xfrm>
        </p:spPr>
        <p:txBody>
          <a:bodyPr/>
          <a:lstStyle/>
          <a:p>
            <a:pPr>
              <a:defRPr/>
            </a:pPr>
            <a:r>
              <a:rPr sz="4000"/>
              <a:t>Дворцово-замковое строительство</a:t>
            </a:r>
            <a:endParaRPr sz="4000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99093" y="1646237"/>
            <a:ext cx="8745813" cy="5139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457200" y="253999"/>
            <a:ext cx="8229600" cy="491933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57199" y="573795"/>
            <a:ext cx="8229600" cy="5598404"/>
          </a:xfrm>
        </p:spPr>
        <p:txBody>
          <a:bodyPr/>
          <a:lstStyle/>
          <a:p>
            <a:pPr algn="just"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В конце XVI в. появились первые сооружения в стиле </a:t>
            </a:r>
            <a:r>
              <a:rPr sz="2800" i="1">
                <a:latin typeface="Times New Roman"/>
                <a:ea typeface="Times New Roman"/>
                <a:cs typeface="Times New Roman"/>
              </a:rPr>
              <a:t>барокко</a:t>
            </a:r>
            <a:r>
              <a:rPr sz="2800">
                <a:latin typeface="Times New Roman"/>
                <a:ea typeface="Times New Roman"/>
                <a:cs typeface="Times New Roman"/>
              </a:rPr>
              <a:t>. В архитектуре барокко особенно пышными были интерьеры и фасады католических храмов, которые должны были свидетельствовать о могуществе и величии католической церкви. Был построен костел Божьего Тела в Несвиже . Это первое на территории Беларуси сооружение в стиле барокко построил итальянский архитектор Ян (Джованни) Мария Бернардони.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4400"/>
              <a:t>Костёл Божьего Тела. Несвиж</a:t>
            </a:r>
            <a:endParaRPr sz="4400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57409" y="1457439"/>
            <a:ext cx="6427679" cy="5196522"/>
          </a:xfrm>
          <a:prstGeom prst="rect">
            <a:avLst/>
          </a:prstGeom>
        </p:spPr>
      </p:pic>
      <p:pic>
        <p:nvPicPr>
          <p:cNvPr id="7" name="Picture 7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808748" y="1340384"/>
            <a:ext cx="2089148" cy="2676181"/>
          </a:xfrm>
          <a:prstGeom prst="rect">
            <a:avLst/>
          </a:prstGeom>
          <a:noFill/>
        </p:spPr>
      </p:pic>
      <p:sp>
        <p:nvSpPr>
          <p:cNvPr id="8" name="" hidden="0"/>
          <p:cNvSpPr/>
          <p:nvPr isPhoto="0" userDrawn="0"/>
        </p:nvSpPr>
        <p:spPr bwMode="auto">
          <a:xfrm flipH="0" flipV="0">
            <a:off x="7334276" y="4165752"/>
            <a:ext cx="1445962" cy="176728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1400">
                <a:solidFill>
                  <a:schemeClr val="bg1"/>
                </a:solidFill>
                <a:latin typeface="Arial Black"/>
                <a:ea typeface="Arial Black"/>
                <a:cs typeface="Arial Black"/>
              </a:rPr>
              <a:t>Ян Мария Бернардони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57199" y="4246084"/>
            <a:ext cx="8229600" cy="1926115"/>
          </a:xfrm>
        </p:spPr>
        <p:txBody>
          <a:bodyPr/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Дворцовый комплекс магнатов Радзивиллов в Несвиже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6" name="Picture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15963" y="399154"/>
            <a:ext cx="5904380" cy="3821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57199" y="172138"/>
            <a:ext cx="6750842" cy="3947710"/>
          </a:xfrm>
        </p:spPr>
        <p:txBody>
          <a:bodyPr/>
          <a:lstStyle/>
          <a:p>
            <a:pPr marL="0" marR="0" indent="540000" algn="just">
              <a:spcBef>
                <a:spcPts val="1124"/>
              </a:spcBef>
              <a:spcAft>
                <a:spcPts val="0"/>
              </a:spcAft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Примером развития </a:t>
            </a:r>
            <a:r>
              <a:rPr sz="2800" b="1">
                <a:latin typeface="Times New Roman"/>
                <a:ea typeface="Times New Roman"/>
                <a:cs typeface="Times New Roman"/>
              </a:rPr>
              <a:t>театра</a:t>
            </a:r>
            <a:r>
              <a:rPr sz="2800">
                <a:latin typeface="Times New Roman"/>
                <a:ea typeface="Times New Roman"/>
                <a:cs typeface="Times New Roman"/>
              </a:rPr>
              <a:t> с XVI в. стало распространение на землях Беларуси кукольного театра —</a:t>
            </a:r>
            <a:r>
              <a:rPr sz="2800" b="1" i="1">
                <a:latin typeface="Times New Roman"/>
                <a:ea typeface="Times New Roman"/>
                <a:cs typeface="Times New Roman"/>
              </a:rPr>
              <a:t>батлейки</a:t>
            </a:r>
            <a:r>
              <a:rPr sz="2800">
                <a:latin typeface="Times New Roman"/>
                <a:ea typeface="Times New Roman"/>
                <a:cs typeface="Times New Roman"/>
              </a:rPr>
              <a:t>. Она представляла собой ящик из досок в виде дома или церкви, внутри которого показывались (водились по горизонтальным рейкам) куклы-персонажи из дерева или цветной бумаги.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457200">
              <a:defRPr/>
            </a:pP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Picture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889909" y="3772301"/>
            <a:ext cx="3796890" cy="3055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01939" y="32146"/>
            <a:ext cx="8784867" cy="7162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Возрождение</a:t>
            </a:r>
            <a:endParaRPr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algn="just">
              <a:defRPr/>
            </a:pPr>
            <a:r>
              <a:rPr lang="ru-RU" sz="30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Возрождение</a:t>
            </a:r>
            <a:r>
              <a:rPr lang="ru-RU" sz="30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- это культурно исторический период в Европе, который характеризуется расцветом искусства, становлением науки и книгопечатания. Характерная черта Возрождения - интерес к античности и гуманизм. Гуманизм -мировоззрение, в центре которого идея человека как высшей ценности.</a:t>
            </a:r>
            <a:endParaRPr sz="30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404664"/>
            <a:ext cx="8229600" cy="991872"/>
          </a:xfrm>
        </p:spPr>
        <p:txBody>
          <a:bodyPr>
            <a:noAutofit/>
          </a:bodyPr>
          <a:lstStyle/>
          <a:p>
            <a:pPr marL="54864" indent="0" algn="ctr">
              <a:spcAft>
                <a:spcPts val="0"/>
              </a:spcAft>
              <a:defRPr/>
            </a:pPr>
            <a:r>
              <a:rPr lang="ru-RU" sz="40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Основные европейские гуманистические ценности:</a:t>
            </a:r>
            <a:endParaRPr lang="ru-RU" sz="4000" b="1">
              <a:solidFill>
                <a:schemeClr val="tx2">
                  <a:tint val="100000"/>
                  <a:shade val="90000"/>
                  <a:satMod val="250000"/>
                </a:schemeClr>
              </a:solidFill>
            </a:endParaRPr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412875"/>
            <a:ext cx="8229600" cy="4759325"/>
          </a:xfrm>
        </p:spPr>
        <p:txBody>
          <a:bodyPr/>
          <a:lstStyle/>
          <a:p>
            <a:pPr>
              <a:defRPr/>
            </a:pPr>
            <a:r>
              <a:rPr lang="en-US" sz="4000"/>
              <a:t> </a:t>
            </a:r>
            <a:r>
              <a:rPr lang="ru-RU" sz="3600"/>
              <a:t>патриотизм, единство народа;</a:t>
            </a:r>
            <a:endParaRPr/>
          </a:p>
          <a:p>
            <a:pPr>
              <a:defRPr/>
            </a:pPr>
            <a:r>
              <a:rPr lang="en-US" sz="3600"/>
              <a:t> </a:t>
            </a:r>
            <a:r>
              <a:rPr lang="ru-RU" sz="3600"/>
              <a:t>справедливые и совершенные законы;</a:t>
            </a:r>
            <a:endParaRPr/>
          </a:p>
          <a:p>
            <a:pPr>
              <a:defRPr/>
            </a:pPr>
            <a:r>
              <a:rPr lang="en-US" sz="3600"/>
              <a:t> </a:t>
            </a:r>
            <a:r>
              <a:rPr lang="ru-RU" sz="3600"/>
              <a:t>моральное и духовное развитие человека;</a:t>
            </a:r>
            <a:endParaRPr/>
          </a:p>
          <a:p>
            <a:pPr>
              <a:defRPr/>
            </a:pPr>
            <a:r>
              <a:rPr lang="en-US" sz="3600"/>
              <a:t> </a:t>
            </a:r>
            <a:r>
              <a:rPr lang="ru-RU" sz="3600"/>
              <a:t>интерес к античным ценностям;</a:t>
            </a:r>
            <a:endParaRPr/>
          </a:p>
          <a:p>
            <a:pPr>
              <a:defRPr/>
            </a:pPr>
            <a:r>
              <a:rPr lang="en-US" sz="3600"/>
              <a:t> </a:t>
            </a:r>
            <a:r>
              <a:rPr lang="ru-RU" sz="3600"/>
              <a:t>уважение к труду;</a:t>
            </a:r>
            <a:endParaRPr/>
          </a:p>
          <a:p>
            <a:pPr>
              <a:defRPr/>
            </a:pPr>
            <a:r>
              <a:rPr lang="en-US" sz="3600"/>
              <a:t> </a:t>
            </a:r>
            <a:r>
              <a:rPr lang="ru-RU" sz="3600"/>
              <a:t>уважение к научным знаниям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173313" y="1147590"/>
            <a:ext cx="4751024" cy="5024609"/>
          </a:xfrm>
        </p:spPr>
        <p:txBody>
          <a:bodyPr/>
          <a:lstStyle/>
          <a:p>
            <a:pPr algn="ctr">
              <a:buFont typeface="Wingdings 2"/>
              <a:buNone/>
              <a:defRPr/>
            </a:pPr>
            <a:r>
              <a:rPr lang="ru-RU" sz="4800" b="1"/>
              <a:t>Франциск Скорина - </a:t>
            </a:r>
            <a:endParaRPr lang="ru-RU" sz="4800" b="1"/>
          </a:p>
          <a:p>
            <a:pPr algn="ctr">
              <a:buFont typeface="Wingdings 2"/>
              <a:buNone/>
              <a:defRPr/>
            </a:pPr>
            <a:r>
              <a:rPr lang="ru-RU" sz="4800" b="1"/>
              <a:t>европейский гуманист</a:t>
            </a:r>
            <a:endParaRPr/>
          </a:p>
          <a:p>
            <a:pPr>
              <a:defRPr/>
            </a:pPr>
            <a:endParaRPr lang="ru-RU" b="1"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016144" y="45903"/>
            <a:ext cx="4139565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pPr marL="54864" indent="0" algn="ctr">
              <a:spcAft>
                <a:spcPts val="0"/>
              </a:spcAft>
              <a:defRPr/>
            </a:pPr>
            <a:r>
              <a:rPr lang="ru-RU" sz="32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Хронология жизнедеятельности Ф. Скорины</a:t>
            </a:r>
            <a:endParaRPr lang="ru-RU" sz="3200" b="1">
              <a:solidFill>
                <a:schemeClr val="tx2">
                  <a:tint val="100000"/>
                  <a:shade val="90000"/>
                  <a:satMod val="250000"/>
                </a:schemeClr>
              </a:solidFill>
            </a:endParaRPr>
          </a:p>
        </p:txBody>
      </p:sp>
      <p:graphicFrame>
        <p:nvGraphicFramePr>
          <p:cNvPr id="5" name="Содержимое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0" y="709613"/>
          <a:ext cx="9144000" cy="624681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214688"/>
                <a:gridCol w="5929312"/>
              </a:tblGrid>
              <a:tr h="473075">
                <a:tc>
                  <a:txBody>
                    <a:bodyPr/>
                    <a:p>
                      <a:pPr marL="45720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8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45720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8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Этапы жизни и деятельности</a:t>
                      </a:r>
                      <a:endParaRPr lang="ru-RU" sz="28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1592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1490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Рождение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1504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Поступление в 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Краковский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университет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452438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1506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Окончание 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Краковского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университета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1512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Защита диплома доктора медицинских наук в 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Падуанском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университете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73977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1517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Издание первой книги в Праге «Псалтырь»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  <a:tr h="41592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1520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Переезд в Вильно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40957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Начало 1520-х гг.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Создание своей типографии в Вильно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  <a:tr h="41592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1522 г.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Издание «Малой подорожной книжицы»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41592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1525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Издание «Апостола»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  <a:tr h="74612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Конец 1520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начало 1530-х гг.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Деятельность в Московском государстве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561975"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1551 г.</a:t>
                      </a:r>
                      <a:endParaRPr lang="ru-RU" sz="2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45720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2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Смерть Ф. Скорины в Праге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53536"/>
            <a:ext cx="8229600" cy="1675266"/>
          </a:xfrm>
        </p:spPr>
        <p:txBody>
          <a:bodyPr/>
          <a:lstStyle/>
          <a:p>
            <a:pPr marL="54864" indent="0" algn="ctr">
              <a:spcAft>
                <a:spcPts val="0"/>
              </a:spcAft>
              <a:defRPr/>
            </a:pPr>
            <a:br>
              <a:rPr lang="ru-RU" sz="4100" b="1" i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</a:br>
            <a:r>
              <a:rPr lang="ru-RU" sz="36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Издательская деятельность </a:t>
            </a:r>
            <a:br>
              <a:rPr lang="ru-RU" sz="36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</a:br>
            <a:r>
              <a:rPr lang="ru-RU" sz="3600" b="1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  <a:t>Ф. Скорины (25 изданий)</a:t>
            </a:r>
            <a:br>
              <a:rPr lang="ru-RU" sz="4000">
                <a:solidFill>
                  <a:schemeClr val="tx2">
                    <a:tint val="100000"/>
                    <a:shade val="90000"/>
                    <a:satMod val="250000"/>
                  </a:schemeClr>
                </a:solidFill>
              </a:rPr>
            </a:br>
            <a:endParaRPr lang="ru-RU" sz="4000">
              <a:solidFill>
                <a:schemeClr val="tx2">
                  <a:tint val="100000"/>
                  <a:shade val="90000"/>
                  <a:satMod val="250000"/>
                </a:schemeClr>
              </a:solidFill>
            </a:endParaRPr>
          </a:p>
        </p:txBody>
      </p:sp>
      <p:graphicFrame>
        <p:nvGraphicFramePr>
          <p:cNvPr id="5" name="Содержимое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457200" y="1646238"/>
          <a:ext cx="8229600" cy="4486275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Дата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издания</a:t>
                      </a:r>
                      <a:endParaRPr lang="ru-RU" sz="32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Название книги</a:t>
                      </a:r>
                      <a:endParaRPr lang="ru-RU" sz="32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Место издания</a:t>
                      </a:r>
                      <a:endParaRPr lang="ru-RU" sz="3200" b="1" i="0" u="none" strike="noStrike" cap="none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38100" algn="ctr">
                      <a:solidFill>
                        <a:schemeClr val="tx1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 августа </a:t>
                      </a:r>
                      <a:b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</a:b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1517 г.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«Псалтырь», Библия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Прага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381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1522 г.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«Малая подорожная книжица»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Вильно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1525 г.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«Апостол»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200" b="0" i="0" u="none" strike="noStrike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Вильно</a:t>
                      </a:r>
                      <a:endParaRPr lang="ru-RU" sz="3200" b="0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 hidden="0"/>
          <p:cNvGrpSpPr/>
          <p:nvPr isPhoto="0" userDrawn="0"/>
        </p:nvGrpSpPr>
        <p:grpSpPr bwMode="auto">
          <a:xfrm>
            <a:off x="5500688" y="357188"/>
            <a:ext cx="3500437" cy="6072187"/>
            <a:chOff x="2970" y="-92"/>
            <a:chExt cx="2612" cy="4293"/>
          </a:xfrm>
        </p:grpSpPr>
        <p:pic>
          <p:nvPicPr>
            <p:cNvPr id="5" name="Picture 4" descr="сканирование0016" hidden="0"/>
            <p:cNvPicPr>
              <a:picLocks noChangeAspect="1" noChangeArrowheads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2970" y="-92"/>
              <a:ext cx="2612" cy="4021"/>
            </a:xfrm>
            <a:prstGeom prst="rect">
              <a:avLst/>
            </a:prstGeom>
            <a:noFill/>
            <a:ln w="28575">
              <a:solidFill>
                <a:srgbClr val="4D3319"/>
              </a:solidFill>
              <a:miter lim="800000"/>
              <a:headEnd/>
              <a:tailEnd/>
            </a:ln>
          </p:spPr>
        </p:pic>
        <p:sp>
          <p:nvSpPr>
            <p:cNvPr id="6" name="Rectangle 5" hidden="0"/>
            <p:cNvSpPr>
              <a:spLocks noChangeArrowheads="1"/>
            </p:cNvSpPr>
            <p:nvPr isPhoto="0" userDrawn="0"/>
          </p:nvSpPr>
          <p:spPr bwMode="auto">
            <a:xfrm>
              <a:off x="2970" y="3928"/>
              <a:ext cx="245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ts val="0"/>
                </a:spcBef>
                <a:defRPr/>
              </a:pPr>
              <a:r>
                <a:rPr lang="be-BY" sz="2000" b="1">
                  <a:latin typeface="Times New Roman"/>
                </a:rPr>
                <a:t>Гравюрный портрет </a:t>
              </a:r>
              <a:br>
                <a:rPr lang="be-BY" sz="2000" b="1">
                  <a:latin typeface="Times New Roman"/>
                </a:rPr>
              </a:br>
              <a:r>
                <a:rPr lang="be-BY" sz="2000" b="1">
                  <a:latin typeface="Times New Roman"/>
                </a:rPr>
                <a:t>Ф. Скорины</a:t>
              </a:r>
              <a:endParaRPr lang="ru-RU" sz="2000" b="1">
                <a:latin typeface="Times New Roman"/>
              </a:endParaRPr>
            </a:p>
          </p:txBody>
        </p:sp>
      </p:grpSp>
      <p:sp>
        <p:nvSpPr>
          <p:cNvPr id="7" name="Rectangle 7" hidden="0"/>
          <p:cNvSpPr>
            <a:spLocks noChangeArrowheads="1"/>
          </p:cNvSpPr>
          <p:nvPr isPhoto="0" userDrawn="0"/>
        </p:nvSpPr>
        <p:spPr bwMode="auto">
          <a:xfrm>
            <a:off x="142875" y="428625"/>
            <a:ext cx="50720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be-BY" sz="3000">
                <a:solidFill>
                  <a:schemeClr val="bg1"/>
                </a:solidFill>
                <a:latin typeface="Times New Roman"/>
              </a:rPr>
              <a:t>20 книг </a:t>
            </a:r>
            <a:r>
              <a:rPr lang="be-BY" sz="300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lang="be-BY" sz="3000">
                <a:solidFill>
                  <a:schemeClr val="bg1"/>
                </a:solidFill>
                <a:latin typeface="Times New Roman"/>
              </a:rPr>
              <a:t>Библия</a:t>
            </a:r>
            <a:r>
              <a:rPr lang="be-BY" sz="300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r>
              <a:rPr lang="be-BY" sz="3000">
                <a:solidFill>
                  <a:schemeClr val="bg1"/>
                </a:solidFill>
                <a:latin typeface="Times New Roman"/>
              </a:rPr>
              <a:t> в переводе </a:t>
            </a:r>
            <a:br>
              <a:rPr lang="be-BY" sz="3000">
                <a:solidFill>
                  <a:schemeClr val="bg1"/>
                </a:solidFill>
                <a:latin typeface="Times New Roman"/>
              </a:rPr>
            </a:br>
            <a:r>
              <a:rPr lang="be-BY" sz="3000">
                <a:solidFill>
                  <a:schemeClr val="bg1"/>
                </a:solidFill>
                <a:latin typeface="Times New Roman"/>
              </a:rPr>
              <a:t>на язык, приближенный </a:t>
            </a:r>
            <a:br>
              <a:rPr lang="be-BY" sz="3000">
                <a:solidFill>
                  <a:schemeClr val="bg1"/>
                </a:solidFill>
                <a:latin typeface="Times New Roman"/>
              </a:rPr>
            </a:br>
            <a:r>
              <a:rPr lang="be-BY" sz="3000">
                <a:solidFill>
                  <a:schemeClr val="bg1"/>
                </a:solidFill>
                <a:latin typeface="Times New Roman"/>
              </a:rPr>
              <a:t>к белорусскому и понятный простому народу – церковнославянский – </a:t>
            </a:r>
            <a:br>
              <a:rPr lang="be-BY" sz="3000">
                <a:solidFill>
                  <a:schemeClr val="bg1"/>
                </a:solidFill>
                <a:latin typeface="Times New Roman"/>
              </a:rPr>
            </a:br>
            <a:r>
              <a:rPr lang="be-BY" sz="3000">
                <a:solidFill>
                  <a:schemeClr val="bg1"/>
                </a:solidFill>
                <a:latin typeface="Times New Roman"/>
              </a:rPr>
              <a:t>в белорусской редакции.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be-BY" sz="3000">
                <a:solidFill>
                  <a:schemeClr val="bg1"/>
                </a:solidFill>
                <a:latin typeface="Times New Roman"/>
              </a:rPr>
              <a:t> Книги </a:t>
            </a:r>
            <a:r>
              <a:rPr lang="ru-RU" sz="3200">
                <a:solidFill>
                  <a:schemeClr val="bg1"/>
                </a:solidFill>
                <a:latin typeface="Cambria"/>
                <a:cs typeface="Times New Roman"/>
              </a:rPr>
              <a:t>«</a:t>
            </a:r>
            <a:r>
              <a:rPr lang="be-BY" sz="3000">
                <a:solidFill>
                  <a:schemeClr val="bg1"/>
                </a:solidFill>
                <a:latin typeface="Times New Roman"/>
              </a:rPr>
              <a:t>Библий</a:t>
            </a:r>
            <a:r>
              <a:rPr lang="ru-RU" sz="3200">
                <a:solidFill>
                  <a:schemeClr val="bg1"/>
                </a:solidFill>
                <a:latin typeface="Cambria"/>
              </a:rPr>
              <a:t>»</a:t>
            </a:r>
            <a:r>
              <a:rPr lang="be-BY" sz="3000">
                <a:solidFill>
                  <a:schemeClr val="bg1"/>
                </a:solidFill>
                <a:latin typeface="Times New Roman"/>
              </a:rPr>
              <a:t> включают предисловия и послесловия Скорины, 51 гравюру. </a:t>
            </a:r>
            <a:endParaRPr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be-BY" sz="3000">
                <a:solidFill>
                  <a:schemeClr val="bg1"/>
                </a:solidFill>
                <a:latin typeface="Times New Roman"/>
              </a:rPr>
              <a:t>Трижды напечатан портрет самого Скорины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8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214313" y="58738"/>
            <a:ext cx="4419600" cy="6799262"/>
          </a:xfrm>
          <a:prstGeom prst="rect">
            <a:avLst/>
          </a:prstGeom>
          <a:noFill/>
          <a:ln w="28575">
            <a:solidFill>
              <a:srgbClr val="4D3319"/>
            </a:solidFill>
            <a:miter lim="800000"/>
            <a:headEnd/>
            <a:tailEnd/>
          </a:ln>
        </p:spPr>
      </p:pic>
      <p:sp>
        <p:nvSpPr>
          <p:cNvPr id="5" name="Rectangle 5" hidden="0"/>
          <p:cNvSpPr>
            <a:spLocks noChangeArrowheads="1"/>
          </p:cNvSpPr>
          <p:nvPr isPhoto="0" userDrawn="0"/>
        </p:nvSpPr>
        <p:spPr bwMode="auto">
          <a:xfrm flipH="0" flipV="0">
            <a:off x="4714875" y="390180"/>
            <a:ext cx="4178299" cy="503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4638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 титульном листе 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Библии</a:t>
            </a:r>
            <a:r>
              <a:rPr lang="ru-RU" sz="2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изображен герб Скорины как доктора медицины 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символ получения </a:t>
            </a:r>
            <a:b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 передачи знаний, физического и духовного лечения человека.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Рядом с гербом находится знак 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весы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be-BY" sz="28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что обозначает микрокосмос человека</a:t>
            </a:r>
            <a:endParaRPr sz="28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AutoShape 6" hidden="0"/>
          <p:cNvSpPr>
            <a:spLocks noChangeArrowheads="1"/>
          </p:cNvSpPr>
          <p:nvPr isPhoto="0" userDrawn="0"/>
        </p:nvSpPr>
        <p:spPr bwMode="auto">
          <a:xfrm rot="-1236609">
            <a:off x="312738" y="6019800"/>
            <a:ext cx="1535112" cy="446088"/>
          </a:xfrm>
          <a:prstGeom prst="rightArrow">
            <a:avLst>
              <a:gd name="adj1" fmla="val 50000"/>
              <a:gd name="adj2" fmla="val 16908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mbria"/>
            </a:endParaRPr>
          </a:p>
        </p:txBody>
      </p:sp>
      <p:sp>
        <p:nvSpPr>
          <p:cNvPr id="7" name="Rectangle 7" hidden="0"/>
          <p:cNvSpPr>
            <a:spLocks noChangeArrowheads="1"/>
          </p:cNvSpPr>
          <p:nvPr isPhoto="0" userDrawn="0"/>
        </p:nvSpPr>
        <p:spPr bwMode="auto">
          <a:xfrm>
            <a:off x="4572000" y="5634038"/>
            <a:ext cx="4248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74638">
              <a:lnSpc>
                <a:spcPct val="90000"/>
              </a:lnSpc>
              <a:spcBef>
                <a:spcPts val="0"/>
              </a:spcBef>
              <a:defRPr/>
            </a:pPr>
            <a:endParaRPr lang="ru-RU" sz="2000">
              <a:latin typeface="Times New Roman"/>
            </a:endParaRPr>
          </a:p>
        </p:txBody>
      </p:sp>
      <p:sp>
        <p:nvSpPr>
          <p:cNvPr id="8" name="AutoShape 9" hidden="0"/>
          <p:cNvSpPr>
            <a:spLocks noChangeArrowheads="1"/>
          </p:cNvSpPr>
          <p:nvPr isPhoto="0" userDrawn="0"/>
        </p:nvSpPr>
        <p:spPr bwMode="auto">
          <a:xfrm rot="-9651883">
            <a:off x="3805238" y="6094413"/>
            <a:ext cx="1604962" cy="488950"/>
          </a:xfrm>
          <a:prstGeom prst="rightArrow">
            <a:avLst>
              <a:gd name="adj1" fmla="val 50000"/>
              <a:gd name="adj2" fmla="val 16930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Arial"/>
        <a:cs typeface="Arial"/>
      </a:majorFont>
      <a:minorFont>
        <a:latin typeface="Rockwell"/>
        <a:ea typeface="Arial"/>
        <a:cs typeface="Arial"/>
      </a:minorFont>
    </a:fontScheme>
    <a:fmtScheme name="Литейная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/>
        </a:gradFill>
        <a:blipFill>
          <a:blip r:embed="rId1"/>
          <a:tile algn="t" flip="none" sx="50000" sy="50000" tx="0" ty="0"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ONLYOFFICE/7.2.1.36</Application>
  <DocSecurity>0</DocSecurity>
  <PresentationFormat>On-screen Show (4:3)</PresentationFormat>
  <Lines>0</Lines>
  <Paragraphs>0</Paragraphs>
  <Slides>29</Slides>
  <Notes>29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/>
  <cp:category/>
  <cp:contentStatus/>
  <cp:version/>
</cp:coreProperties>
</file>