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9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10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6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t>03.08.2016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jpg"/><Relationship Id="rId4" Type="http://schemas.openxmlformats.org/officeDocument/2006/relationships/image" Target="../media/image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6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rcRect l="0" t="980" r="0" b="980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683568" y="1772815"/>
            <a:ext cx="7772400" cy="2771641"/>
          </a:xfrm>
        </p:spPr>
        <p:txBody>
          <a:bodyPr/>
          <a:lstStyle/>
          <a:p>
            <a:pPr>
              <a:defRPr/>
            </a:pPr>
            <a:r>
              <a:rPr lang="ru-RU" sz="4000" b="1">
                <a:latin typeface="Arial Black"/>
                <a:ea typeface="Arial Black"/>
                <a:cs typeface="Arial Black"/>
              </a:rPr>
              <a:t>Принятие христианства и </a:t>
            </a:r>
            <a:br>
              <a:rPr lang="ru-RU" sz="4000" b="1">
                <a:latin typeface="Arial Black"/>
                <a:ea typeface="Arial Black"/>
                <a:cs typeface="Arial Black"/>
              </a:rPr>
            </a:br>
            <a:r>
              <a:rPr lang="ru-RU" sz="4000" b="1">
                <a:latin typeface="Arial Black"/>
                <a:ea typeface="Arial Black"/>
                <a:cs typeface="Arial Black"/>
              </a:rPr>
              <a:t>р</a:t>
            </a:r>
            <a:r>
              <a:rPr lang="be-BY" sz="4000" b="1">
                <a:latin typeface="Arial Black"/>
                <a:ea typeface="Arial Black"/>
                <a:cs typeface="Arial Black"/>
              </a:rPr>
              <a:t>азвитие культуры </a:t>
            </a:r>
            <a:br>
              <a:rPr lang="be-BY" sz="4000" b="1">
                <a:latin typeface="Arial Black"/>
                <a:ea typeface="Arial Black"/>
                <a:cs typeface="Arial Black"/>
              </a:rPr>
            </a:br>
            <a:r>
              <a:rPr lang="be-BY" sz="4000" b="1">
                <a:latin typeface="Arial Black"/>
                <a:ea typeface="Arial Black"/>
                <a:cs typeface="Arial Black"/>
              </a:rPr>
              <a:t>на </a:t>
            </a:r>
            <a:r>
              <a:rPr lang="be-BY" sz="4000" b="1">
                <a:latin typeface="Arial Black"/>
                <a:ea typeface="Arial Black"/>
                <a:cs typeface="Arial Black"/>
              </a:rPr>
              <a:t>белорусских землях </a:t>
            </a:r>
            <a:br>
              <a:rPr lang="be-BY" sz="4000" b="1">
                <a:latin typeface="Arial Black"/>
                <a:ea typeface="Arial Black"/>
                <a:cs typeface="Arial Black"/>
              </a:rPr>
            </a:br>
            <a:r>
              <a:rPr lang="be-BY" sz="4000" b="1">
                <a:latin typeface="Arial Black"/>
                <a:ea typeface="Arial Black"/>
                <a:cs typeface="Arial Black"/>
              </a:rPr>
              <a:t>в </a:t>
            </a:r>
            <a:r>
              <a:rPr lang="be-BY" sz="4000" b="1">
                <a:latin typeface="Arial Black"/>
                <a:ea typeface="Arial Black"/>
                <a:cs typeface="Arial Black"/>
              </a:rPr>
              <a:t>IX — середине XIII в. </a:t>
            </a:r>
            <a:br>
              <a:rPr lang="be-BY" sz="4000" b="1">
                <a:latin typeface="Arial Black"/>
                <a:ea typeface="Arial Black"/>
                <a:cs typeface="Arial Black"/>
              </a:rPr>
            </a:br>
            <a:endParaRPr sz="4000" b="1">
              <a:latin typeface="Arial Black"/>
              <a:ea typeface="Arial Black"/>
              <a:cs typeface="Arial Black"/>
            </a:endParaRPr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 flipH="0" flipV="0">
            <a:off x="1371599" y="4257560"/>
            <a:ext cx="6400800" cy="1381239"/>
          </a:xfrm>
        </p:spPr>
        <p:txBody>
          <a:bodyPr/>
          <a:lstStyle/>
          <a:p>
            <a:pPr>
              <a:defRPr/>
            </a:pPr>
            <a:r>
              <a:rPr b="1">
                <a:solidFill>
                  <a:schemeClr val="tx1"/>
                </a:solidFill>
              </a:rPr>
              <a:t>БИЛЕТ 3</a:t>
            </a:r>
            <a:endParaRPr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3" hidden="0"/>
          <p:cNvSpPr/>
          <p:nvPr isPhoto="0" userDrawn="0"/>
        </p:nvSpPr>
        <p:spPr bwMode="auto">
          <a:xfrm>
            <a:off x="1179892" y="690949"/>
            <a:ext cx="6876256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Распространение христианской веры на белорусских землях началось с X в.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992</a:t>
            </a:r>
            <a:r>
              <a:rPr lang="be-BY" sz="2000" b="1">
                <a:latin typeface="Arial"/>
                <a:cs typeface="Arial"/>
              </a:rPr>
              <a:t> г. князь Изяслав основал в Полоцке </a:t>
            </a:r>
            <a:r>
              <a:rPr lang="be-BY" sz="2000" b="1" u="sng">
                <a:latin typeface="Arial"/>
                <a:cs typeface="Arial"/>
              </a:rPr>
              <a:t>епархию</a:t>
            </a:r>
            <a:r>
              <a:rPr lang="be-BY" sz="2000" b="1">
                <a:latin typeface="Arial"/>
                <a:cs typeface="Arial"/>
              </a:rPr>
              <a:t> — большой церковный округ. Рогнеда и Изяслав стали первыми христианами в Полоцком княжестве. Христианство в течение нескольких столетий распространялось в соперничестве с язычеством (многобожием). С IX по XIII в. они существовали вместе, так как язычество имело глубокие древние корни.</a:t>
            </a:r>
            <a:endParaRPr/>
          </a:p>
        </p:txBody>
      </p:sp>
      <p:pic>
        <p:nvPicPr>
          <p:cNvPr id="6" name="Picture 2" descr="http://sobory.ru/pic/13580/13590_20060125_122648.jpg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14116" r="0" b="30604"/>
          <a:stretch/>
        </p:blipFill>
        <p:spPr bwMode="auto">
          <a:xfrm>
            <a:off x="1259632" y="3861048"/>
            <a:ext cx="6624736" cy="22272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0"/>
            <a:ext cx="905566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168544" y="703723"/>
            <a:ext cx="6984811" cy="405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 Полоцком княжестве развивалась письменность. </a:t>
            </a:r>
            <a:r>
              <a:rPr lang="be-BY" sz="2000" b="1">
                <a:latin typeface="Arial"/>
                <a:cs typeface="Arial"/>
              </a:rPr>
              <a:t>            В </a:t>
            </a:r>
            <a:r>
              <a:rPr lang="be-BY" sz="2000" b="1">
                <a:latin typeface="Arial"/>
                <a:cs typeface="Arial"/>
              </a:rPr>
              <a:t>IX в. в Полоцкой земле начала осваиваться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кириллическая</a:t>
            </a:r>
            <a:r>
              <a:rPr lang="be-BY" sz="2000" b="1">
                <a:latin typeface="Arial"/>
                <a:cs typeface="Arial"/>
              </a:rPr>
              <a:t>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азбука</a:t>
            </a:r>
            <a:r>
              <a:rPr lang="be-BY" sz="2000" b="1">
                <a:latin typeface="Arial"/>
                <a:cs typeface="Arial"/>
              </a:rPr>
              <a:t>. Об этом </a:t>
            </a:r>
            <a:r>
              <a:rPr lang="be-BY" sz="2000" b="1">
                <a:latin typeface="Arial"/>
                <a:cs typeface="Arial"/>
              </a:rPr>
              <a:t>свидетельствуют надписи </a:t>
            </a:r>
            <a:r>
              <a:rPr lang="be-BY" sz="2000" b="1">
                <a:latin typeface="Arial"/>
                <a:cs typeface="Arial"/>
              </a:rPr>
              <a:t>на </a:t>
            </a:r>
            <a:r>
              <a:rPr lang="be-BY" sz="2000" b="1" u="sng">
                <a:latin typeface="Arial"/>
                <a:cs typeface="Arial"/>
              </a:rPr>
              <a:t>Борисовых </a:t>
            </a:r>
            <a:r>
              <a:rPr lang="be-BY" sz="2000" b="1" u="sng">
                <a:latin typeface="Arial"/>
                <a:cs typeface="Arial"/>
              </a:rPr>
              <a:t>камнях</a:t>
            </a:r>
            <a:r>
              <a:rPr lang="be-BY" sz="2000" b="1">
                <a:latin typeface="Arial"/>
                <a:cs typeface="Arial"/>
              </a:rPr>
              <a:t>, обнаруженных в русле Западной Двины, а также надпись на </a:t>
            </a:r>
            <a:r>
              <a:rPr lang="be-BY" sz="2000" b="1" u="sng">
                <a:latin typeface="Arial"/>
                <a:cs typeface="Arial"/>
              </a:rPr>
              <a:t>Рогволодовом камне </a:t>
            </a:r>
            <a:r>
              <a:rPr lang="be-BY" sz="2000" b="1">
                <a:latin typeface="Arial"/>
                <a:cs typeface="Arial"/>
              </a:rPr>
              <a:t>возле Орши.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 </a:t>
            </a:r>
            <a:r>
              <a:rPr lang="be-BY" sz="2000" b="1">
                <a:latin typeface="Arial"/>
                <a:cs typeface="Arial"/>
              </a:rPr>
              <a:t>Бресте был найден деревянный </a:t>
            </a:r>
            <a:r>
              <a:rPr lang="be-BY" sz="2000" b="1" u="sng">
                <a:latin typeface="Arial"/>
                <a:cs typeface="Arial"/>
              </a:rPr>
              <a:t>гребень</a:t>
            </a:r>
            <a:r>
              <a:rPr lang="be-BY" sz="2000" b="1">
                <a:latin typeface="Arial"/>
                <a:cs typeface="Arial"/>
              </a:rPr>
              <a:t> для волос с последовательно размещенными на нем буквами славянского алфавита.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endParaRPr lang="be-BY" sz="2000" b="1">
              <a:latin typeface="Arial"/>
              <a:cs typeface="Arial"/>
            </a:endParaRPr>
          </a:p>
        </p:txBody>
      </p:sp>
      <p:grpSp>
        <p:nvGrpSpPr>
          <p:cNvPr id="6" name="Группа 3" hidden="0"/>
          <p:cNvGrpSpPr/>
          <p:nvPr isPhoto="0" userDrawn="0"/>
        </p:nvGrpSpPr>
        <p:grpSpPr bwMode="auto">
          <a:xfrm flipH="0" flipV="0">
            <a:off x="1331639" y="3569005"/>
            <a:ext cx="7161703" cy="2386987"/>
            <a:chOff x="0" y="0"/>
            <a:chExt cx="7161703" cy="2386987"/>
          </a:xfrm>
        </p:grpSpPr>
        <p:pic>
          <p:nvPicPr>
            <p:cNvPr id="7" name="Picture 2" descr="http://vulture-engine.appspot.com/upload.wikimedia.org/wikipedia/commons/5/56/Druja%2C_Barysa%C5%AD_kamie%C5%84._%D0%94%D1%80%D1%83%D1%8F%2C_%D0%91%D0%B0%D1%80%D1%8B%D1%81%D0%B0%D1%9E_%D0%BA%D0%B0%D0%BC%D0%B5%D0%BD%D1%8C_%281896%29.jpg" hidden="0"/>
            <p:cNvPicPr>
              <a:picLocks noChangeAspect="1" noChangeArrowheads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0" y="565876"/>
              <a:ext cx="1906236" cy="1821111"/>
            </a:xfrm>
            <a:prstGeom prst="rect">
              <a:avLst/>
            </a:prstGeom>
            <a:noFill/>
          </p:spPr>
        </p:pic>
        <p:pic>
          <p:nvPicPr>
            <p:cNvPr id="8" name="Picture 4" descr="http://www.radzima.org/images/pamatniki/7556/viardzia03-03.jpg" hidden="0"/>
            <p:cNvPicPr>
              <a:picLocks noChangeAspect="1" noChangeArrowheads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5786461" y="0"/>
              <a:ext cx="1375241" cy="2385029"/>
            </a:xfrm>
            <a:prstGeom prst="rect">
              <a:avLst/>
            </a:prstGeom>
            <a:noFill/>
          </p:spPr>
        </p:pic>
        <p:pic>
          <p:nvPicPr>
            <p:cNvPr id="9" name="Picture 6" descr="http://ru-an.info/Photo/News/n1041/1.jpg" hidden="0"/>
            <p:cNvPicPr>
              <a:picLocks noChangeAspect="1" noChangeArrowheads="1"/>
            </p:cNvPicPr>
            <p:nvPr isPhoto="0" userDrawn="0"/>
          </p:nvPicPr>
          <p:blipFill>
            <a:blip r:embed="rId5"/>
            <a:srcRect l="0" t="0" r="0" b="18829"/>
            <a:stretch/>
          </p:blipFill>
          <p:spPr bwMode="auto">
            <a:xfrm>
              <a:off x="2330658" y="452701"/>
              <a:ext cx="3102492" cy="19014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390964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585271"/>
            <a:ext cx="4157287" cy="5540891"/>
          </a:xfrm>
        </p:spPr>
        <p:txBody>
          <a:bodyPr/>
          <a:lstStyle/>
          <a:p>
            <a:pPr>
              <a:defRPr/>
            </a:pPr>
            <a:r>
              <a:rPr lang="be-BY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Исключительную </a:t>
            </a:r>
            <a:r>
              <a:rPr lang="be-BY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научную ценность имеют </a:t>
            </a:r>
            <a:r>
              <a:rPr lang="be-BY" sz="2800" b="1" i="1" u="none" strike="noStrike" cap="none" spc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берестяные грамоты</a:t>
            </a:r>
            <a:r>
              <a:rPr lang="be-BY" sz="2800" b="1" i="0" u="none" strike="noStrike" cap="none" spc="0">
                <a:solidFill>
                  <a:srgbClr val="C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be-BY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— березовая кора с нацарапанными на ней буквами. Такие грамоты обнаружены археологами в Витебске и Мстиславле.</a:t>
            </a:r>
            <a:endParaRPr sz="2800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4372319" y="1055782"/>
            <a:ext cx="4393209" cy="43932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172876" y="735208"/>
            <a:ext cx="69127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С первой половины X в. берет начало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летописание </a:t>
            </a:r>
            <a:r>
              <a:rPr lang="be-BY" sz="2000" b="1">
                <a:latin typeface="Arial"/>
                <a:cs typeface="Arial"/>
              </a:rPr>
              <a:t>— запись событий по годам (летам) в хронологической последовательности.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 </a:t>
            </a:r>
            <a:r>
              <a:rPr lang="be-BY" sz="2000" b="1">
                <a:latin typeface="Arial"/>
                <a:cs typeface="Arial"/>
              </a:rPr>
              <a:t>начале XII в. монахом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Нестором</a:t>
            </a:r>
            <a:r>
              <a:rPr lang="be-BY" sz="2000" b="1">
                <a:latin typeface="Arial"/>
                <a:cs typeface="Arial"/>
              </a:rPr>
              <a:t> была создана </a:t>
            </a:r>
            <a:r>
              <a:rPr lang="be-BY" sz="2000" b="1" u="sng">
                <a:solidFill>
                  <a:srgbClr val="002060"/>
                </a:solidFill>
                <a:latin typeface="Arial"/>
                <a:cs typeface="Arial"/>
              </a:rPr>
              <a:t>«Повесть временных лет» </a:t>
            </a:r>
            <a:r>
              <a:rPr lang="be-BY" sz="2000" b="1">
                <a:latin typeface="Arial"/>
                <a:cs typeface="Arial"/>
              </a:rPr>
              <a:t>— летопись, содержащая сведения о Рогволоде, Рогнеде, Изяславе, Всеславе Чародее, о битве на Немиге и других событиях из жизни восточных славян. </a:t>
            </a:r>
            <a:endParaRPr/>
          </a:p>
        </p:txBody>
      </p:sp>
      <p:pic>
        <p:nvPicPr>
          <p:cNvPr id="6" name="Picture 2" descr="http://www.logoslovo.ru/media/pic_full/6/18880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259632" y="3212976"/>
            <a:ext cx="3910265" cy="2908260"/>
          </a:xfrm>
          <a:prstGeom prst="rect">
            <a:avLst/>
          </a:prstGeom>
          <a:ln>
            <a:noFill/>
          </a:ln>
        </p:spPr>
      </p:pic>
      <p:pic>
        <p:nvPicPr>
          <p:cNvPr id="7" name="Picture 4" descr="http://img.anews.com/media/posts/images/20141003/2ede63910b5f48a4b86b8f612b3a0d51.jpg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5436096" y="3241844"/>
            <a:ext cx="2787276" cy="22033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43608" y="764704"/>
            <a:ext cx="7128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Самой ранней рукописной книгой на территории Беларуси является созданное в X в.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Туровское</a:t>
            </a:r>
            <a:r>
              <a:rPr lang="be-BY" sz="2000" b="1">
                <a:latin typeface="Arial"/>
                <a:cs typeface="Arial"/>
              </a:rPr>
              <a:t>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евангелие</a:t>
            </a:r>
            <a:r>
              <a:rPr lang="be-BY" sz="2000" b="1">
                <a:latin typeface="Arial"/>
                <a:cs typeface="Arial"/>
              </a:rPr>
              <a:t>, украшенное заставками — большими разноцветными буквами. Материалом для рукописных книг в те времена служил </a:t>
            </a:r>
            <a:r>
              <a:rPr lang="be-BY" sz="2000" b="1" u="sng">
                <a:solidFill>
                  <a:srgbClr val="002060"/>
                </a:solidFill>
                <a:latin typeface="Arial"/>
                <a:cs typeface="Arial"/>
              </a:rPr>
              <a:t>пергамент</a:t>
            </a:r>
            <a:r>
              <a:rPr lang="be-BY" sz="2000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be-BY" sz="2000" b="1">
                <a:latin typeface="Arial"/>
                <a:cs typeface="Arial"/>
              </a:rPr>
              <a:t>— специально выделанная кожа телят. Обложкой были две дощечки, обтянутые кожей, а закрывалась книга с помощью пряжки.</a:t>
            </a:r>
            <a:endParaRPr/>
          </a:p>
        </p:txBody>
      </p:sp>
      <p:pic>
        <p:nvPicPr>
          <p:cNvPr id="6" name="Picture 6" descr="http://stara.belsat.eu/media/uploads/images/002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533849" y="3317209"/>
            <a:ext cx="4339253" cy="284962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1304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 flipH="0" flipV="0">
            <a:off x="288072" y="764703"/>
            <a:ext cx="3282108" cy="499619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defRPr/>
            </a:pPr>
            <a:r>
              <a:rPr lang="be-BY" sz="2600" b="1">
                <a:latin typeface="Arial"/>
                <a:cs typeface="Arial"/>
              </a:rPr>
              <a:t>Распространению письменности содействовали религиозно-просветительские деятели XII в. </a:t>
            </a:r>
            <a:endParaRPr sz="2600" b="1">
              <a:latin typeface="Arial"/>
              <a:cs typeface="Arial"/>
            </a:endParaRPr>
          </a:p>
          <a:p>
            <a:pPr>
              <a:defRPr/>
            </a:pPr>
            <a:r>
              <a:rPr lang="ru-RU" sz="2600" b="1">
                <a:latin typeface="Arial"/>
                <a:cs typeface="Arial"/>
              </a:rPr>
              <a:t>В первую очередь – это </a:t>
            </a:r>
            <a:r>
              <a:rPr lang="ru-RU" sz="2600" b="1">
                <a:solidFill>
                  <a:srgbClr val="FF0000"/>
                </a:solidFill>
                <a:latin typeface="Arial"/>
                <a:cs typeface="Arial"/>
              </a:rPr>
              <a:t>Ефросинья</a:t>
            </a:r>
            <a:r>
              <a:rPr lang="ru-RU" sz="2600" b="1">
                <a:latin typeface="Arial"/>
                <a:cs typeface="Arial"/>
              </a:rPr>
              <a:t> </a:t>
            </a:r>
            <a:r>
              <a:rPr lang="ru-RU" sz="2600" b="1">
                <a:solidFill>
                  <a:srgbClr val="FF0000"/>
                </a:solidFill>
                <a:latin typeface="Arial"/>
                <a:cs typeface="Arial"/>
              </a:rPr>
              <a:t>Полоцкая</a:t>
            </a:r>
            <a:r>
              <a:rPr lang="ru-RU" sz="2600" b="1">
                <a:latin typeface="Arial"/>
                <a:cs typeface="Arial"/>
              </a:rPr>
              <a:t>.</a:t>
            </a:r>
            <a:endParaRPr sz="2600" b="1">
              <a:latin typeface="Arial"/>
              <a:cs typeface="Arial"/>
            </a:endParaRPr>
          </a:p>
        </p:txBody>
      </p:sp>
      <p:sp>
        <p:nvSpPr>
          <p:cNvPr id="6" name="Прямоугольник 4" hidden="0"/>
          <p:cNvSpPr/>
          <p:nvPr isPhoto="0" userDrawn="0"/>
        </p:nvSpPr>
        <p:spPr bwMode="auto">
          <a:xfrm>
            <a:off x="1043607" y="4390071"/>
            <a:ext cx="7200835" cy="36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" name="Picture 2" descr="D:\БЕЛАРУСЬ\Знаменитые люди РБ\Просветители\Ефросиния Полоцкая.pn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 rot="0" flipH="0" flipV="0">
            <a:off x="4121024" y="794985"/>
            <a:ext cx="4799578" cy="493563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390180"/>
            <a:ext cx="8229600" cy="3098493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be-BY" sz="2800" b="1" i="0" u="sng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Ефросинья Полоцкая </a:t>
            </a:r>
            <a:r>
              <a:rPr lang="be-BY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— первая женщина среди восточных славян, провозглашенная православной церковью святой. Верующие считают ее небесной заступницей белорусской земли и каждый год 5 июня чтят день ее памяти.</a:t>
            </a:r>
            <a:endParaRPr sz="2800"/>
          </a:p>
        </p:txBody>
      </p:sp>
      <p:pic>
        <p:nvPicPr>
          <p:cNvPr id="6" name="Picture 4" descr="http://mp3reserve.ru/uploads/images/olga_arefeva_i_kovcheg_efrosinja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407552" y="3172876"/>
            <a:ext cx="6075911" cy="31897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3" hidden="0"/>
          <p:cNvSpPr/>
          <p:nvPr isPhoto="0" userDrawn="0"/>
        </p:nvSpPr>
        <p:spPr bwMode="auto">
          <a:xfrm flipH="0" flipV="0">
            <a:off x="1043607" y="692695"/>
            <a:ext cx="7128828" cy="291073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defRPr/>
            </a:pPr>
            <a:r>
              <a:rPr lang="be-BY" sz="2600" b="1">
                <a:latin typeface="Arial"/>
                <a:cs typeface="Arial"/>
              </a:rPr>
              <a:t>Осознанный жизненный выбор сделала в 12-летнем возрасте </a:t>
            </a:r>
            <a:r>
              <a:rPr lang="be-BY" sz="2600" b="1" u="sng">
                <a:solidFill>
                  <a:srgbClr val="C00000"/>
                </a:solidFill>
                <a:latin typeface="Arial"/>
                <a:cs typeface="Arial"/>
              </a:rPr>
              <a:t>Предслава</a:t>
            </a:r>
            <a:r>
              <a:rPr lang="be-BY" sz="2600" b="1">
                <a:latin typeface="Arial"/>
                <a:cs typeface="Arial"/>
              </a:rPr>
              <a:t> </a:t>
            </a:r>
            <a:r>
              <a:rPr lang="be-BY" sz="2600" b="1">
                <a:latin typeface="Arial"/>
                <a:cs typeface="Arial"/>
              </a:rPr>
              <a:t>— внучка </a:t>
            </a:r>
            <a:r>
              <a:rPr lang="be-BY" sz="2600" b="1">
                <a:latin typeface="Arial"/>
                <a:cs typeface="Arial"/>
              </a:rPr>
              <a:t>знаменитого Всеслава Чародея. Узнав о намерении отца обручить ее с будущим мужем-княжичем, она выбрала служение Богу и убежала из дому в женский монастырь, где получила имя Ефросинья. </a:t>
            </a:r>
            <a:endParaRPr sz="2600"/>
          </a:p>
        </p:txBody>
      </p:sp>
      <p:grpSp>
        <p:nvGrpSpPr>
          <p:cNvPr id="6" name="Группа 4" hidden="0"/>
          <p:cNvGrpSpPr/>
          <p:nvPr isPhoto="0" userDrawn="0"/>
        </p:nvGrpSpPr>
        <p:grpSpPr bwMode="auto">
          <a:xfrm flipH="0" flipV="0">
            <a:off x="1105002" y="4054137"/>
            <a:ext cx="6981904" cy="2378440"/>
            <a:chOff x="0" y="0"/>
            <a:chExt cx="6981904" cy="2378440"/>
          </a:xfrm>
        </p:grpSpPr>
        <p:pic>
          <p:nvPicPr>
            <p:cNvPr id="7" name="Picture 2" descr="http://2.bp.blogspot.com/-Js6R8T44bjo/ULnRneGBKkI/AAAAAAAACXA/PtJsMpuJqjQ/s1600/1.jpg" hidden="0"/>
            <p:cNvPicPr>
              <a:picLocks noChangeAspect="1" noChangeArrowheads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0" y="35927"/>
              <a:ext cx="3916152" cy="234251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Picture 6" descr="http://st-roll.ru/wp-content/uploads/2015/06/DSC02673-1024x682.jpg" hidden="0"/>
            <p:cNvPicPr>
              <a:picLocks noChangeAspect="1" noChangeArrowheads="1"/>
            </p:cNvPicPr>
            <p:nvPr isPhoto="0" userDrawn="0"/>
          </p:nvPicPr>
          <p:blipFill>
            <a:blip r:embed="rId4"/>
            <a:stretch/>
          </p:blipFill>
          <p:spPr bwMode="auto">
            <a:xfrm flipH="1">
              <a:off x="4028349" y="0"/>
              <a:ext cx="2953555" cy="2342512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 flipH="0" flipV="0">
            <a:off x="70030" y="642650"/>
            <a:ext cx="4773975" cy="548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just">
              <a:defRPr/>
            </a:pPr>
            <a:r>
              <a:rPr lang="be-BY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Позже она основала женский и мужской монастыри, где переписывались церковные книги.На склоне лет Ефросинья совершила религиозный подвиг — отправилась в далекое и трудное паломничество в Святую землю (Иерусалим), где и скончалась. </a:t>
            </a:r>
            <a:endParaRPr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74637"/>
            <a:ext cx="8229600" cy="356536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206811" y="631174"/>
            <a:ext cx="3734091" cy="5678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115616" y="692696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Выдающимся религиозным деятелем XII в. </a:t>
            </a:r>
            <a:r>
              <a:rPr lang="be-BY" sz="2000" b="1">
                <a:latin typeface="Arial"/>
                <a:cs typeface="Arial"/>
              </a:rPr>
              <a:t>был </a:t>
            </a:r>
            <a:r>
              <a:rPr lang="be-BY" sz="2000" b="1">
                <a:solidFill>
                  <a:srgbClr val="FF0000"/>
                </a:solidFill>
                <a:latin typeface="Arial"/>
                <a:cs typeface="Arial"/>
              </a:rPr>
              <a:t>Кирилл </a:t>
            </a:r>
            <a:r>
              <a:rPr lang="be-BY" sz="2000" b="1">
                <a:solidFill>
                  <a:srgbClr val="FF0000"/>
                </a:solidFill>
                <a:latin typeface="Arial"/>
                <a:cs typeface="Arial"/>
              </a:rPr>
              <a:t>Туровский. </a:t>
            </a:r>
            <a:r>
              <a:rPr lang="be-BY" sz="2000" b="1">
                <a:latin typeface="Arial"/>
                <a:cs typeface="Arial"/>
              </a:rPr>
              <a:t>Он</a:t>
            </a:r>
            <a:r>
              <a:rPr lang="be-BY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be-BY" sz="2000" b="1">
                <a:latin typeface="Arial"/>
                <a:cs typeface="Arial"/>
              </a:rPr>
              <a:t>на некоторое время стал затворником. И не </a:t>
            </a:r>
            <a:r>
              <a:rPr lang="be-BY" sz="2000" b="1">
                <a:latin typeface="Arial"/>
                <a:cs typeface="Arial"/>
              </a:rPr>
              <a:t>только читал там книги, но и писал «слова» — обращения к верующим, молитвы-исповеди, повести-притчи, имевшие характер поучений. За красноречие Кирилла Туровского прозвали </a:t>
            </a:r>
            <a:r>
              <a:rPr lang="be-BY" sz="2000" b="1">
                <a:solidFill>
                  <a:srgbClr val="002060"/>
                </a:solidFill>
                <a:latin typeface="Arial"/>
                <a:cs typeface="Arial"/>
              </a:rPr>
              <a:t>Златоустом</a:t>
            </a:r>
            <a:r>
              <a:rPr lang="be-BY" sz="2000" b="1">
                <a:latin typeface="Arial"/>
                <a:cs typeface="Arial"/>
              </a:rPr>
              <a:t>, «паче всех воссиявшим на Руси».</a:t>
            </a:r>
            <a:endParaRPr/>
          </a:p>
        </p:txBody>
      </p:sp>
      <p:grpSp>
        <p:nvGrpSpPr>
          <p:cNvPr id="6" name="Группа 3" hidden="0"/>
          <p:cNvGrpSpPr/>
          <p:nvPr isPhoto="0" userDrawn="0"/>
        </p:nvGrpSpPr>
        <p:grpSpPr bwMode="auto">
          <a:xfrm>
            <a:off x="994643" y="3068960"/>
            <a:ext cx="6756951" cy="3008671"/>
            <a:chOff x="994643" y="3068960"/>
            <a:chExt cx="6756951" cy="3008671"/>
          </a:xfrm>
        </p:grpSpPr>
        <p:pic>
          <p:nvPicPr>
            <p:cNvPr id="7" name="Picture 2" descr="http://hramlavrenty-svetoch.narod.ru/ikony/7/Kiril_7b.jpg" hidden="0"/>
            <p:cNvPicPr>
              <a:picLocks noChangeAspect="1" noChangeArrowheads="1"/>
            </p:cNvPicPr>
            <p:nvPr isPhoto="0" userDrawn="0"/>
          </p:nvPicPr>
          <p:blipFill>
            <a:blip r:embed="rId3"/>
            <a:srcRect l="9386" t="5568" r="15048" b="21944"/>
            <a:stretch/>
          </p:blipFill>
          <p:spPr bwMode="auto">
            <a:xfrm>
              <a:off x="5436096" y="3068960"/>
              <a:ext cx="2315498" cy="300867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Picture 4" descr="http://www.pozdravleniyavot.ru/userfiles/images_list/dbxmf7lztmytwtatpp1us1nqaokketai.jpg" hidden="0"/>
            <p:cNvPicPr>
              <a:picLocks noChangeAspect="1" noChangeArrowheads="1"/>
            </p:cNvPicPr>
            <p:nvPr isPhoto="0" userDrawn="0"/>
          </p:nvPicPr>
          <p:blipFill>
            <a:blip r:embed="rId4"/>
            <a:stretch/>
          </p:blipFill>
          <p:spPr bwMode="auto">
            <a:xfrm flipH="1">
              <a:off x="994643" y="3356992"/>
              <a:ext cx="4441453" cy="2592288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43608" y="764704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Выдающимся памятником каменного зодчества </a:t>
            </a:r>
            <a:r>
              <a:rPr lang="be-BY" sz="2000" b="1">
                <a:latin typeface="Arial"/>
                <a:cs typeface="Arial"/>
              </a:rPr>
              <a:t>был </a:t>
            </a:r>
            <a:r>
              <a:rPr lang="be-BY" sz="2000" b="1">
                <a:latin typeface="Arial"/>
                <a:cs typeface="Arial"/>
              </a:rPr>
              <a:t>возведенный в середине XI в. в Полоцке при князе Всеславе </a:t>
            </a:r>
            <a:r>
              <a:rPr lang="be-BY" sz="2000" b="1">
                <a:latin typeface="Arial"/>
                <a:cs typeface="Arial"/>
              </a:rPr>
              <a:t>Чародее </a:t>
            </a:r>
            <a:r>
              <a:rPr lang="be-BY" sz="2000" b="1" u="sng">
                <a:solidFill>
                  <a:srgbClr val="C00000"/>
                </a:solidFill>
                <a:latin typeface="Arial"/>
                <a:cs typeface="Arial"/>
              </a:rPr>
              <a:t>Софийский</a:t>
            </a:r>
            <a:r>
              <a:rPr lang="be-BY" sz="2000" b="1" u="sng">
                <a:latin typeface="Arial"/>
                <a:cs typeface="Arial"/>
              </a:rPr>
              <a:t> </a:t>
            </a:r>
            <a:r>
              <a:rPr lang="be-BY" sz="2000" b="1" u="sng">
                <a:solidFill>
                  <a:srgbClr val="C00000"/>
                </a:solidFill>
                <a:latin typeface="Arial"/>
                <a:cs typeface="Arial"/>
              </a:rPr>
              <a:t>собор</a:t>
            </a:r>
            <a:r>
              <a:rPr lang="be-BY" sz="2000" b="1">
                <a:latin typeface="Arial"/>
                <a:cs typeface="Arial"/>
              </a:rPr>
              <a:t>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Это </a:t>
            </a:r>
            <a:r>
              <a:rPr lang="be-BY" sz="2000" b="1">
                <a:latin typeface="Arial"/>
                <a:cs typeface="Arial"/>
              </a:rPr>
              <a:t>был третий храм такого типа, возведенный на землях восточных славян после Киевской и Новгородской Софий.</a:t>
            </a:r>
            <a:endParaRPr/>
          </a:p>
        </p:txBody>
      </p:sp>
      <p:grpSp>
        <p:nvGrpSpPr>
          <p:cNvPr id="6" name="Группа 4" hidden="0"/>
          <p:cNvGrpSpPr/>
          <p:nvPr isPhoto="0" userDrawn="0"/>
        </p:nvGrpSpPr>
        <p:grpSpPr bwMode="auto">
          <a:xfrm>
            <a:off x="1187624" y="2708920"/>
            <a:ext cx="6870197" cy="3240000"/>
            <a:chOff x="1259632" y="2708920"/>
            <a:chExt cx="6870197" cy="3240000"/>
          </a:xfrm>
        </p:grpSpPr>
        <p:pic>
          <p:nvPicPr>
            <p:cNvPr id="7" name="Picture 8" descr="http://metr.by/uploads/1439537542-983209295.jpg.png" hidden="0"/>
            <p:cNvPicPr>
              <a:picLocks noChangeAspect="1" noChangeArrowheads="1"/>
            </p:cNvPicPr>
            <p:nvPr isPhoto="0" userDrawn="0"/>
          </p:nvPicPr>
          <p:blipFill>
            <a:blip r:embed="rId3"/>
            <a:srcRect l="20936" t="0" r="15629" b="3724"/>
            <a:stretch/>
          </p:blipFill>
          <p:spPr bwMode="auto">
            <a:xfrm>
              <a:off x="1259632" y="2708920"/>
              <a:ext cx="3204724" cy="32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Picture 10" descr="http://www.holiday.by/files/sights/polotsk_sofia_0001-de08e7f7c8929dd6bfd6af8aa9d8779a.jpg" hidden="0"/>
            <p:cNvPicPr>
              <a:picLocks noChangeAspect="1" noChangeArrowheads="1"/>
            </p:cNvPicPr>
            <p:nvPr isPhoto="0" userDrawn="0"/>
          </p:nvPicPr>
          <p:blipFill>
            <a:blip r:embed="rId4"/>
            <a:srcRect l="32639" t="8266" r="4459" b="9153"/>
            <a:stretch/>
          </p:blipFill>
          <p:spPr bwMode="auto">
            <a:xfrm>
              <a:off x="4427984" y="2708920"/>
              <a:ext cx="3701845" cy="324000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43608" y="764704"/>
            <a:ext cx="70567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При строительстве собора использовался плоский кирпич — </a:t>
            </a:r>
            <a:r>
              <a:rPr lang="be-BY" sz="2000" b="1" u="sng">
                <a:latin typeface="Arial"/>
                <a:cs typeface="Arial"/>
              </a:rPr>
              <a:t>плинфа</a:t>
            </a:r>
            <a:r>
              <a:rPr lang="be-BY" sz="2000" b="1">
                <a:latin typeface="Arial"/>
                <a:cs typeface="Arial"/>
              </a:rPr>
              <a:t>. Внутренняя поверхность храма была украшена </a:t>
            </a:r>
            <a:r>
              <a:rPr lang="be-BY" sz="2000" b="1" u="sng">
                <a:solidFill>
                  <a:srgbClr val="C00000"/>
                </a:solidFill>
                <a:latin typeface="Arial"/>
                <a:cs typeface="Arial"/>
              </a:rPr>
              <a:t>фресками</a:t>
            </a:r>
            <a:r>
              <a:rPr lang="be-BY" sz="2000" b="1">
                <a:latin typeface="Arial"/>
                <a:cs typeface="Arial"/>
              </a:rPr>
              <a:t> — росписью водяными красками по свежей штукатурке.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За </a:t>
            </a:r>
            <a:r>
              <a:rPr lang="be-BY" sz="2000" b="1">
                <a:latin typeface="Arial"/>
                <a:cs typeface="Arial"/>
              </a:rPr>
              <a:t>свою историю Полоцкая София несколько раз разрушалась, перестраивалась и дошла до нас в значительно измененном виде. </a:t>
            </a:r>
            <a:endParaRPr/>
          </a:p>
        </p:txBody>
      </p:sp>
      <p:pic>
        <p:nvPicPr>
          <p:cNvPr id="6" name="Picture 2" descr="http://img-fotki.yandex.ru/get/6432/35721275.93/0_8cb55_380feb4a_XL.jpg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0" b="12822"/>
          <a:stretch/>
        </p:blipFill>
        <p:spPr bwMode="auto">
          <a:xfrm>
            <a:off x="1547664" y="2996952"/>
            <a:ext cx="6120680" cy="317860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43608" y="764704"/>
            <a:ext cx="71287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В течение XII в. в Полоцке было возведено 10 каменных однокупольных культовых зданий. Одним из них стала </a:t>
            </a:r>
            <a:r>
              <a:rPr lang="be-BY" sz="2000" b="1" u="sng">
                <a:solidFill>
                  <a:srgbClr val="C00000"/>
                </a:solidFill>
                <a:latin typeface="Arial"/>
                <a:cs typeface="Arial"/>
              </a:rPr>
              <a:t>Спасо-Ефросиньевская церковь</a:t>
            </a:r>
            <a:r>
              <a:rPr lang="be-BY" sz="2000" b="1">
                <a:latin typeface="Arial"/>
                <a:cs typeface="Arial"/>
              </a:rPr>
              <a:t>, построенная по просьбе Ефросиньи Полоцкой зодчим Иоанном (Иваном) за 30 недель. В этой церкви хранятся мощи (останки) Святой Ефросиньи Полоцкой.</a:t>
            </a:r>
            <a:endParaRPr/>
          </a:p>
        </p:txBody>
      </p:sp>
      <p:pic>
        <p:nvPicPr>
          <p:cNvPr id="6" name="Picture 2" descr="http://megabook.ru/stream/mediapreview?Key=%D0%9F%D0%BE%D0%BB%D0%BE%D1%86%D0%BA%20(%D0%A1%D0%BF%D0%B0%D1%81%D0%BE-%D0%95%D0%B2%D1%84%D1%80%D0%BE%D1%81%D0%B8%D0%BD%D1%8C%D0%B5%D0%B2%D1%81%D0%BA%D0%B8%D0%B9%20%D0%BC%D0%BE%D0%BD%D0%B0%D1%81%D1%82%D1%8B%D1%80%D1%8C)&amp;Width=654&amp;Height=654" hidden="0"/>
          <p:cNvPicPr>
            <a:picLocks noChangeAspect="1" noChangeArrowheads="1"/>
          </p:cNvPicPr>
          <p:nvPr isPhoto="0" userDrawn="0"/>
        </p:nvPicPr>
        <p:blipFill>
          <a:blip r:embed="rId3"/>
          <a:srcRect l="0" t="0" r="0" b="4143"/>
          <a:stretch/>
        </p:blipFill>
        <p:spPr bwMode="auto">
          <a:xfrm>
            <a:off x="3786214" y="2852936"/>
            <a:ext cx="4318483" cy="3168351"/>
          </a:xfrm>
          <a:prstGeom prst="rect">
            <a:avLst/>
          </a:prstGeom>
          <a:ln>
            <a:noFill/>
          </a:ln>
        </p:spPr>
      </p:pic>
      <p:pic>
        <p:nvPicPr>
          <p:cNvPr id="7" name="Picture 4" descr="http://s017.radikal.ru/i412/1202/6c/9a17e8b268da.jpg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899592" y="3068960"/>
            <a:ext cx="2880320" cy="244827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43608" y="692696"/>
            <a:ext cx="72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До наших дней частично сохранилась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Коложская</a:t>
            </a:r>
            <a:r>
              <a:rPr lang="be-BY" sz="2000" b="1">
                <a:latin typeface="Arial"/>
                <a:cs typeface="Arial"/>
              </a:rPr>
              <a:t> (</a:t>
            </a:r>
            <a:r>
              <a:rPr lang="be-BY" sz="2000" b="1" u="sng">
                <a:latin typeface="Arial"/>
                <a:cs typeface="Arial"/>
              </a:rPr>
              <a:t>Борисоглебская</a:t>
            </a:r>
            <a:r>
              <a:rPr lang="be-BY" sz="2000" b="1">
                <a:latin typeface="Arial"/>
                <a:cs typeface="Arial"/>
              </a:rPr>
              <a:t>)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церковь</a:t>
            </a:r>
            <a:r>
              <a:rPr lang="be-BY" sz="2000" b="1">
                <a:latin typeface="Arial"/>
                <a:cs typeface="Arial"/>
              </a:rPr>
              <a:t>, построенная в XII в. в Гродно. Стены церкви украшены вставками из цветного полированного камня и керамическими плитками, образующими определенный рисунок. Особенностью церкви является большое количество голосников — глиняных кувшинов, вмурованных в стены для того, чтобы было хорошо слышно </a:t>
            </a:r>
            <a:r>
              <a:rPr lang="be-BY" sz="2000" b="1">
                <a:latin typeface="Arial"/>
                <a:cs typeface="Arial"/>
              </a:rPr>
              <a:t>молитву. </a:t>
            </a:r>
            <a:r>
              <a:rPr lang="be-BY" sz="2000" b="1">
                <a:latin typeface="Arial"/>
                <a:cs typeface="Arial"/>
              </a:rPr>
              <a:t>и голос священника.</a:t>
            </a:r>
            <a:endParaRPr/>
          </a:p>
        </p:txBody>
      </p:sp>
      <p:pic>
        <p:nvPicPr>
          <p:cNvPr id="6" name="Picture 2" descr="http://www.smileplanet.ru/upload/resize_cache/iblock/444/1024_420_2/borisoglebskaya-tserkov_14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926540" y="3148364"/>
            <a:ext cx="7328024" cy="300563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5894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1073104" y="707444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Памятником оборонного зодчества является пятиярусная, высотой около 30 м, </a:t>
            </a:r>
            <a:r>
              <a:rPr lang="be-BY" sz="2000" b="1">
                <a:solidFill>
                  <a:srgbClr val="FF0000"/>
                </a:solidFill>
                <a:latin typeface="Arial"/>
                <a:cs typeface="Arial"/>
              </a:rPr>
              <a:t>Каменецкая башня</a:t>
            </a:r>
            <a:r>
              <a:rPr lang="be-BY" sz="2000" b="1">
                <a:latin typeface="Arial"/>
                <a:cs typeface="Arial"/>
              </a:rPr>
              <a:t>, возведенная в XIII в. на Брестчине из желтого и коричневого кирпича.</a:t>
            </a:r>
            <a:endParaRPr/>
          </a:p>
        </p:txBody>
      </p:sp>
      <p:pic>
        <p:nvPicPr>
          <p:cNvPr id="6" name="Picture 2" descr="http://www.tio.by/datas/photos/new_37734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187624" y="2060848"/>
            <a:ext cx="5376598" cy="4032448"/>
          </a:xfrm>
          <a:prstGeom prst="rect">
            <a:avLst/>
          </a:prstGeom>
          <a:ln>
            <a:noFill/>
          </a:ln>
        </p:spPr>
      </p:pic>
      <p:pic>
        <p:nvPicPr>
          <p:cNvPr id="7" name="Picture 4" descr="http://weaponhistory.com/wp-content/uploads/2015/08/19.jpg" hidden="0"/>
          <p:cNvPicPr>
            <a:picLocks noChangeAspect="1" noChangeArrowheads="1"/>
          </p:cNvPicPr>
          <p:nvPr isPhoto="0" userDrawn="0"/>
        </p:nvPicPr>
        <p:blipFill>
          <a:blip r:embed="rId4"/>
          <a:srcRect l="10883" t="0" r="0" b="4466"/>
          <a:stretch/>
        </p:blipFill>
        <p:spPr bwMode="auto">
          <a:xfrm>
            <a:off x="6517685" y="2060848"/>
            <a:ext cx="1727275" cy="259228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2" hidden="0">
            <a:hlinkClick r:id="" action="ppaction://hlinkshowjump?jump=nextslide" highlightClick="1"/>
          </p:cNvPr>
          <p:cNvSpPr/>
          <p:nvPr isPhoto="0" userDrawn="0"/>
        </p:nvSpPr>
        <p:spPr bwMode="auto">
          <a:xfrm>
            <a:off x="8153357" y="6038439"/>
            <a:ext cx="595107" cy="486905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e-BY"/>
          </a:p>
        </p:txBody>
      </p:sp>
      <p:sp>
        <p:nvSpPr>
          <p:cNvPr id="5" name="Прямоугольник 1" hidden="0"/>
          <p:cNvSpPr/>
          <p:nvPr isPhoto="0" userDrawn="0"/>
        </p:nvSpPr>
        <p:spPr bwMode="auto">
          <a:xfrm>
            <a:off x="2627784" y="620688"/>
            <a:ext cx="5472608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Шедевром древнего искусства является шестиконечный крест, созданный в технике перегородчатой эмали мастером </a:t>
            </a:r>
            <a:r>
              <a:rPr lang="be-BY" sz="2000" b="1" u="sng">
                <a:solidFill>
                  <a:srgbClr val="C00000"/>
                </a:solidFill>
                <a:latin typeface="Arial"/>
                <a:cs typeface="Arial"/>
              </a:rPr>
              <a:t>Лазарем Богшей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be-BY" sz="2000" b="1">
                <a:latin typeface="Arial"/>
                <a:cs typeface="Arial"/>
              </a:rPr>
              <a:t>по </a:t>
            </a:r>
            <a:r>
              <a:rPr lang="be-BY" sz="2000" b="1">
                <a:latin typeface="Arial"/>
                <a:cs typeface="Arial"/>
              </a:rPr>
              <a:t>заказу Ефросиньи Полоцкой в </a:t>
            </a:r>
            <a:r>
              <a:rPr lang="be-BY" sz="2000" b="1">
                <a:solidFill>
                  <a:srgbClr val="C00000"/>
                </a:solidFill>
                <a:latin typeface="Arial"/>
                <a:cs typeface="Arial"/>
              </a:rPr>
              <a:t>1161</a:t>
            </a:r>
            <a:r>
              <a:rPr lang="be-BY" sz="2000" b="1">
                <a:latin typeface="Arial"/>
                <a:cs typeface="Arial"/>
              </a:rPr>
              <a:t> г. </a:t>
            </a:r>
            <a:endParaRPr lang="be-BY" sz="2000" b="1">
              <a:latin typeface="Arial"/>
              <a:cs typeface="Arial"/>
            </a:endParaRPr>
          </a:p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Крест </a:t>
            </a:r>
            <a:r>
              <a:rPr lang="be-BY" sz="2000" b="1">
                <a:latin typeface="Arial"/>
                <a:cs typeface="Arial"/>
              </a:rPr>
              <a:t>изготовлен из кипарисового дерева. Его поверхность выложена золотыми, а стороны — серебряными пластинами с выбитыми на них надписями </a:t>
            </a:r>
            <a:r>
              <a:rPr lang="be-BY" sz="2000" b="1">
                <a:latin typeface="Arial"/>
                <a:cs typeface="Arial"/>
              </a:rPr>
              <a:t>кириллицей</a:t>
            </a:r>
            <a:endParaRPr lang="be-BY" sz="2000" b="1">
              <a:solidFill>
                <a:srgbClr val="002060"/>
              </a:solidFill>
              <a:latin typeface="Arial Black"/>
              <a:cs typeface="Arial"/>
            </a:endParaRPr>
          </a:p>
        </p:txBody>
      </p:sp>
      <p:pic>
        <p:nvPicPr>
          <p:cNvPr id="6" name="Picture 2" descr="http://referatdb.ru/pars_docs/refs/48/47310/47310_html_4cc75472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971599" y="620688"/>
            <a:ext cx="1628775" cy="3133726"/>
          </a:xfrm>
          <a:prstGeom prst="rect">
            <a:avLst/>
          </a:prstGeom>
          <a:noFill/>
        </p:spPr>
      </p:pic>
      <p:sp>
        <p:nvSpPr>
          <p:cNvPr id="7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899592" y="3659771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be-BY" sz="2000" b="1">
                <a:latin typeface="Arial"/>
                <a:cs typeface="Arial"/>
              </a:rPr>
              <a:t>На золотых пластинах разноцветными эмалями изображены святые. В кресте содержались частички дерева с креста, на котором был распят Иисус Христос, мощи святых. </a:t>
            </a:r>
            <a:endParaRPr/>
          </a:p>
          <a:p>
            <a:pPr algn="just">
              <a:defRPr/>
            </a:pPr>
            <a:r>
              <a:rPr lang="be-BY" sz="2000" b="1">
                <a:solidFill>
                  <a:srgbClr val="002060"/>
                </a:solidFill>
                <a:latin typeface="Arial Black"/>
                <a:cs typeface="Arial"/>
              </a:rPr>
              <a:t>Восстановленный в XX в. образ Креста Ефросиньи Полоцкой считается христианской </a:t>
            </a:r>
            <a:r>
              <a:rPr lang="be-BY" sz="2000" b="1">
                <a:solidFill>
                  <a:srgbClr val="002060"/>
                </a:solidFill>
                <a:latin typeface="Arial Black"/>
                <a:cs typeface="Arial"/>
              </a:rPr>
              <a:t>реликвией </a:t>
            </a:r>
            <a:r>
              <a:rPr lang="be-BY" sz="2000" b="1">
                <a:latin typeface="Arial"/>
                <a:cs typeface="Arial"/>
              </a:rPr>
              <a:t>. </a:t>
            </a:r>
            <a:r>
              <a:rPr lang="be-BY" sz="2000" b="1">
                <a:solidFill>
                  <a:srgbClr val="002060"/>
                </a:solidFill>
                <a:latin typeface="Arial Black"/>
                <a:cs typeface="Arial"/>
              </a:rPr>
              <a:t>белорусов</a:t>
            </a:r>
            <a:r>
              <a:rPr lang="be-BY" sz="2000" b="1">
                <a:solidFill>
                  <a:srgbClr val="002060"/>
                </a:solidFill>
                <a:latin typeface="Arial Black"/>
                <a:cs typeface="Arial"/>
              </a:rPr>
              <a:t>.</a:t>
            </a:r>
            <a:endParaRPr lang="be-BY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20</Slides>
  <Notes>20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