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customXml/itemProps1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6021F48-6F16-1447-5F11-033A3A01BB4B}">
  <a:tblStyle styleId="{96021F48-6F16-1447-5F11-033A3A01BB4B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presProps" Target="presProps.xml" /><Relationship Id="rId43" Type="http://schemas.openxmlformats.org/officeDocument/2006/relationships/tableStyles" Target="tableStyles.xml" /><Relationship Id="rId4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 flipV="1">
            <a:off x="7213576" y="3810000"/>
            <a:ext cx="4978425" cy="91087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Прямоугольник 23"/>
          <p:cNvSpPr/>
          <p:nvPr/>
        </p:nvSpPr>
        <p:spPr bwMode="auto">
          <a:xfrm flipV="1">
            <a:off x="7213600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Прямоугольник 24"/>
          <p:cNvSpPr/>
          <p:nvPr/>
        </p:nvSpPr>
        <p:spPr bwMode="auto">
          <a:xfrm flipV="1">
            <a:off x="7213600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оугольник 25"/>
          <p:cNvSpPr/>
          <p:nvPr/>
        </p:nvSpPr>
        <p:spPr bwMode="auto"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2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" y="3649661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3675527"/>
            <a:ext cx="12192001" cy="140677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0"/>
            <a:ext cx="12192000" cy="3701700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609600" y="2401887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609600" y="3899938"/>
            <a:ext cx="6604000" cy="1752599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1093450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042400" y="1143000"/>
            <a:ext cx="2540000" cy="54864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43000"/>
            <a:ext cx="8331200" cy="54864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1981200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0" y="2249424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7600" y="2249424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2244970"/>
            <a:ext cx="538886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6294966" y="2244970"/>
            <a:ext cx="5389033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291072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37994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7137994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53912" y="1109160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17924" y="3274308"/>
            <a:ext cx="3454400" cy="251648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1" y="366818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-1"/>
            <a:ext cx="12192000" cy="310663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0" y="308276"/>
            <a:ext cx="12192001" cy="91441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 bwMode="auto">
          <a:xfrm flipV="1">
            <a:off x="7213576" y="360246"/>
            <a:ext cx="4978425" cy="91087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 bwMode="auto">
          <a:xfrm flipV="1">
            <a:off x="7213600" y="440112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3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0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5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4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>
        <a:spcBef>
          <a:spcPts val="300"/>
        </a:spcBef>
        <a:buClr>
          <a:schemeClr val="accent3"/>
        </a:buClr>
        <a:buFont typeface="Georgia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>
        <a:spcBef>
          <a:spcPts val="300"/>
        </a:spcBef>
        <a:buClr>
          <a:schemeClr val="accent2"/>
        </a:buClr>
        <a:buFont typeface="Georgia"/>
        <a:buChar char="▫"/>
        <a:defRPr sz="26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>
        <a:spcBef>
          <a:spcPts val="300"/>
        </a:spcBef>
        <a:buClr>
          <a:schemeClr val="accent1"/>
        </a:buClr>
        <a:buFont typeface="Wingdings 2"/>
        <a:buChar char=""/>
        <a:defRPr sz="24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>
        <a:spcBef>
          <a:spcPts val="300"/>
        </a:spcBef>
        <a:buClr>
          <a:schemeClr val="accent1"/>
        </a:buClr>
        <a:buFont typeface="Wingdings 2"/>
        <a:buChar char=""/>
        <a:defRPr sz="2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>
        <a:spcBef>
          <a:spcPts val="300"/>
        </a:spcBef>
        <a:buClr>
          <a:schemeClr val="accent3"/>
        </a:buClr>
        <a:buFont typeface="Georgia"/>
        <a:buChar char="▫"/>
        <a:defRPr sz="20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>
        <a:spcBef>
          <a:spcPts val="300"/>
        </a:spcBef>
        <a:buClr>
          <a:schemeClr val="accent3"/>
        </a:buClr>
        <a:buFont typeface="Georgia"/>
        <a:buChar char="▫"/>
        <a:defRPr sz="18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>
        <a:spcBef>
          <a:spcPts val="300"/>
        </a:spcBef>
        <a:buClr>
          <a:schemeClr val="accent3"/>
        </a:buClr>
        <a:buFont typeface="Georgia"/>
        <a:buChar char="▫"/>
        <a:defRPr sz="16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>
        <a:spcBef>
          <a:spcPts val="300"/>
        </a:spcBef>
        <a:buClr>
          <a:schemeClr val="accent3"/>
        </a:buClr>
        <a:buFont typeface="Georgia"/>
        <a:buChar char="◦"/>
        <a:defRPr sz="15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>
        <a:spcBef>
          <a:spcPts val="300"/>
        </a:spcBef>
        <a:buClr>
          <a:schemeClr val="accent3"/>
        </a:buClr>
        <a:buFont typeface="Georgia"/>
        <a:buChar char="◦"/>
        <a:defRPr sz="14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80960" y="285728"/>
            <a:ext cx="11506240" cy="335758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>
                <a:latin typeface="Calibri"/>
                <a:cs typeface="Calibri"/>
              </a:rPr>
              <a:t>Культура Беларуси во второй половине </a:t>
            </a:r>
            <a:r>
              <a:rPr lang="en-US" sz="4800" b="1">
                <a:latin typeface="Calibri"/>
                <a:cs typeface="Calibri"/>
              </a:rPr>
              <a:t>XIX – </a:t>
            </a:r>
            <a:r>
              <a:rPr lang="ru-RU" sz="4800" b="1">
                <a:latin typeface="Calibri"/>
                <a:cs typeface="Calibri"/>
              </a:rPr>
              <a:t>начале ХХ в.</a:t>
            </a:r>
            <a:br>
              <a:rPr lang="en-US" sz="1800"/>
            </a:br>
            <a:br>
              <a:rPr lang="en-US" sz="1800"/>
            </a:br>
            <a:br>
              <a:rPr lang="ru-RU" sz="2000" b="1"/>
            </a:br>
            <a:endParaRPr lang="ru-RU" sz="2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609599" y="3726771"/>
            <a:ext cx="11201439" cy="291693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30000" lnSpcReduction="14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sz="9000" u="sng">
                <a:latin typeface="Calibri"/>
                <a:cs typeface="Calibri"/>
              </a:rPr>
              <a:t>План:</a:t>
            </a:r>
            <a:endParaRPr sz="9000">
              <a:latin typeface="Calibri"/>
              <a:cs typeface="Calibri"/>
            </a:endParaRPr>
          </a:p>
          <a:p>
            <a:pPr marL="521208" indent="-457200">
              <a:buAutoNum type="arabicPeriod"/>
              <a:defRPr/>
            </a:pPr>
            <a:r>
              <a:rPr lang="ru-RU" sz="9000">
                <a:latin typeface="Calibri"/>
                <a:cs typeface="Calibri"/>
              </a:rPr>
              <a:t>Изменения в системе образования.</a:t>
            </a:r>
            <a:endParaRPr sz="9000">
              <a:latin typeface="Calibri"/>
              <a:cs typeface="Calibri"/>
            </a:endParaRPr>
          </a:p>
          <a:p>
            <a:pPr marL="521208" indent="-457200">
              <a:buAutoNum type="arabicPeriod"/>
              <a:defRPr/>
            </a:pPr>
            <a:r>
              <a:rPr lang="ru-RU" sz="9000">
                <a:latin typeface="Calibri"/>
                <a:cs typeface="Calibri"/>
              </a:rPr>
              <a:t>Научные исследования о языке, этнографии белорусов, истории Беларуси.</a:t>
            </a:r>
            <a:endParaRPr sz="9000">
              <a:latin typeface="Calibri"/>
              <a:cs typeface="Calibri"/>
            </a:endParaRPr>
          </a:p>
          <a:p>
            <a:pPr marL="521208" indent="-457200">
              <a:buAutoNum type="arabicPeriod"/>
              <a:defRPr/>
            </a:pPr>
            <a:r>
              <a:rPr lang="ru-RU" sz="9000">
                <a:latin typeface="Calibri"/>
                <a:cs typeface="Calibri"/>
              </a:rPr>
              <a:t> Развитие белорусской литературы и становление белорусского театра.</a:t>
            </a:r>
            <a:endParaRPr sz="9000">
              <a:latin typeface="Calibri"/>
              <a:cs typeface="Calibri"/>
            </a:endParaRPr>
          </a:p>
          <a:p>
            <a:pPr marL="521208" indent="-457200">
              <a:buAutoNum type="arabicPeriod"/>
              <a:defRPr/>
            </a:pPr>
            <a:r>
              <a:rPr lang="ru-RU" sz="9000">
                <a:latin typeface="Calibri"/>
                <a:cs typeface="Calibri"/>
              </a:rPr>
              <a:t>Живопись и архитектура.</a:t>
            </a:r>
            <a:endParaRPr sz="9000">
              <a:latin typeface="Calibri"/>
              <a:cs typeface="Calibri"/>
            </a:endParaRPr>
          </a:p>
          <a:p>
            <a:pPr marL="521208" indent="-457200">
              <a:buAutoNum type="arabicPeriod"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9316864" name=""/>
          <p:cNvSpPr txBox="1"/>
          <p:nvPr/>
        </p:nvSpPr>
        <p:spPr bwMode="auto">
          <a:xfrm flipH="0" flipV="0">
            <a:off x="340889" y="622788"/>
            <a:ext cx="9031512" cy="55778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800" b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Образование</a:t>
            </a:r>
            <a:endParaRPr sz="4800" b="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 b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Начало 19 века-Виленская учебная округа. Виленский ун-т до 1832</a:t>
            </a:r>
            <a:endParaRPr sz="2200" b="0">
              <a:latin typeface="Calibri"/>
              <a:cs typeface="Calibri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Рост сети профессиональных учебных заведений (торговые, ремесленные, музыкальные, медицинские, художественные). </a:t>
            </a:r>
            <a:r>
              <a:rPr sz="2200">
                <a:latin typeface="Calibri"/>
                <a:cs typeface="Calibri"/>
              </a:rPr>
              <a:t>Высшее образование давали Виленский университет и  Полоцкая иезуитская академия (до  1812  г.  — Полоцкий иезуитский коллегиум). </a:t>
            </a:r>
            <a:endParaRPr sz="220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>
                <a:latin typeface="Calibri"/>
                <a:cs typeface="Calibri"/>
              </a:rPr>
              <a:t>В  </a:t>
            </a:r>
            <a:r>
              <a:rPr sz="2200" b="1">
                <a:latin typeface="Calibri"/>
                <a:cs typeface="Calibri"/>
              </a:rPr>
              <a:t>1848</a:t>
            </a:r>
            <a:r>
              <a:rPr sz="2200">
                <a:latin typeface="Calibri"/>
                <a:cs typeface="Calibri"/>
              </a:rPr>
              <a:t>  г. </a:t>
            </a:r>
            <a:r>
              <a:rPr sz="2200">
                <a:highlight>
                  <a:srgbClr val="FFFF00"/>
                </a:highlight>
                <a:latin typeface="Calibri"/>
                <a:cs typeface="Calibri"/>
              </a:rPr>
              <a:t>Горы-Горецкую земледельческую школу</a:t>
            </a:r>
            <a:r>
              <a:rPr sz="2200">
                <a:latin typeface="Calibri"/>
                <a:cs typeface="Calibri"/>
              </a:rPr>
              <a:t> (1840) реорганизовали в институт, который просуществовал до 1864  г. Школа стала первым высшим учебным заведением сельскохозяйственного профиля на территории Российской империи. 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1864 г.</a:t>
            </a:r>
            <a:r>
              <a:rPr sz="2200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 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— открытие в </a:t>
            </a: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Молодечно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первой в Российской империи </a:t>
            </a:r>
            <a:r>
              <a:rPr sz="2200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учительской семинарии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для подготовки учителей начальных школ.</a:t>
            </a:r>
            <a:endParaRPr sz="220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Среднее образование: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уездные училища 4 класса</a:t>
            </a:r>
            <a:endParaRPr sz="220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            Классические гимназии и реальные училища 7 классов для знати</a:t>
            </a:r>
            <a:endParaRPr sz="220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                                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949084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160673" y="778485"/>
            <a:ext cx="2967403" cy="2997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714356"/>
            <a:ext cx="10363200" cy="121444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Calibri"/>
              </a:rPr>
              <a:t>1. Изменения в системе образования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1928802"/>
            <a:ext cx="10363200" cy="4572032"/>
          </a:xfrm>
        </p:spPr>
        <p:txBody>
          <a:bodyPr/>
          <a:lstStyle/>
          <a:p>
            <a:pPr>
              <a:defRPr/>
            </a:pPr>
            <a:r>
              <a:rPr lang="ru-RU" b="1"/>
              <a:t>Школьная реформа 1864 г. </a:t>
            </a:r>
            <a:r>
              <a:rPr lang="ru-RU"/>
              <a:t>– одна из буржуазных реформ:</a:t>
            </a:r>
            <a:endParaRPr/>
          </a:p>
          <a:p>
            <a:pPr marL="502920" indent="-457200">
              <a:buAutoNum type="arabicPeriod"/>
              <a:defRPr/>
            </a:pPr>
            <a:r>
              <a:rPr lang="ru-RU"/>
              <a:t>Всесословность</a:t>
            </a:r>
            <a:r>
              <a:rPr lang="ru-RU"/>
              <a:t> образования.</a:t>
            </a:r>
            <a:endParaRPr/>
          </a:p>
          <a:p>
            <a:pPr marL="502920" indent="-457200">
              <a:buAutoNum type="arabicPeriod"/>
              <a:defRPr/>
            </a:pPr>
            <a:r>
              <a:rPr lang="ru-RU"/>
              <a:t> Преемственность между уровнями обучения.</a:t>
            </a:r>
            <a:endParaRPr/>
          </a:p>
          <a:p>
            <a:pPr marL="502920" indent="-457200">
              <a:buAutoNum type="arabicPeriod"/>
              <a:defRPr/>
            </a:pPr>
            <a:endParaRPr lang="ru-RU"/>
          </a:p>
          <a:p>
            <a:pPr marL="502920" indent="-457200">
              <a:defRPr/>
            </a:pPr>
            <a:r>
              <a:rPr lang="ru-RU"/>
              <a:t>До к. </a:t>
            </a:r>
            <a:r>
              <a:rPr lang="en-US"/>
              <a:t>XIX </a:t>
            </a:r>
            <a:r>
              <a:rPr lang="ru-RU"/>
              <a:t>в. действовали </a:t>
            </a:r>
            <a:r>
              <a:rPr lang="ru-RU" b="1"/>
              <a:t>«Временные правила для народных школ»</a:t>
            </a:r>
            <a:r>
              <a:rPr lang="ru-RU"/>
              <a:t> 1863 г.  - в каждой губернии создавались </a:t>
            </a:r>
            <a:r>
              <a:rPr lang="ru-RU" u="sng"/>
              <a:t>дирекции народных училищ </a:t>
            </a:r>
            <a:r>
              <a:rPr lang="ru-RU"/>
              <a:t>для надзора за работой школ.</a:t>
            </a:r>
            <a:endParaRPr/>
          </a:p>
          <a:p>
            <a:pPr marL="502920" indent="-457200">
              <a:defRPr/>
            </a:pPr>
            <a:endParaRPr lang="ru-RU"/>
          </a:p>
          <a:p>
            <a:pPr marL="502920" indent="-457200">
              <a:defRPr/>
            </a:pPr>
            <a:r>
              <a:rPr lang="ru-RU"/>
              <a:t>В отличие от центр. губерний России в Беларуси </a:t>
            </a:r>
            <a:r>
              <a:rPr lang="ru-RU" b="1"/>
              <a:t>не было </a:t>
            </a:r>
            <a:r>
              <a:rPr lang="ru-RU" u="sng"/>
              <a:t>земских школ</a:t>
            </a:r>
            <a:r>
              <a:rPr lang="ru-RU"/>
              <a:t>, поскольку в Беларуси до </a:t>
            </a:r>
            <a:r>
              <a:rPr lang="ru-RU" b="1"/>
              <a:t>1911 г.</a:t>
            </a:r>
            <a:r>
              <a:rPr lang="ru-RU"/>
              <a:t> не было </a:t>
            </a:r>
            <a:r>
              <a:rPr lang="ru-RU" i="1"/>
              <a:t>земств</a:t>
            </a:r>
            <a:r>
              <a:rPr lang="ru-RU"/>
              <a:t> – выборных органов местного самоуправления.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571480"/>
            <a:ext cx="10972800" cy="428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Начальное образование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071546"/>
            <a:ext cx="10972800" cy="5502990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ru-RU" i="1"/>
              <a:t>Министерство народного просвещения</a:t>
            </a:r>
            <a:r>
              <a:rPr lang="ru-RU"/>
              <a:t>:</a:t>
            </a:r>
            <a:endParaRPr/>
          </a:p>
          <a:p>
            <a:pPr>
              <a:buNone/>
              <a:defRPr/>
            </a:pPr>
            <a:r>
              <a:rPr lang="ru-RU"/>
              <a:t>1.  </a:t>
            </a:r>
            <a:r>
              <a:rPr lang="ru-RU" b="1"/>
              <a:t>Народные училища </a:t>
            </a:r>
            <a:r>
              <a:rPr lang="ru-RU"/>
              <a:t>(Закон Божий, русский яз., основы арифметики, церк. песнопения, ремесла </a:t>
            </a:r>
            <a:r>
              <a:rPr lang="en-US"/>
              <a:t>/</a:t>
            </a:r>
            <a:r>
              <a:rPr lang="ru-RU"/>
              <a:t>рукоделие). Наиболее прогрессивный тип школ.</a:t>
            </a:r>
            <a:endParaRPr/>
          </a:p>
          <a:p>
            <a:pPr>
              <a:buNone/>
              <a:defRPr/>
            </a:pPr>
            <a:r>
              <a:rPr lang="ru-RU"/>
              <a:t>2.  </a:t>
            </a:r>
            <a:r>
              <a:rPr lang="ru-RU" b="1"/>
              <a:t>Городские училища. </a:t>
            </a:r>
            <a:r>
              <a:rPr lang="ru-RU"/>
              <a:t>Не давали завершённого образования. 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buNone/>
              <a:defRPr/>
            </a:pPr>
            <a:r>
              <a:rPr lang="ru-RU" i="1"/>
              <a:t>Русская православная церковь:</a:t>
            </a:r>
            <a:endParaRPr/>
          </a:p>
          <a:p>
            <a:pPr>
              <a:buNone/>
              <a:defRPr/>
            </a:pPr>
            <a:r>
              <a:rPr lang="ru-RU"/>
              <a:t>3. </a:t>
            </a:r>
            <a:r>
              <a:rPr lang="ru-RU" b="1"/>
              <a:t>Церковноприходские школы </a:t>
            </a:r>
            <a:r>
              <a:rPr lang="ru-RU"/>
              <a:t>(Закон Божий, молитвы, основы письма и счёта, краткая церк. и </a:t>
            </a:r>
            <a:r>
              <a:rPr lang="ru-RU"/>
              <a:t>российск</a:t>
            </a:r>
            <a:r>
              <a:rPr lang="ru-RU"/>
              <a:t>. история). Гл. задача – воспитание верности православию и царю.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571480"/>
            <a:ext cx="10972800" cy="2857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Среднее образование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000108"/>
            <a:ext cx="10972800" cy="5574428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/>
              <a:t>Мужские и женские:</a:t>
            </a:r>
            <a:endParaRPr/>
          </a:p>
          <a:p>
            <a:pPr>
              <a:buNone/>
              <a:defRPr/>
            </a:pPr>
            <a:r>
              <a:rPr lang="ru-RU"/>
              <a:t>1. </a:t>
            </a:r>
            <a:r>
              <a:rPr lang="ru-RU" b="1"/>
              <a:t>Классические гимназии. </a:t>
            </a:r>
            <a:r>
              <a:rPr lang="ru-RU" i="1"/>
              <a:t>Изучались гуманитарные науки. </a:t>
            </a:r>
            <a:r>
              <a:rPr lang="ru-RU"/>
              <a:t>Выпускники без экзаменов могли поступать в университеты. </a:t>
            </a:r>
            <a:endParaRPr/>
          </a:p>
          <a:p>
            <a:pPr>
              <a:buNone/>
              <a:defRPr/>
            </a:pPr>
            <a:r>
              <a:rPr lang="ru-RU"/>
              <a:t>2. </a:t>
            </a:r>
            <a:r>
              <a:rPr lang="ru-RU" b="1"/>
              <a:t>Реальные гимназии (училища). </a:t>
            </a:r>
            <a:r>
              <a:rPr lang="ru-RU" i="1"/>
              <a:t>Естественные и технические науки. </a:t>
            </a:r>
            <a:r>
              <a:rPr lang="ru-RU"/>
              <a:t>Выпускники без экзаменов в технические институты.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buNone/>
              <a:defRPr/>
            </a:pPr>
            <a:r>
              <a:rPr lang="ru-RU" u="sng"/>
              <a:t>Высокая плата за обучение </a:t>
            </a:r>
            <a:r>
              <a:rPr lang="ru-RU"/>
              <a:t>(средняя школа для привилегированных сословий).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buNone/>
              <a:defRPr/>
            </a:pPr>
            <a:r>
              <a:rPr lang="ru-RU" b="1"/>
              <a:t>1887 г. </a:t>
            </a:r>
            <a:r>
              <a:rPr lang="ru-RU" u="sng"/>
              <a:t>указ</a:t>
            </a:r>
            <a:r>
              <a:rPr lang="ru-RU" b="1" u="sng"/>
              <a:t> </a:t>
            </a:r>
            <a:r>
              <a:rPr lang="ru-RU" u="sng"/>
              <a:t>о «кухаркиных детях» </a:t>
            </a:r>
            <a:r>
              <a:rPr lang="ru-RU"/>
              <a:t>– запрещалось принимать в гимназии детей низших сословий.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buNone/>
              <a:defRPr/>
            </a:pPr>
            <a:r>
              <a:rPr lang="ru-RU"/>
              <a:t>В к. </a:t>
            </a:r>
            <a:r>
              <a:rPr lang="en-US"/>
              <a:t>XIX </a:t>
            </a:r>
            <a:r>
              <a:rPr lang="ru-RU"/>
              <a:t>в. в бел. губерниях </a:t>
            </a:r>
            <a:r>
              <a:rPr lang="ru-RU" b="1"/>
              <a:t>грамотность</a:t>
            </a:r>
            <a:r>
              <a:rPr lang="ru-RU"/>
              <a:t> – </a:t>
            </a:r>
            <a:r>
              <a:rPr lang="ru-RU" b="1"/>
              <a:t>25,7</a:t>
            </a:r>
            <a:r>
              <a:rPr lang="ru-RU"/>
              <a:t> 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357166"/>
            <a:ext cx="10972800" cy="45719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Содержимое 3" descr="100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 flipH="0" flipV="0">
            <a:off x="351834" y="785793"/>
            <a:ext cx="9843766" cy="585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714356"/>
            <a:ext cx="10363200" cy="1071570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</a:rPr>
              <a:t>Научные исследования о языке, этнографии белорусов, истории Беларуси.</a:t>
            </a:r>
            <a:br>
              <a:rPr lang="ru-RU" sz="2400"/>
            </a:br>
            <a:endParaRPr lang="ru-RU" sz="24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 flipH="0" flipV="0">
            <a:off x="157716" y="1571611"/>
            <a:ext cx="4414470" cy="51050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/>
              <a:t>Во </a:t>
            </a:r>
            <a:r>
              <a:rPr lang="ru-RU" b="1"/>
              <a:t>вт. пол. </a:t>
            </a:r>
            <a:r>
              <a:rPr lang="en-US" b="1"/>
              <a:t>XIX </a:t>
            </a:r>
            <a:r>
              <a:rPr lang="ru-RU" b="1"/>
              <a:t>в. </a:t>
            </a:r>
            <a:r>
              <a:rPr lang="ru-RU"/>
              <a:t>белорусы стали объектом повышенного интереса учёных.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Развитие </a:t>
            </a:r>
            <a:r>
              <a:rPr lang="ru-RU" b="1"/>
              <a:t>белорусоведения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Собранные уникальные материалы о языке и духовной культуре белорусов засвидетельствовали факт существования </a:t>
            </a:r>
            <a:r>
              <a:rPr lang="ru-RU" b="1"/>
              <a:t>самостоятельного белорусского этноса</a:t>
            </a:r>
            <a:r>
              <a:rPr lang="ru-RU"/>
              <a:t>.  </a:t>
            </a:r>
            <a:endParaRPr lang="ru-RU"/>
          </a:p>
        </p:txBody>
      </p:sp>
      <p:sp>
        <p:nvSpPr>
          <p:cNvPr id="312495686" name=""/>
          <p:cNvSpPr txBox="1"/>
          <p:nvPr/>
        </p:nvSpPr>
        <p:spPr bwMode="auto">
          <a:xfrm flipH="0" flipV="0">
            <a:off x="4517235" y="1337163"/>
            <a:ext cx="7189543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274448747" name="Picture 2" descr="http://botan.cc/uchebnik/istoriya/09/by001/img/10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343221" y="1023918"/>
            <a:ext cx="7726231" cy="56631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9946221" name="Текст 2"/>
          <p:cNvSpPr>
            <a:spLocks noGrp="1"/>
          </p:cNvSpPr>
          <p:nvPr>
            <p:ph type="body" idx="1"/>
          </p:nvPr>
        </p:nvSpPr>
        <p:spPr bwMode="auto">
          <a:xfrm flipH="0" flipV="0">
            <a:off x="478269" y="668581"/>
            <a:ext cx="11448317" cy="566920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Павел Шпилевский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«Путешествие по Полесью и белорусскому краю».</a:t>
            </a:r>
            <a:endParaRPr sz="3600">
              <a:latin typeface="Calibri"/>
              <a:cs typeface="Calibri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Ян Чечот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изучение белорусского фольклора.</a:t>
            </a:r>
            <a:endParaRPr sz="3600">
              <a:latin typeface="Calibri"/>
              <a:cs typeface="Calibri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Иван Носович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«Словарь белорусского наречия».</a:t>
            </a:r>
            <a:endParaRPr sz="3600">
              <a:latin typeface="Calibri"/>
              <a:cs typeface="Calibri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История:</a:t>
            </a:r>
            <a:endParaRPr sz="3600"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defRPr/>
            </a:pP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Братья </a:t>
            </a: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Константин и Евстафий Тышкевичи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создатели первых исторических музеев.</a:t>
            </a:r>
            <a:endParaRPr sz="3600">
              <a:latin typeface="Calibri"/>
              <a:cs typeface="Calibri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Митрофан Довнар-Запольский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и </a:t>
            </a: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Вацлав Ластовский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первые белорусские историки. Ластовский написал «Краткую историю Беларуси» (первая работа по истории на белорусском языке).</a:t>
            </a:r>
            <a:endParaRPr sz="3600">
              <a:latin typeface="Calibri"/>
              <a:cs typeface="Calibri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Евфимий Карский</a:t>
            </a:r>
            <a:r>
              <a:rPr sz="3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фундаментальный труд «Белорусы» (3 тома), составил карту этнографического расселения белорусов.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459723" y="219807"/>
          <a:ext cx="11466862" cy="592139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{96021F48-6F16-1447-5F11-033A3A01BB4B}</a:tableStyleId>
              </a:tblPr>
              <a:tblGrid>
                <a:gridCol w="1980000"/>
                <a:gridCol w="5130000"/>
                <a:gridCol w="4344162"/>
              </a:tblGrid>
              <a:tr h="40400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Учёные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Труды и исследования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Характеристика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95943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1">
                          <a:latin typeface="Calibri"/>
                          <a:cs typeface="Calibri"/>
                        </a:rPr>
                        <a:t>Павел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 Шейн</a:t>
                      </a:r>
                      <a:endParaRPr sz="1800" b="1" i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>
                          <a:latin typeface="Calibri"/>
                          <a:cs typeface="Calibri"/>
                        </a:rPr>
                        <a:t>«Материалы для изучения быта и языка русского населения Северо-Западного</a:t>
                      </a:r>
                      <a:r>
                        <a:rPr lang="ru-RU" sz="1800" b="1">
                          <a:latin typeface="Calibri"/>
                          <a:cs typeface="Calibri"/>
                        </a:rPr>
                        <a:t> края»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(3 тома)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Большое количество фольклорно-этнографических материалов.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77817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1">
                          <a:latin typeface="Calibri"/>
                          <a:cs typeface="Calibri"/>
                        </a:rPr>
                        <a:t>Иван Носович</a:t>
                      </a:r>
                      <a:endParaRPr sz="1800" b="1" i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>
                          <a:latin typeface="Calibri"/>
                          <a:cs typeface="Calibri"/>
                        </a:rPr>
                        <a:t>«Словарь белорусского наречия»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(1870 г.)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30 тыс. слов, уникальная работа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в славянском языкознании того времени.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27983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1">
                          <a:latin typeface="Calibri"/>
                          <a:cs typeface="Calibri"/>
                        </a:rPr>
                        <a:t>Евдоким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 Романов</a:t>
                      </a:r>
                      <a:endParaRPr sz="1800" b="1" i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>
                          <a:latin typeface="Calibri"/>
                          <a:cs typeface="Calibri"/>
                        </a:rPr>
                        <a:t>«Белорусский сборник»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(многотомное издание);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собрал сведения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о городищах и курганах;  открыл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Бердыжскую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стоянку, Борисов камень.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Своеобразная энциклопедия быта и культуры белорусов.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2422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1">
                          <a:latin typeface="Calibri"/>
                          <a:cs typeface="Calibri"/>
                        </a:rPr>
                        <a:t>Евфимий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 Карский</a:t>
                      </a:r>
                      <a:r>
                        <a:rPr lang="ru-RU" sz="1800" b="0" i="0">
                          <a:latin typeface="Calibri"/>
                          <a:cs typeface="Calibri"/>
                        </a:rPr>
                        <a:t>, первый белорус – академик РАН</a:t>
                      </a:r>
                      <a:endParaRPr sz="1800" b="1" i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>
                          <a:latin typeface="Calibri"/>
                          <a:cs typeface="Calibri"/>
                        </a:rPr>
                        <a:t>«Белорусы»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(3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тома) -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«энциклопедия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белорусоведения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Показал самостоятельность бел. языка, составил карту его распространения, обосновал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национ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.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самобытность белорусов.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9688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1">
                          <a:latin typeface="Calibri"/>
                          <a:cs typeface="Calibri"/>
                        </a:rPr>
                        <a:t>Митрофан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Довнар-Запольский</a:t>
                      </a:r>
                      <a:endParaRPr sz="1800" b="1" i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Исторические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исследования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Идея о самобытности белорусского этноса и его праве на самостоятельное политическое будущее.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67493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1">
                          <a:latin typeface="Calibri"/>
                          <a:cs typeface="Calibri"/>
                        </a:rPr>
                        <a:t>Вацлав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 b="1" i="1">
                          <a:latin typeface="Calibri"/>
                          <a:cs typeface="Calibri"/>
                        </a:rPr>
                        <a:t>Ластовский</a:t>
                      </a:r>
                      <a:endParaRPr sz="1800" b="1" i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>
                          <a:latin typeface="Calibri"/>
                          <a:cs typeface="Calibri"/>
                        </a:rPr>
                        <a:t>«Краткая история Беларуси»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(1910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 г., 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Вильна</a:t>
                      </a:r>
                      <a:r>
                        <a:rPr lang="ru-RU" sz="180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Calibri"/>
                          <a:cs typeface="Calibri"/>
                        </a:rPr>
                        <a:t>Первый белорусский историк, писавший на бел. языке.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178478" name=""/>
          <p:cNvSpPr txBox="1"/>
          <p:nvPr/>
        </p:nvSpPr>
        <p:spPr bwMode="auto">
          <a:xfrm flipH="0" flipV="0">
            <a:off x="450793" y="641105"/>
            <a:ext cx="11146549" cy="60350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1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Вклад уроженцев Беларуси в мировую науку: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Игнат Домейко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геолог, национальный герой Чили.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Иван (Ян) Черский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географ, геолог, исследователь Сибири.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Николай Судзиловский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этнограф, биолог, первый президент сената Гавайских островов.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Якуб Наркевич-Йодко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исследователь атмосферного электричества, изобретатель громоотвода и телеграфа.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Софья Ковалевская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первая в мире женщина-профессор математики.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Варвара Кошеварова-Руднева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первая в России женщина — доктор медицины.</a:t>
            </a:r>
            <a:endParaRPr sz="3000">
              <a:latin typeface="Calibri"/>
              <a:cs typeface="Calibri"/>
            </a:endParaRPr>
          </a:p>
          <a:p>
            <a:pPr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Анна Тумаркина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первая в Европе женщина — профессор философии.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642918"/>
            <a:ext cx="10972800" cy="3571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Становление белорусского театра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85709" y="1142984"/>
            <a:ext cx="11620581" cy="55721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В начале XX в. местные артисты проводили в городах и деревнях так называемые </a:t>
            </a:r>
            <a:r>
              <a:rPr lang="ru-RU" sz="2000" b="1"/>
              <a:t>белорусские вечеринки -</a:t>
            </a:r>
            <a:r>
              <a:rPr lang="ru-RU" sz="2000"/>
              <a:t> своеобразные театрально-концертные показы.</a:t>
            </a:r>
            <a:endParaRPr/>
          </a:p>
          <a:p>
            <a:pPr>
              <a:defRPr/>
            </a:pPr>
            <a:r>
              <a:rPr lang="ru-RU" sz="2000"/>
              <a:t>На традициях белорусских вечеринок в </a:t>
            </a:r>
            <a:r>
              <a:rPr lang="ru-RU" sz="2000" b="1"/>
              <a:t>1907</a:t>
            </a:r>
            <a:r>
              <a:rPr lang="ru-RU" sz="2000"/>
              <a:t> г. создал самодеятельный художественный коллектив </a:t>
            </a:r>
            <a:r>
              <a:rPr lang="ru-RU" sz="2000" b="1"/>
              <a:t>Игнат </a:t>
            </a:r>
            <a:r>
              <a:rPr lang="ru-RU" sz="2000" b="1"/>
              <a:t>Буйницкий</a:t>
            </a:r>
            <a:r>
              <a:rPr lang="ru-RU" sz="2000"/>
              <a:t>, которого называют </a:t>
            </a:r>
            <a:r>
              <a:rPr lang="ru-RU" sz="2000" i="1"/>
              <a:t>«отцом белорусского театра»</a:t>
            </a:r>
            <a:r>
              <a:rPr lang="ru-RU" sz="2000"/>
              <a:t>. Коллектив получил название </a:t>
            </a:r>
            <a:r>
              <a:rPr lang="ru-RU" sz="2000" b="1" i="1"/>
              <a:t>«Первая белорусская труппа </a:t>
            </a:r>
            <a:endParaRPr/>
          </a:p>
          <a:p>
            <a:pPr>
              <a:buNone/>
              <a:defRPr/>
            </a:pPr>
            <a:r>
              <a:rPr lang="ru-RU" sz="2000" b="1" i="1"/>
              <a:t>Игната </a:t>
            </a:r>
            <a:r>
              <a:rPr lang="ru-RU" sz="2000" b="1" i="1"/>
              <a:t>Буйницкого</a:t>
            </a:r>
            <a:r>
              <a:rPr lang="ru-RU" sz="2000" b="1" i="1"/>
              <a:t>». </a:t>
            </a:r>
            <a:endParaRPr/>
          </a:p>
          <a:p>
            <a:pPr>
              <a:buNone/>
              <a:defRPr/>
            </a:pPr>
            <a:endParaRPr lang="ru-RU" sz="2000"/>
          </a:p>
          <a:p>
            <a:pPr>
              <a:buNone/>
              <a:defRPr/>
            </a:pPr>
            <a:r>
              <a:rPr lang="ru-RU" sz="2000"/>
              <a:t>Она была </a:t>
            </a:r>
            <a:endParaRPr/>
          </a:p>
          <a:p>
            <a:pPr>
              <a:buNone/>
              <a:defRPr/>
            </a:pPr>
            <a:r>
              <a:rPr lang="ru-RU" sz="2000" u="sng"/>
              <a:t>профессиональным </a:t>
            </a:r>
            <a:endParaRPr/>
          </a:p>
          <a:p>
            <a:pPr>
              <a:buNone/>
              <a:defRPr/>
            </a:pPr>
            <a:r>
              <a:rPr lang="ru-RU" sz="2000" u="sng"/>
              <a:t>национальным театром,</a:t>
            </a:r>
            <a:endParaRPr/>
          </a:p>
          <a:p>
            <a:pPr>
              <a:buNone/>
              <a:defRPr/>
            </a:pPr>
            <a:r>
              <a:rPr lang="ru-RU" sz="2000" u="sng"/>
              <a:t>действовавшим</a:t>
            </a:r>
            <a:endParaRPr/>
          </a:p>
          <a:p>
            <a:pPr>
              <a:buNone/>
              <a:defRPr/>
            </a:pPr>
            <a:r>
              <a:rPr lang="ru-RU" sz="2000" u="sng"/>
              <a:t> в 1910—1913 гг.</a:t>
            </a:r>
            <a:endParaRPr/>
          </a:p>
          <a:p>
            <a:pPr>
              <a:defRPr/>
            </a:pPr>
            <a:endParaRPr lang="ru-RU" sz="2000" u="sng"/>
          </a:p>
          <a:p>
            <a:pPr>
              <a:defRPr/>
            </a:pPr>
            <a:endParaRPr lang="ru-RU" sz="2000" u="sng"/>
          </a:p>
        </p:txBody>
      </p:sp>
      <p:pic>
        <p:nvPicPr>
          <p:cNvPr id="25607" name="Picture 7" descr="D:\rabota\история беларуси\культура вп 19 н 20 в\Trupa_Bujnickah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48242" y="3386499"/>
            <a:ext cx="6861808" cy="32571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002353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517863"/>
            <a:ext cx="10972800" cy="1091213"/>
          </a:xfrm>
        </p:spPr>
        <p:txBody>
          <a:bodyPr/>
          <a:lstStyle/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Общие тенденции развития науки, техники и культуры в XIX век</a:t>
            </a:r>
            <a:endParaRPr sz="12000">
              <a:latin typeface="Calibri"/>
              <a:cs typeface="Calibri"/>
            </a:endParaRPr>
          </a:p>
        </p:txBody>
      </p:sp>
      <p:sp>
        <p:nvSpPr>
          <p:cNvPr id="1744847819" name="Содержимое 2"/>
          <p:cNvSpPr>
            <a:spLocks noGrp="1"/>
          </p:cNvSpPr>
          <p:nvPr>
            <p:ph sz="half" idx="1"/>
          </p:nvPr>
        </p:nvSpPr>
        <p:spPr bwMode="auto">
          <a:xfrm flipH="0" flipV="0">
            <a:off x="609599" y="1414878"/>
            <a:ext cx="5384799" cy="53605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09728" indent="0">
              <a:buClr>
                <a:schemeClr val="accent3"/>
              </a:buClr>
              <a:buFont typeface="Georgia"/>
              <a:buNone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Технический прогресс: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Основа: изобретение парового двигателя (конец XVIII в.) и переход к фабричному производству.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Новый этап: производство машин с помощью машин (металлургия, электричество, химическая промышленность).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Влияние на общество: изменение образа жизни, переворот в средствах транспорта и связи.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81220515" name="Содержимое 3"/>
          <p:cNvSpPr>
            <a:spLocks noGrp="1"/>
          </p:cNvSpPr>
          <p:nvPr>
            <p:ph sz="half" idx="2"/>
          </p:nvPr>
        </p:nvSpPr>
        <p:spPr bwMode="auto">
          <a:xfrm flipH="0" flipV="0">
            <a:off x="6197599" y="1414878"/>
            <a:ext cx="5384799" cy="53605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09728" indent="0">
              <a:buClr>
                <a:schemeClr val="accent3"/>
              </a:buClr>
              <a:buFont typeface="Georgia"/>
              <a:buNone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Мировоззренческие последствия: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Индустриализация породила новые социальные проблемы, ускорение ритма жизни привело к ощущению нестабильности.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Распространение пессимизма, иррационализма, мистики и идеализации прошлого как реакция на перемены.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Одновременно с этим успехи науки укрепляли веру в прогресс и силу разума (оптимизм).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9024097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331730" y="1144831"/>
            <a:ext cx="11250668" cy="542970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Середина XIX в.: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В. Дунин-Марцинкевич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создал первую белорусскую театральную труппу. Первая белорусская опера — «Селянка» («Идиллия») на музыку С. Монюшко.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1907 г.: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Первая профессиональная белорусская труппа </a:t>
            </a: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Игната Буйницкого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Начало XX в.: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Популярность «белорусских вечеринок» и музыкально-драматических кружков. В Вильно кружок Алеся Бурбиса впервые поставил «Павлинку» Янки Купалы. В Минске «Первое товарищество белорусской драмы и комедии» под руководством Флориана Ждановича ставило драму «Р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азоренное гнездо».</a:t>
            </a:r>
            <a:endParaRPr sz="26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5 июня 1890 г.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торжественное открытие Минского городского театра (ныне Национальный академический театр им. Я. Купалы).</a:t>
            </a:r>
            <a:endParaRPr sz="10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6210" y="785794"/>
            <a:ext cx="113348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Под влиянием труппы </a:t>
            </a:r>
            <a:r>
              <a:rPr lang="ru-RU" sz="2400"/>
              <a:t>Буйницкого</a:t>
            </a:r>
            <a:r>
              <a:rPr lang="ru-RU" sz="2400"/>
              <a:t> приобрело широкий размах </a:t>
            </a:r>
            <a:r>
              <a:rPr lang="ru-RU" sz="2400" b="1" u="sng"/>
              <a:t>любительское театральное движение</a:t>
            </a:r>
            <a:r>
              <a:rPr lang="ru-RU" sz="2400"/>
              <a:t>. </a:t>
            </a:r>
            <a:endParaRPr/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/>
              <a:t>С </a:t>
            </a:r>
            <a:r>
              <a:rPr lang="ru-RU" sz="2400" b="1"/>
              <a:t>1910 г.</a:t>
            </a:r>
            <a:r>
              <a:rPr lang="ru-RU" sz="2400"/>
              <a:t> в </a:t>
            </a:r>
            <a:r>
              <a:rPr lang="ru-RU" sz="2400"/>
              <a:t>Вильне</a:t>
            </a:r>
            <a:r>
              <a:rPr lang="ru-RU" sz="2400"/>
              <a:t> действовал </a:t>
            </a:r>
            <a:endParaRPr/>
          </a:p>
          <a:p>
            <a:pPr>
              <a:defRPr/>
            </a:pPr>
            <a:r>
              <a:rPr lang="ru-RU" sz="2400" b="1" i="1"/>
              <a:t>Белорусский музыкально-драматический кружок</a:t>
            </a:r>
            <a:r>
              <a:rPr lang="ru-RU" sz="2400"/>
              <a:t>, которым руководил </a:t>
            </a:r>
            <a:r>
              <a:rPr lang="ru-RU" sz="2400" b="1"/>
              <a:t>А. </a:t>
            </a:r>
            <a:r>
              <a:rPr lang="ru-RU" sz="2400" b="1"/>
              <a:t>Бурбис</a:t>
            </a:r>
            <a:r>
              <a:rPr lang="ru-RU" sz="2400"/>
              <a:t>. </a:t>
            </a:r>
            <a:endParaRPr/>
          </a:p>
          <a:p>
            <a:pPr>
              <a:defRPr/>
            </a:pPr>
            <a:r>
              <a:rPr lang="ru-RU" sz="2400"/>
              <a:t>Он осуществил первую постановку комедии </a:t>
            </a:r>
            <a:r>
              <a:rPr lang="ru-RU" sz="2400" u="sng"/>
              <a:t>Я. Купалы </a:t>
            </a:r>
            <a:r>
              <a:rPr lang="ru-RU" sz="2400" i="1"/>
              <a:t>«</a:t>
            </a:r>
            <a:r>
              <a:rPr lang="ru-RU" sz="2400" i="1"/>
              <a:t>Павлинка</a:t>
            </a:r>
            <a:r>
              <a:rPr lang="ru-RU" sz="2400" i="1"/>
              <a:t>»</a:t>
            </a:r>
            <a:r>
              <a:rPr lang="ru-RU" sz="2400"/>
              <a:t>. </a:t>
            </a:r>
            <a:endParaRPr/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/>
              <a:t>Созданное в </a:t>
            </a:r>
            <a:r>
              <a:rPr lang="ru-RU" sz="2400" b="1"/>
              <a:t>1917 г.</a:t>
            </a:r>
            <a:r>
              <a:rPr lang="ru-RU" sz="2400"/>
              <a:t> в Минске </a:t>
            </a:r>
            <a:r>
              <a:rPr lang="ru-RU" sz="2400" b="1"/>
              <a:t>Флорианом</a:t>
            </a:r>
            <a:r>
              <a:rPr lang="ru-RU" sz="2400" b="1"/>
              <a:t> Ждановичем </a:t>
            </a:r>
            <a:r>
              <a:rPr lang="ru-RU" sz="2400"/>
              <a:t>при участии И. </a:t>
            </a:r>
            <a:r>
              <a:rPr lang="ru-RU" sz="2400"/>
              <a:t>Буйницкого</a:t>
            </a:r>
            <a:r>
              <a:rPr lang="ru-RU" sz="2400"/>
              <a:t> </a:t>
            </a:r>
            <a:r>
              <a:rPr lang="ru-RU" sz="2400" b="1" i="1"/>
              <a:t>Первое товарищество белорусской драмы и комедии</a:t>
            </a:r>
            <a:r>
              <a:rPr lang="ru-RU" sz="2400"/>
              <a:t> впервые поставило на сцене драму </a:t>
            </a:r>
            <a:r>
              <a:rPr lang="ru-RU" sz="2400" u="sng"/>
              <a:t>Я. Купалы </a:t>
            </a:r>
            <a:r>
              <a:rPr lang="ru-RU" sz="2400" i="1"/>
              <a:t>«Разорённое </a:t>
            </a:r>
            <a:r>
              <a:rPr lang="ru-RU" sz="2400" i="1"/>
              <a:t>гнездо».</a:t>
            </a:r>
            <a:endParaRPr lang="ru-RU" sz="24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94264" name=""/>
          <p:cNvSpPr txBox="1"/>
          <p:nvPr/>
        </p:nvSpPr>
        <p:spPr bwMode="auto">
          <a:xfrm flipH="0" flipV="0">
            <a:off x="661442" y="1025768"/>
            <a:ext cx="4268220" cy="4785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Начало XIX в. (Романтизм):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Валентий Ванькович: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«Мицкевич на скале Аю-Даг», этюд к портрету А. С. Пушкина (1828 г.).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Аполлинарий Горавский: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«На родине», «Вечер в Минской губернии».</a:t>
            </a:r>
            <a:endParaRPr sz="4800"/>
          </a:p>
        </p:txBody>
      </p:sp>
      <p:pic>
        <p:nvPicPr>
          <p:cNvPr id="18683977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683381" y="477473"/>
            <a:ext cx="2124141" cy="3277573"/>
          </a:xfrm>
          <a:prstGeom prst="rect">
            <a:avLst/>
          </a:prstGeom>
        </p:spPr>
      </p:pic>
      <p:pic>
        <p:nvPicPr>
          <p:cNvPr id="21099053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98269" y="3755048"/>
            <a:ext cx="3801913" cy="2697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863683" name=""/>
          <p:cNvSpPr txBox="1"/>
          <p:nvPr/>
        </p:nvSpPr>
        <p:spPr bwMode="auto">
          <a:xfrm flipH="0" flipV="0">
            <a:off x="295095" y="531201"/>
            <a:ext cx="5898245" cy="5791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Середина XIX в. (Реализм):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Иван Хруцкий: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(мастер натюрморта) «Цветы и фрукты», «Портрет неизвестной с цветами и фруктами».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Никодим Силиванович: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«Солдат с мальчиком», «Старый пастух». Также известный мозаист («Тайная вечеря» для Исаакиевского собора в Санкт-Петербурге).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Фердинанд Рущиц: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«Земля».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Конец XIX — начало XX в. (Модерн, авангардизм):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Витольд Бялыницкий-Бируля: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пейзажи («Ранней весной», «Зимний сон»).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Юдель Пэн: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основал частную школу рисования в Витебске («Часовщик», «Старый портной»).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Марк Шагал: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(уроженец Витебска, авангардист) «Над Витебском», «Я и деревня».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4347056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777716" y="747374"/>
            <a:ext cx="3947379" cy="3173196"/>
          </a:xfrm>
          <a:prstGeom prst="rect">
            <a:avLst/>
          </a:prstGeom>
        </p:spPr>
      </p:pic>
      <p:pic>
        <p:nvPicPr>
          <p:cNvPr id="151116296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740768" y="3658371"/>
            <a:ext cx="4224158" cy="291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857232"/>
            <a:ext cx="10363200" cy="285752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Живопись и архитектура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80960" y="1214422"/>
            <a:ext cx="11430080" cy="564357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/>
              <a:t>Реализм</a:t>
            </a:r>
            <a:r>
              <a:rPr lang="ru-RU"/>
              <a:t> - художественный стиль, представители которого стремились объективно отражать окружающую действительность.</a:t>
            </a:r>
            <a:endParaRPr/>
          </a:p>
          <a:p>
            <a:pPr>
              <a:defRPr/>
            </a:pPr>
            <a:r>
              <a:rPr lang="ru-RU"/>
              <a:t>Одна из центральных тем белорусской живописи второй половины XIX — начала ХХ в. - </a:t>
            </a:r>
            <a:r>
              <a:rPr lang="ru-RU" i="1"/>
              <a:t>народ, его тяжелая судьба и работа</a:t>
            </a:r>
            <a:r>
              <a:rPr lang="ru-RU"/>
              <a:t>. 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b="1"/>
              <a:t>Казимир </a:t>
            </a:r>
            <a:r>
              <a:rPr lang="ru-RU" b="1"/>
              <a:t>Альхимович</a:t>
            </a:r>
            <a:r>
              <a:rPr lang="ru-RU" b="1"/>
              <a:t> </a:t>
            </a:r>
            <a:r>
              <a:rPr lang="ru-RU"/>
              <a:t>«Наём работников» </a:t>
            </a:r>
            <a:endParaRPr lang="ru-RU"/>
          </a:p>
        </p:txBody>
      </p:sp>
      <p:pic>
        <p:nvPicPr>
          <p:cNvPr id="1026" name="Picture 2" descr="D:\rabota\история беларуси\культура вп 19 н 20 в\naem-rabotnikov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76210" y="2285991"/>
            <a:ext cx="6944317" cy="4078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6210" y="571481"/>
            <a:ext cx="1114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b="1"/>
              <a:t>Казимир </a:t>
            </a:r>
            <a:r>
              <a:rPr lang="ru-RU" b="1"/>
              <a:t>Альхимович</a:t>
            </a:r>
            <a:r>
              <a:rPr lang="ru-RU" b="1"/>
              <a:t>  </a:t>
            </a:r>
            <a:r>
              <a:rPr lang="ru-RU"/>
              <a:t>симпатизировал простому народу.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Картины</a:t>
            </a:r>
            <a:r>
              <a:rPr lang="ru-RU" b="1"/>
              <a:t> «Жатва», «Хата батрака», «Наём работников»</a:t>
            </a:r>
            <a:endParaRPr lang="ru-RU" b="1"/>
          </a:p>
        </p:txBody>
      </p:sp>
      <p:pic>
        <p:nvPicPr>
          <p:cNvPr id="2050" name="Picture 2" descr="D:\rabota\история беларуси\культура вп 19 н 20 в\sbor-urozhay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44729" y="1859197"/>
            <a:ext cx="6427770" cy="3929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952464" y="6215082"/>
            <a:ext cx="169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«Жатва»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71461" y="714356"/>
            <a:ext cx="1085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Картина </a:t>
            </a:r>
            <a:r>
              <a:rPr lang="ru-RU" b="1"/>
              <a:t>Казимира </a:t>
            </a:r>
            <a:r>
              <a:rPr lang="ru-RU" b="1"/>
              <a:t>Альхимовича</a:t>
            </a:r>
            <a:r>
              <a:rPr lang="ru-RU" b="1"/>
              <a:t> </a:t>
            </a:r>
            <a:r>
              <a:rPr lang="ru-RU" b="1" i="1"/>
              <a:t>«Похороны </a:t>
            </a:r>
            <a:r>
              <a:rPr lang="ru-RU" b="1" i="1"/>
              <a:t>Гедимина</a:t>
            </a:r>
            <a:r>
              <a:rPr lang="ru-RU" b="1" i="1"/>
              <a:t>» </a:t>
            </a:r>
            <a:r>
              <a:rPr lang="ru-RU"/>
              <a:t>получила мировую известность.</a:t>
            </a:r>
            <a:endParaRPr lang="ru-RU"/>
          </a:p>
        </p:txBody>
      </p:sp>
      <p:pic>
        <p:nvPicPr>
          <p:cNvPr id="3074" name="Picture 2" descr="D:\rabota\история беларуси\культура вп 19 н 20 в\file7ec3cc497b6c247edd80e7f1b634ee1c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14469" y="1643050"/>
            <a:ext cx="8890000" cy="4171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952464" y="642918"/>
            <a:ext cx="10668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Наполеон Орда – </a:t>
            </a:r>
            <a:r>
              <a:rPr lang="ru-RU"/>
              <a:t>художник, пианист, композитор. </a:t>
            </a:r>
            <a:endParaRPr/>
          </a:p>
          <a:p>
            <a:pPr>
              <a:defRPr/>
            </a:pPr>
            <a:r>
              <a:rPr lang="ru-RU"/>
              <a:t>Почти 25 лет Н. Орда путешествовал по Беларуси, Украине, Польше, Литве, сделал около </a:t>
            </a:r>
            <a:r>
              <a:rPr lang="ru-RU" b="1"/>
              <a:t>1000 зарисовок</a:t>
            </a:r>
            <a:r>
              <a:rPr lang="ru-RU"/>
              <a:t> мест, связанных с жизнью известных людей, и архитектурных памятников, в том числе </a:t>
            </a:r>
            <a:r>
              <a:rPr lang="ru-RU" i="1"/>
              <a:t>Каменецкой</a:t>
            </a:r>
            <a:r>
              <a:rPr lang="ru-RU" i="1"/>
              <a:t> башни, дворцов и замков в Мире, </a:t>
            </a:r>
            <a:r>
              <a:rPr lang="ru-RU" i="1"/>
              <a:t>Новогрудке</a:t>
            </a:r>
            <a:r>
              <a:rPr lang="ru-RU" i="1"/>
              <a:t>, Несвиже, Гродно, Лиде. </a:t>
            </a:r>
            <a:r>
              <a:rPr lang="ru-RU"/>
              <a:t>Рисунки Н. Орды отличаются строгой документальностью и точностью.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098" name="Picture 2" descr="D:\rabota\история беларуси\культура вп 19 н 20 в\orda_nesvizh_farnyj_kostel_i_dvorec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1114" y="2357432"/>
            <a:ext cx="6204294" cy="3695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1333466" y="6500834"/>
            <a:ext cx="781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Несвиж. Фарный костёл и дворец  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76210" y="785794"/>
            <a:ext cx="1114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Жизнь белорусских крестьян отражена в творчестве </a:t>
            </a:r>
            <a:endParaRPr/>
          </a:p>
          <a:p>
            <a:pPr>
              <a:defRPr/>
            </a:pPr>
            <a:r>
              <a:rPr lang="ru-RU" b="1"/>
              <a:t>Никодима</a:t>
            </a:r>
            <a:r>
              <a:rPr lang="ru-RU" b="1"/>
              <a:t> </a:t>
            </a:r>
            <a:r>
              <a:rPr lang="ru-RU" b="1"/>
              <a:t>Силивановича</a:t>
            </a:r>
            <a:r>
              <a:rPr lang="ru-RU"/>
              <a:t>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Картины </a:t>
            </a:r>
            <a:r>
              <a:rPr lang="ru-RU" b="1"/>
              <a:t>«Дети во дворе», «В школу», «Старый пастух».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</p:txBody>
      </p:sp>
      <p:pic>
        <p:nvPicPr>
          <p:cNvPr id="5122" name="Picture 2" descr="D:\rabota\история беларуси\культура вп 19 н 20 в\61443579_SilvanaviciusN_Skerdzius_d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776625" y="2031977"/>
            <a:ext cx="4052003" cy="4150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2190722" y="6429396"/>
            <a:ext cx="590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Н. </a:t>
            </a:r>
            <a:r>
              <a:rPr lang="ru-RU" i="1"/>
              <a:t>Силиванович</a:t>
            </a:r>
            <a:r>
              <a:rPr lang="ru-RU" i="1"/>
              <a:t>. Старый пастух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5709" y="928670"/>
            <a:ext cx="11525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Н. </a:t>
            </a:r>
            <a:r>
              <a:rPr lang="ru-RU" b="1"/>
              <a:t>Силиванович</a:t>
            </a:r>
            <a:r>
              <a:rPr lang="ru-RU" b="1"/>
              <a:t> </a:t>
            </a:r>
            <a:r>
              <a:rPr lang="ru-RU"/>
              <a:t>принимал участие в оформлении знаменитого </a:t>
            </a:r>
            <a:r>
              <a:rPr lang="ru-RU" i="1"/>
              <a:t>Исаакиевского собора в Петербурге</a:t>
            </a:r>
            <a:r>
              <a:rPr lang="ru-RU"/>
              <a:t>. Белорусский живописец участвовал в создании мозаичного панно </a:t>
            </a:r>
            <a:r>
              <a:rPr lang="ru-RU" b="1" i="1"/>
              <a:t>«Тайная вечеря» </a:t>
            </a:r>
            <a:r>
              <a:rPr lang="ru-RU"/>
              <a:t>для главного иконостаса собора. За эту работу ему было присвоено </a:t>
            </a:r>
            <a:r>
              <a:rPr lang="ru-RU" u="sng"/>
              <a:t>звание академика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146" name="Picture 2" descr="D:\rabota\история беларуси\культура вп 19 н 20 в\633b9b2a101c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1461" y="2357430"/>
            <a:ext cx="7239050" cy="2745669"/>
          </a:xfrm>
          <a:prstGeom prst="rect">
            <a:avLst/>
          </a:prstGeom>
          <a:noFill/>
        </p:spPr>
      </p:pic>
      <p:pic>
        <p:nvPicPr>
          <p:cNvPr id="6147" name="Picture 3" descr="D:\rabota\история беларуси\культура вп 19 н 20 в\9d86824c6efa83619a539860a56da98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096264" y="4429132"/>
            <a:ext cx="3717238" cy="19288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3287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490121"/>
            <a:ext cx="10972800" cy="1581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4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Особенности развития культуры Беларуси</a:t>
            </a:r>
            <a:endParaRPr sz="4800">
              <a:latin typeface="Calibri"/>
              <a:cs typeface="Calibri"/>
            </a:endParaRPr>
          </a:p>
          <a:p>
            <a:pPr>
              <a:defRPr/>
            </a:pPr>
            <a:r>
              <a:rPr sz="4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Польское и российское влияние:</a:t>
            </a:r>
            <a:endParaRPr sz="14000">
              <a:latin typeface="Calibri"/>
              <a:cs typeface="Calibri"/>
            </a:endParaRPr>
          </a:p>
        </p:txBody>
      </p:sp>
      <p:sp>
        <p:nvSpPr>
          <p:cNvPr id="74164422" name="Содержимое 2"/>
          <p:cNvSpPr>
            <a:spLocks noGrp="1"/>
          </p:cNvSpPr>
          <p:nvPr>
            <p:ph sz="half" idx="1"/>
          </p:nvPr>
        </p:nvSpPr>
        <p:spPr bwMode="auto">
          <a:xfrm flipH="0" flipV="0">
            <a:off x="609599" y="2249424"/>
            <a:ext cx="10211006" cy="452596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4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До восстания 1830–1831 гг. культура шляхты находилась под польским влиянием (католические традиции).</a:t>
            </a:r>
            <a:endParaRPr sz="24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4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После подавления началась политика деполонизации и усиление российского влияния:</a:t>
            </a:r>
            <a:endParaRPr sz="24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4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Русский- язык обучения и делопроизводства.</a:t>
            </a:r>
            <a:endParaRPr sz="24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4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Укрепление православия, распространению традиций русской школы в архитектуре и живописи.</a:t>
            </a:r>
            <a:endParaRPr sz="24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4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Закрытие Виленского университета перенаправило поток студентов в вузы Петербурга, Москвы и др.</a:t>
            </a:r>
            <a:endParaRPr sz="24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4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Основным носителем белорусских традиций, языка, обрядов, кухни и костюма оставалось крестьянство.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5709" y="785794"/>
            <a:ext cx="11620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На </a:t>
            </a:r>
            <a:r>
              <a:rPr lang="ru-RU" b="1"/>
              <a:t>рубеже ХІХ—ХХ вв. </a:t>
            </a:r>
            <a:r>
              <a:rPr lang="ru-RU"/>
              <a:t>наиболее популярным </a:t>
            </a:r>
            <a:r>
              <a:rPr lang="ru-RU" i="1"/>
              <a:t>жанром искусства </a:t>
            </a:r>
            <a:r>
              <a:rPr lang="ru-RU"/>
              <a:t>стал </a:t>
            </a:r>
            <a:r>
              <a:rPr lang="ru-RU" u="sng"/>
              <a:t>пейзаж. </a:t>
            </a:r>
            <a:endParaRPr/>
          </a:p>
          <a:p>
            <a:pPr>
              <a:defRPr/>
            </a:pPr>
            <a:r>
              <a:rPr lang="ru-RU"/>
              <a:t>Выдающимся пейзажистом был </a:t>
            </a:r>
            <a:r>
              <a:rPr lang="ru-RU" b="1"/>
              <a:t>Аполлинарий</a:t>
            </a:r>
            <a:r>
              <a:rPr lang="ru-RU" b="1"/>
              <a:t> </a:t>
            </a:r>
            <a:r>
              <a:rPr lang="ru-RU" b="1"/>
              <a:t>Горавский</a:t>
            </a:r>
            <a:r>
              <a:rPr lang="ru-RU" b="1"/>
              <a:t>.</a:t>
            </a:r>
            <a:r>
              <a:rPr lang="ru-RU"/>
              <a:t> </a:t>
            </a:r>
            <a:endParaRPr/>
          </a:p>
          <a:p>
            <a:pPr>
              <a:defRPr/>
            </a:pPr>
            <a:r>
              <a:rPr lang="ru-RU"/>
              <a:t>Художник воспевал красоту белорусской природы и народный быт. </a:t>
            </a:r>
            <a:r>
              <a:rPr lang="ru-RU" i="1"/>
              <a:t>Картины</a:t>
            </a:r>
            <a:r>
              <a:rPr lang="ru-RU"/>
              <a:t> </a:t>
            </a:r>
            <a:r>
              <a:rPr lang="ru-RU" b="1"/>
              <a:t>«</a:t>
            </a:r>
            <a:r>
              <a:rPr lang="ru-RU" b="1" i="1"/>
              <a:t>Вечер в Минской губернии», «На родине», «Река Березина». </a:t>
            </a:r>
            <a:r>
              <a:rPr lang="ru-RU"/>
              <a:t>Некоторые из произведений художника приобрел для своей галереи </a:t>
            </a:r>
            <a:r>
              <a:rPr lang="ru-RU" i="1"/>
              <a:t>П. М. Третьяков</a:t>
            </a:r>
            <a:r>
              <a:rPr lang="ru-RU"/>
              <a:t>. 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7170" name="Picture 2" descr="D:\rabota\история беларуси\культура вп 19 н 20 в\ГоравскийГоравский_Вечер_в_Минской_губернии_1870-е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19858" y="2857495"/>
            <a:ext cx="5526126" cy="3514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857213" y="6429396"/>
            <a:ext cx="981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А. </a:t>
            </a:r>
            <a:r>
              <a:rPr lang="ru-RU" i="1"/>
              <a:t>Горавский</a:t>
            </a:r>
            <a:r>
              <a:rPr lang="ru-RU" i="1"/>
              <a:t>. Вечер в Минской губернии.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0960" y="857232"/>
            <a:ext cx="1143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Известный русский художник </a:t>
            </a:r>
            <a:r>
              <a:rPr lang="ru-RU" b="1"/>
              <a:t>Илья Репин </a:t>
            </a:r>
            <a:r>
              <a:rPr lang="ru-RU"/>
              <a:t>в течение ряда лет жил в своем имении </a:t>
            </a:r>
            <a:r>
              <a:rPr lang="ru-RU" b="1"/>
              <a:t>Здравнёво</a:t>
            </a:r>
            <a:r>
              <a:rPr lang="ru-RU"/>
              <a:t> </a:t>
            </a:r>
            <a:r>
              <a:rPr lang="ru-RU" i="1"/>
              <a:t>под Витебском</a:t>
            </a:r>
            <a:r>
              <a:rPr lang="ru-RU"/>
              <a:t>, где написал </a:t>
            </a:r>
            <a:endParaRPr/>
          </a:p>
          <a:p>
            <a:pPr>
              <a:defRPr/>
            </a:pPr>
            <a:r>
              <a:rPr lang="ru-RU"/>
              <a:t>одну из известных картин — </a:t>
            </a:r>
            <a:r>
              <a:rPr lang="ru-RU" b="1"/>
              <a:t>«Белорус».</a:t>
            </a: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9218" name="Picture 2" descr="D:\rabota\история беларуси\культура вп 19 н 20 в\belorus-repin+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1962" y="1928802"/>
            <a:ext cx="3982400" cy="4405310"/>
          </a:xfrm>
          <a:prstGeom prst="rect">
            <a:avLst/>
          </a:prstGeom>
          <a:noFill/>
        </p:spPr>
      </p:pic>
      <p:pic>
        <p:nvPicPr>
          <p:cNvPr id="9219" name="Picture 3" descr="D:\rabota\история беларуси\культура вп 19 н 20 в\manor_house0968_d6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81752" y="3429000"/>
            <a:ext cx="50800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810248" y="2928934"/>
            <a:ext cx="609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Музей-усадьба И. Репина в </a:t>
            </a:r>
            <a:r>
              <a:rPr lang="ru-RU" i="1"/>
              <a:t>Здравнёво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80960" y="785794"/>
            <a:ext cx="11239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Яркой страницей в истории белорусской </a:t>
            </a:r>
            <a:r>
              <a:rPr lang="ru-RU" i="1"/>
              <a:t>пейзажной живописи </a:t>
            </a:r>
            <a:r>
              <a:rPr lang="ru-RU"/>
              <a:t>стало творчество </a:t>
            </a:r>
            <a:r>
              <a:rPr lang="ru-RU" b="1"/>
              <a:t>Витольда </a:t>
            </a:r>
            <a:r>
              <a:rPr lang="ru-RU" b="1"/>
              <a:t>Бялыницкого-Бирули</a:t>
            </a:r>
            <a:r>
              <a:rPr lang="ru-RU" b="1"/>
              <a:t>. </a:t>
            </a:r>
            <a:r>
              <a:rPr lang="ru-RU"/>
              <a:t>Художник с умилением воплощал </a:t>
            </a:r>
            <a:r>
              <a:rPr lang="ru-RU" i="1"/>
              <a:t>образ весны</a:t>
            </a:r>
            <a:r>
              <a:rPr lang="ru-RU"/>
              <a:t>, которой он посвятил около </a:t>
            </a:r>
            <a:r>
              <a:rPr lang="ru-RU" b="1"/>
              <a:t>200</a:t>
            </a:r>
            <a:r>
              <a:rPr lang="ru-RU"/>
              <a:t> своих полотен. Получил звание академика живописи. 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10242" name="Picture 2" descr="D:\rabota\история беларуси\культура вп 19 н 20 в\izumrud-vesnyi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23968" y="2214554"/>
            <a:ext cx="6540528" cy="37771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1047714" y="6286520"/>
            <a:ext cx="83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В. </a:t>
            </a:r>
            <a:r>
              <a:rPr lang="ru-RU" i="1"/>
              <a:t>Бялыницкий-Бируля</a:t>
            </a:r>
            <a:r>
              <a:rPr lang="ru-RU" i="1"/>
              <a:t>. Изумруд весны.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0960" y="642918"/>
            <a:ext cx="1143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Частную художественную школу в Витебске </a:t>
            </a:r>
            <a:r>
              <a:rPr lang="ru-RU"/>
              <a:t>в конце XIX в. создал</a:t>
            </a:r>
            <a:r>
              <a:rPr lang="ru-RU" i="1"/>
              <a:t> </a:t>
            </a:r>
            <a:r>
              <a:rPr lang="ru-RU"/>
              <a:t> </a:t>
            </a:r>
            <a:endParaRPr/>
          </a:p>
          <a:p>
            <a:pPr>
              <a:defRPr/>
            </a:pPr>
            <a:r>
              <a:rPr lang="ru-RU" b="1"/>
              <a:t>Юдель</a:t>
            </a:r>
            <a:r>
              <a:rPr lang="ru-RU" b="1"/>
              <a:t> </a:t>
            </a:r>
            <a:r>
              <a:rPr lang="ru-RU" b="1"/>
              <a:t>Пэн</a:t>
            </a:r>
            <a:r>
              <a:rPr lang="ru-RU" b="1"/>
              <a:t>.</a:t>
            </a:r>
            <a:r>
              <a:rPr lang="ru-RU"/>
              <a:t> Он отражал национальные </a:t>
            </a:r>
            <a:r>
              <a:rPr lang="ru-RU" i="1"/>
              <a:t>черты еврейского быта</a:t>
            </a:r>
            <a:r>
              <a:rPr lang="ru-RU"/>
              <a:t>, создал целую галерею образов людей из народа </a:t>
            </a:r>
            <a:r>
              <a:rPr lang="ru-RU" b="1"/>
              <a:t>(«Часовщик», «Старый портной», «Нищий»</a:t>
            </a:r>
            <a:r>
              <a:rPr lang="ru-RU"/>
              <a:t> и др.).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1266" name="Picture 2" descr="D:\rabota\история беларуси\культура вп 19 н 20 в\Starii_portnoi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19218" y="2000240"/>
            <a:ext cx="4078752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1428717" y="6215082"/>
            <a:ext cx="523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Ю. </a:t>
            </a:r>
            <a:r>
              <a:rPr lang="ru-RU" i="1"/>
              <a:t>Пэн</a:t>
            </a:r>
            <a:r>
              <a:rPr lang="ru-RU" i="1"/>
              <a:t>. Старый портной.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66712" y="642918"/>
            <a:ext cx="11239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 школе </a:t>
            </a:r>
            <a:r>
              <a:rPr lang="ru-RU"/>
              <a:t>Пэна</a:t>
            </a:r>
            <a:r>
              <a:rPr lang="ru-RU"/>
              <a:t> занимался </a:t>
            </a:r>
            <a:r>
              <a:rPr lang="ru-RU" i="1"/>
              <a:t>уроженец Витебска</a:t>
            </a:r>
            <a:r>
              <a:rPr lang="ru-RU"/>
              <a:t> </a:t>
            </a:r>
            <a:r>
              <a:rPr lang="ru-RU" b="1"/>
              <a:t>Марк Шагал</a:t>
            </a:r>
            <a:r>
              <a:rPr lang="ru-RU"/>
              <a:t>, который позже эмигрировал во Францию, где приобрел мировую известность и стал </a:t>
            </a:r>
            <a:r>
              <a:rPr lang="ru-RU" i="1"/>
              <a:t>одним из крупнейших художников ХХ в.  </a:t>
            </a:r>
            <a:r>
              <a:rPr lang="ru-RU"/>
              <a:t>М. Шагал посвятил своей родине немало картин — </a:t>
            </a:r>
            <a:r>
              <a:rPr lang="ru-RU" b="1"/>
              <a:t>«Я и деревня», «Скрипач», «Над Витебском».</a:t>
            </a:r>
            <a:endParaRPr/>
          </a:p>
          <a:p>
            <a:pPr>
              <a:defRPr/>
            </a:pPr>
            <a:endParaRPr lang="ru-RU" b="1" i="1"/>
          </a:p>
        </p:txBody>
      </p:sp>
      <p:pic>
        <p:nvPicPr>
          <p:cNvPr id="12290" name="Picture 2" descr="D:\rabota\история беларуси\культура вп 19 н 20 в\over-vitebesk-1914.jpg!Blog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90458" y="1857363"/>
            <a:ext cx="4381530" cy="32861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285709" y="528638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М. Шагал. Над Витебском.</a:t>
            </a:r>
            <a:endParaRPr lang="ru-RU" i="1"/>
          </a:p>
        </p:txBody>
      </p:sp>
      <p:pic>
        <p:nvPicPr>
          <p:cNvPr id="12291" name="Picture 3" descr="D:\rabota\история беларуси\культура вп 19 н 20 в\ceefc3fe0739a32f82f19c6c0de1205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5824901" y="3222013"/>
            <a:ext cx="491106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6096000" y="2786058"/>
            <a:ext cx="495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М. Шагал. Над городом.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5709" y="714356"/>
            <a:ext cx="116205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Во второй половине ХІХ в. в </a:t>
            </a:r>
            <a:r>
              <a:rPr lang="ru-RU" b="1"/>
              <a:t>белорусской архитектуре </a:t>
            </a:r>
            <a:r>
              <a:rPr lang="ru-RU"/>
              <a:t>сочетались </a:t>
            </a:r>
            <a:r>
              <a:rPr lang="ru-RU" i="1"/>
              <a:t>элементы разных художественных стилей прошлого</a:t>
            </a:r>
            <a:r>
              <a:rPr lang="ru-RU"/>
              <a:t>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Архитекторы увлекались </a:t>
            </a:r>
            <a:r>
              <a:rPr lang="ru-RU" b="1" i="1"/>
              <a:t>псевдорусским стилем</a:t>
            </a:r>
            <a:r>
              <a:rPr lang="ru-RU"/>
              <a:t>, ориентированным на </a:t>
            </a:r>
            <a:r>
              <a:rPr lang="ru-RU" i="1"/>
              <a:t>византийские и древнерусские узоры</a:t>
            </a:r>
            <a:r>
              <a:rPr lang="ru-RU"/>
              <a:t>. В этом стиле по всей Беларуси развернулось строительство так называемых </a:t>
            </a:r>
            <a:r>
              <a:rPr lang="ru-RU" b="1"/>
              <a:t>церквей-«</a:t>
            </a:r>
            <a:r>
              <a:rPr lang="ru-RU" b="1"/>
              <a:t>муравьевок</a:t>
            </a:r>
            <a:r>
              <a:rPr lang="ru-RU" b="1"/>
              <a:t>».</a:t>
            </a: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Использовалось также </a:t>
            </a:r>
            <a:r>
              <a:rPr lang="ru-RU" i="1"/>
              <a:t>архитектурное наследие Западной Европы</a:t>
            </a:r>
            <a:r>
              <a:rPr lang="ru-RU"/>
              <a:t>: </a:t>
            </a:r>
            <a:r>
              <a:rPr lang="ru-RU" b="1" i="1"/>
              <a:t>готика, ренессанс, барокко, классицизм.</a:t>
            </a:r>
            <a:endParaRPr/>
          </a:p>
          <a:p>
            <a:pPr>
              <a:defRPr/>
            </a:pPr>
            <a:endParaRPr lang="ru-RU" b="1" i="1"/>
          </a:p>
          <a:p>
            <a:pPr>
              <a:defRPr/>
            </a:pPr>
            <a:r>
              <a:rPr lang="ru-RU" i="1"/>
              <a:t>Здания банков и учебных заведений </a:t>
            </a:r>
            <a:r>
              <a:rPr lang="ru-RU"/>
              <a:t>обычно возводились в стиле </a:t>
            </a:r>
            <a:r>
              <a:rPr lang="ru-RU" u="sng"/>
              <a:t>классицизма</a:t>
            </a:r>
            <a:r>
              <a:rPr lang="ru-RU"/>
              <a:t>, </a:t>
            </a:r>
            <a:r>
              <a:rPr lang="ru-RU" i="1"/>
              <a:t>театры</a:t>
            </a:r>
            <a:r>
              <a:rPr lang="ru-RU"/>
              <a:t> — </a:t>
            </a:r>
            <a:r>
              <a:rPr lang="ru-RU" u="sng"/>
              <a:t>барокко</a:t>
            </a:r>
            <a:r>
              <a:rPr lang="ru-RU"/>
              <a:t>, </a:t>
            </a:r>
            <a:endParaRPr/>
          </a:p>
          <a:p>
            <a:pPr>
              <a:defRPr/>
            </a:pPr>
            <a:r>
              <a:rPr lang="ru-RU" i="1"/>
              <a:t>костёлы</a:t>
            </a:r>
            <a:r>
              <a:rPr lang="ru-RU"/>
              <a:t> — </a:t>
            </a:r>
            <a:r>
              <a:rPr lang="ru-RU" u="sng"/>
              <a:t>неоготики</a:t>
            </a:r>
            <a:r>
              <a:rPr lang="ru-RU"/>
              <a:t>, </a:t>
            </a:r>
            <a:endParaRPr/>
          </a:p>
          <a:p>
            <a:pPr>
              <a:defRPr/>
            </a:pPr>
            <a:r>
              <a:rPr lang="ru-RU" i="1"/>
              <a:t>православные храмы </a:t>
            </a:r>
            <a:r>
              <a:rPr lang="ru-RU"/>
              <a:t>— </a:t>
            </a:r>
            <a:r>
              <a:rPr lang="ru-RU" u="sng"/>
              <a:t>в псевдорусском стиле. </a:t>
            </a:r>
            <a:endParaRPr/>
          </a:p>
          <a:p>
            <a:pPr>
              <a:defRPr/>
            </a:pPr>
            <a:endParaRPr lang="ru-RU" b="1" i="1" u="sng"/>
          </a:p>
          <a:p>
            <a:pPr>
              <a:defRPr/>
            </a:pPr>
            <a:r>
              <a:rPr lang="ru-RU"/>
              <a:t>На </a:t>
            </a:r>
            <a:r>
              <a:rPr lang="ru-RU" b="1"/>
              <a:t>рубеже ХІХ—ХХ вв. </a:t>
            </a:r>
            <a:r>
              <a:rPr lang="ru-RU"/>
              <a:t>зародился </a:t>
            </a:r>
            <a:r>
              <a:rPr lang="ru-RU" i="1"/>
              <a:t>архитектурный стиль </a:t>
            </a:r>
            <a:r>
              <a:rPr lang="ru-RU" b="1"/>
              <a:t>модерн</a:t>
            </a:r>
            <a:r>
              <a:rPr lang="ru-RU"/>
              <a:t>. </a:t>
            </a:r>
            <a:endParaRPr/>
          </a:p>
          <a:p>
            <a:pPr>
              <a:defRPr/>
            </a:pPr>
            <a:r>
              <a:rPr lang="ru-RU"/>
              <a:t>Для него был характерен отказ от механического копирования исторических архитектурных форм. Распространились </a:t>
            </a:r>
            <a:r>
              <a:rPr lang="ru-RU" i="1"/>
              <a:t>новые типы построек </a:t>
            </a:r>
            <a:r>
              <a:rPr lang="ru-RU"/>
              <a:t>(железнодорожные вокзалы, мосты, промышленные сооружения), </a:t>
            </a:r>
            <a:r>
              <a:rPr lang="ru-RU" i="1"/>
              <a:t>новые строительные материалы и конструкции</a:t>
            </a:r>
            <a:r>
              <a:rPr lang="ru-RU"/>
              <a:t> (цемент, металлическая арматура). </a:t>
            </a:r>
            <a:endParaRPr lang="ru-RU" b="1" i="1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6210" y="928670"/>
            <a:ext cx="11430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Для </a:t>
            </a:r>
            <a:r>
              <a:rPr lang="ru-RU" b="1"/>
              <a:t>псевдорусского стиля </a:t>
            </a:r>
            <a:r>
              <a:rPr lang="ru-RU"/>
              <a:t>характерно </a:t>
            </a:r>
            <a:r>
              <a:rPr lang="ru-RU" i="1"/>
              <a:t>пятикуполье</a:t>
            </a:r>
            <a:r>
              <a:rPr lang="ru-RU" i="1"/>
              <a:t>, луковицеобразные купола, высокие шатровые колокольни, богатый декор в виде кокошников</a:t>
            </a:r>
            <a:r>
              <a:rPr lang="ru-RU"/>
              <a:t>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- Часовня князей Паскевичей в Гомеле, </a:t>
            </a:r>
            <a:endParaRPr/>
          </a:p>
          <a:p>
            <a:pPr>
              <a:defRPr/>
            </a:pPr>
            <a:r>
              <a:rPr lang="ru-RU"/>
              <a:t>- Покровский собор в Гродно, </a:t>
            </a:r>
            <a:endParaRPr/>
          </a:p>
          <a:p>
            <a:pPr>
              <a:defRPr/>
            </a:pPr>
            <a:r>
              <a:rPr lang="ru-RU"/>
              <a:t>- Свято-Воскресенский собор в Борисове, 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 светская архитектура Могилева (здания театра, городской управы, женской гимназии, реального училища).</a:t>
            </a:r>
            <a:endParaRPr/>
          </a:p>
          <a:p>
            <a:pPr>
              <a:buFontTx/>
              <a:buChar char="-"/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190458" y="6072206"/>
            <a:ext cx="461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Свято-Воскресенский собор</a:t>
            </a:r>
            <a:endParaRPr/>
          </a:p>
          <a:p>
            <a:pPr>
              <a:defRPr/>
            </a:pPr>
            <a:r>
              <a:rPr lang="ru-RU" i="1"/>
              <a:t>в Борисове</a:t>
            </a:r>
            <a:endParaRPr lang="ru-RU" i="1"/>
          </a:p>
        </p:txBody>
      </p:sp>
      <p:pic>
        <p:nvPicPr>
          <p:cNvPr id="1026" name="Picture 2" descr="D:\rabota\история беларуси\культура вп 19 н 20 в\sobor_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5333994" y="3003781"/>
            <a:ext cx="5118048" cy="3714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5709" y="714356"/>
            <a:ext cx="11620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 </a:t>
            </a:r>
            <a:r>
              <a:rPr lang="ru-RU" b="1"/>
              <a:t>неоготическом стиле </a:t>
            </a:r>
            <a:r>
              <a:rPr lang="ru-RU"/>
              <a:t>были возведены </a:t>
            </a:r>
            <a:r>
              <a:rPr lang="ru-RU" i="1"/>
              <a:t>костёл Святого </a:t>
            </a:r>
            <a:r>
              <a:rPr lang="ru-RU" i="1"/>
              <a:t>Роха</a:t>
            </a:r>
            <a:r>
              <a:rPr lang="ru-RU" i="1"/>
              <a:t> в Минске</a:t>
            </a:r>
            <a:r>
              <a:rPr lang="ru-RU"/>
              <a:t>, </a:t>
            </a:r>
            <a:endParaRPr/>
          </a:p>
          <a:p>
            <a:pPr>
              <a:defRPr/>
            </a:pPr>
            <a:r>
              <a:rPr lang="ru-RU"/>
              <a:t>а также </a:t>
            </a:r>
            <a:r>
              <a:rPr lang="ru-RU" i="1"/>
              <a:t>костёлы в Видзах, Вилейке, Поставах</a:t>
            </a:r>
            <a:r>
              <a:rPr lang="ru-RU"/>
              <a:t>. </a:t>
            </a:r>
            <a:endParaRPr/>
          </a:p>
          <a:p>
            <a:pPr>
              <a:defRPr/>
            </a:pPr>
            <a:r>
              <a:rPr lang="ru-RU"/>
              <a:t>Костёлы строились преимущественно из </a:t>
            </a:r>
            <a:r>
              <a:rPr lang="ru-RU" i="1"/>
              <a:t>красного кирпича</a:t>
            </a:r>
            <a:r>
              <a:rPr lang="ru-RU"/>
              <a:t>. Для внутреннего убранства характерны </a:t>
            </a:r>
            <a:r>
              <a:rPr lang="ru-RU" i="1"/>
              <a:t>витражи, фрески</a:t>
            </a:r>
            <a:r>
              <a:rPr lang="ru-RU"/>
              <a:t>. 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4338" name="Picture 2" descr="D:\rabota\история беларуси\культура вп 19 н 20 в\Kaścioł_-_Vidzy_-_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53256" y="1629274"/>
            <a:ext cx="4219212" cy="50517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1047714" y="6000768"/>
            <a:ext cx="559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i="1"/>
              <a:t>Костёл Пресвятой Троицы в Видзах</a:t>
            </a:r>
            <a:endParaRPr lang="ru-RU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71461" y="928670"/>
            <a:ext cx="1133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Элементы </a:t>
            </a:r>
            <a:r>
              <a:rPr lang="ru-RU" i="1"/>
              <a:t>романской и готической архитектуры </a:t>
            </a:r>
            <a:r>
              <a:rPr lang="ru-RU"/>
              <a:t>соединились </a:t>
            </a:r>
            <a:endParaRPr/>
          </a:p>
          <a:p>
            <a:pPr>
              <a:defRPr/>
            </a:pPr>
            <a:r>
              <a:rPr lang="ru-RU"/>
              <a:t>в </a:t>
            </a:r>
            <a:r>
              <a:rPr lang="ru-RU" b="1" i="1"/>
              <a:t>костёле Святых </a:t>
            </a:r>
            <a:r>
              <a:rPr lang="ru-RU" b="1" i="1"/>
              <a:t>Симеона</a:t>
            </a:r>
            <a:r>
              <a:rPr lang="ru-RU" b="1" i="1"/>
              <a:t> и Елены</a:t>
            </a:r>
            <a:r>
              <a:rPr lang="ru-RU"/>
              <a:t>, построенном в начале ХХ в. в Минске.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5362" name="Picture 2" descr="D:\rabota\история беларуси\культура вп 19 н 20 в\m-0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2626425" y="2214553"/>
            <a:ext cx="7349367" cy="4071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0960" y="928670"/>
            <a:ext cx="11430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В стиле </a:t>
            </a:r>
            <a:r>
              <a:rPr lang="ru-RU" b="1"/>
              <a:t>модерн</a:t>
            </a:r>
            <a:r>
              <a:rPr lang="ru-RU"/>
              <a:t> в Беларуси были построены </a:t>
            </a:r>
            <a:endParaRPr/>
          </a:p>
          <a:p>
            <a:pPr>
              <a:defRPr/>
            </a:pPr>
            <a:endParaRPr lang="ru-RU"/>
          </a:p>
          <a:p>
            <a:pPr>
              <a:buFontTx/>
              <a:buChar char="-"/>
              <a:defRPr/>
            </a:pPr>
            <a:r>
              <a:rPr lang="ru-RU" i="1"/>
              <a:t> банк в Витебске, </a:t>
            </a:r>
            <a:endParaRPr/>
          </a:p>
          <a:p>
            <a:pPr>
              <a:buFontTx/>
              <a:buChar char="-"/>
              <a:defRPr/>
            </a:pPr>
            <a:r>
              <a:rPr lang="ru-RU" i="1"/>
              <a:t> жилые дома в Минске, Гродно, Гомеле, Могилеве, </a:t>
            </a:r>
            <a:endParaRPr/>
          </a:p>
          <a:p>
            <a:pPr>
              <a:buFontTx/>
              <a:buChar char="-"/>
              <a:defRPr/>
            </a:pPr>
            <a:r>
              <a:rPr lang="ru-RU" i="1"/>
              <a:t> гостиница «Европа» в Минске </a:t>
            </a:r>
            <a:r>
              <a:rPr lang="ru-RU"/>
              <a:t>и др. </a:t>
            </a:r>
            <a:endParaRPr/>
          </a:p>
          <a:p>
            <a:pPr>
              <a:buFontTx/>
              <a:buChar char="-"/>
              <a:defRPr/>
            </a:pPr>
            <a:endParaRPr lang="ru-RU"/>
          </a:p>
          <a:p>
            <a:pPr>
              <a:buFontTx/>
              <a:buChar char="-"/>
              <a:defRPr/>
            </a:pPr>
            <a:endParaRPr lang="ru-RU"/>
          </a:p>
        </p:txBody>
      </p:sp>
      <p:pic>
        <p:nvPicPr>
          <p:cNvPr id="16386" name="Picture 2" descr="D:\rabota\история беларуси\культура вп 19 н 20 в\Foto-67-Europ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5040151" y="2538771"/>
            <a:ext cx="6501771" cy="4100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0" y="5643578"/>
            <a:ext cx="361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/>
              <a:t>Гостиница «Европа» в Минске. Начало ХХ в.</a:t>
            </a:r>
            <a:endParaRPr lang="ru-RU" i="1"/>
          </a:p>
        </p:txBody>
      </p:sp>
      <p:sp>
        <p:nvSpPr>
          <p:cNvPr id="5" name="TextBox 4"/>
          <p:cNvSpPr txBox="1"/>
          <p:nvPr/>
        </p:nvSpPr>
        <p:spPr bwMode="auto">
          <a:xfrm>
            <a:off x="8191514" y="14285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Составитель: </a:t>
            </a:r>
            <a:endParaRPr/>
          </a:p>
          <a:p>
            <a:pPr>
              <a:defRPr/>
            </a:pPr>
            <a:r>
              <a:rPr lang="ru-RU"/>
              <a:t>к.и.н. </a:t>
            </a:r>
            <a:r>
              <a:rPr lang="ru-RU" b="1"/>
              <a:t>Самонова</a:t>
            </a:r>
            <a:r>
              <a:rPr lang="ru-RU" b="1"/>
              <a:t> М.Н.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00361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677740"/>
            <a:ext cx="10972800" cy="1532059"/>
          </a:xfrm>
        </p:spPr>
        <p:txBody>
          <a:bodyPr/>
          <a:lstStyle/>
          <a:p>
            <a:pPr>
              <a:defRPr/>
            </a:pPr>
            <a:r>
              <a:rPr sz="2600" b="1" i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Новая белорусская литература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— произведения, написанные на белорусском языке, к которому в XIX в. стали обращаться чаще.</a:t>
            </a:r>
            <a:endParaRPr sz="11000">
              <a:latin typeface="Calibri"/>
              <a:cs typeface="Calibri"/>
            </a:endParaRPr>
          </a:p>
        </p:txBody>
      </p:sp>
      <p:sp>
        <p:nvSpPr>
          <p:cNvPr id="1620945781" name="Содержимое 2"/>
          <p:cNvSpPr>
            <a:spLocks noGrp="1"/>
          </p:cNvSpPr>
          <p:nvPr>
            <p:ph sz="half" idx="1"/>
          </p:nvPr>
        </p:nvSpPr>
        <p:spPr bwMode="auto">
          <a:xfrm flipH="0" flipV="0">
            <a:off x="609599" y="1987427"/>
            <a:ext cx="5384799" cy="4787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1820-е гг.: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Поэма </a:t>
            </a: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Викентия Ровинского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«Энеида навыворот» (опубликована в 1845 г., долго считалась анонимной).</a:t>
            </a:r>
            <a:endParaRPr sz="22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1846 г.: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Печатная версия комедии </a:t>
            </a: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Винцента Дунина-Марцинкевича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«Идиллия» (крестьяне говорят по-белорусски).</a:t>
            </a:r>
            <a:endParaRPr sz="22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1840-е гг.: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Ян Барщевский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издал книгу «Шляхтич Завальня, или Беларусь в фантастических рассказах».</a:t>
            </a:r>
            <a:endParaRPr sz="22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1855 г.: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Константин Вереницын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пишет поэму «Тарас на Парнасе» (опубликована в 1889 г., долго считалась анонимной).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6306272" name="Содержимое 3"/>
          <p:cNvSpPr>
            <a:spLocks noGrp="1"/>
          </p:cNvSpPr>
          <p:nvPr>
            <p:ph sz="half" idx="2"/>
          </p:nvPr>
        </p:nvSpPr>
        <p:spPr bwMode="auto">
          <a:xfrm flipH="0" flipV="0">
            <a:off x="6197599" y="1987427"/>
            <a:ext cx="5384799" cy="4787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lang="ru-RU" sz="22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Конец XIX в.:</a:t>
            </a:r>
            <a:r>
              <a:rPr lang="ru-RU" sz="22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r>
              <a:rPr lang="ru-RU" sz="22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Франтишек Богушевич</a:t>
            </a:r>
            <a:r>
              <a:rPr lang="ru-RU" sz="22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важный этап в формировании лит. языка. Сборники: «Дудка белорусская» и «Смык белорусский» (воспевание крестьянина и родного языка).</a:t>
            </a:r>
            <a:endParaRPr sz="22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lang="ru-RU" sz="22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Начало XX в.:</a:t>
            </a:r>
            <a:r>
              <a:rPr lang="ru-RU" sz="22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r>
              <a:rPr lang="ru-RU" sz="22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Алоиза Пашкевич (Тётка)</a:t>
            </a:r>
            <a:r>
              <a:rPr lang="ru-RU" sz="22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— сборник «Скрипка белорусская».</a:t>
            </a:r>
            <a:endParaRPr sz="22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r>
              <a:rPr lang="ru-RU" sz="22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Начало XX в.:</a:t>
            </a:r>
            <a:r>
              <a:rPr lang="ru-RU" sz="22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Начало творческого пути классиков: </a:t>
            </a:r>
            <a:r>
              <a:rPr lang="ru-RU" sz="22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Янка Купала, Якуб Колас, Максим Богданович</a:t>
            </a:r>
            <a:r>
              <a:rPr lang="ru-RU" sz="22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. Появление первых учебных изданий на белорусском языке («Первое чтение для детей белорусов»).</a:t>
            </a:r>
            <a:endParaRPr sz="2200">
              <a:latin typeface="Calibri"/>
              <a:cs typeface="Calibri"/>
            </a:endParaRPr>
          </a:p>
          <a:p>
            <a:pPr>
              <a:buClr>
                <a:schemeClr val="accent3"/>
              </a:buClr>
              <a:buFont typeface="Wingdings"/>
              <a:buChar char="Ø"/>
              <a:defRPr/>
            </a:pP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0460" y="785794"/>
            <a:ext cx="11715832" cy="1643074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sz="2800">
                <a:solidFill>
                  <a:schemeClr val="tx1"/>
                </a:solidFill>
              </a:rPr>
              <a:t>Развитие белорусской литературы</a:t>
            </a:r>
            <a:br>
              <a:rPr lang="ru-RU"/>
            </a:b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80960" y="1857364"/>
            <a:ext cx="8191557" cy="478634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i="1"/>
              <a:t>Вершина белорусской литературы второй половины </a:t>
            </a:r>
            <a:r>
              <a:rPr lang="en-US" i="1"/>
              <a:t>XIX </a:t>
            </a:r>
            <a:r>
              <a:rPr lang="ru-RU" i="1"/>
              <a:t>в.</a:t>
            </a:r>
            <a:r>
              <a:rPr lang="ru-RU"/>
              <a:t> – творчество </a:t>
            </a:r>
            <a:r>
              <a:rPr lang="ru-RU" b="1"/>
              <a:t>Франтишка</a:t>
            </a:r>
            <a:r>
              <a:rPr lang="ru-RU" b="1"/>
              <a:t> Богушевича.</a:t>
            </a:r>
            <a:endParaRPr/>
          </a:p>
          <a:p>
            <a:pPr>
              <a:defRPr/>
            </a:pPr>
            <a:r>
              <a:rPr lang="ru-RU"/>
              <a:t>Поэтические сборники </a:t>
            </a:r>
            <a:r>
              <a:rPr lang="ru-RU" b="1"/>
              <a:t>«Дудка белорусская», «Смык белорусский» </a:t>
            </a:r>
            <a:r>
              <a:rPr lang="ru-RU"/>
              <a:t>под псевдонимами Матей Бурачок и </a:t>
            </a:r>
            <a:r>
              <a:rPr lang="ru-RU"/>
              <a:t>Сымон</a:t>
            </a:r>
            <a:r>
              <a:rPr lang="ru-RU"/>
              <a:t> </a:t>
            </a:r>
            <a:r>
              <a:rPr lang="ru-RU"/>
              <a:t>Ревка</a:t>
            </a:r>
            <a:r>
              <a:rPr lang="ru-RU"/>
              <a:t> из-под Борисова. </a:t>
            </a:r>
            <a:endParaRPr lang="ru-RU"/>
          </a:p>
          <a:p>
            <a:pPr>
              <a:defRPr/>
            </a:pPr>
            <a:r>
              <a:rPr lang="ru-RU" i="1"/>
              <a:t>Главный </a:t>
            </a:r>
            <a:r>
              <a:rPr lang="ru-RU" i="1"/>
              <a:t>герой произведений поэта – белорусский крестьянин. </a:t>
            </a:r>
            <a:endParaRPr lang="en-US" i="1"/>
          </a:p>
          <a:p>
            <a:pPr>
              <a:defRPr/>
            </a:pPr>
            <a:r>
              <a:rPr lang="ru-RU" u="sng"/>
              <a:t>Предисловие к «Дудке белорусской»</a:t>
            </a:r>
            <a:r>
              <a:rPr lang="ru-RU"/>
              <a:t>: «Братцы </a:t>
            </a:r>
            <a:r>
              <a:rPr lang="ru-RU"/>
              <a:t>мілыя</a:t>
            </a:r>
            <a:r>
              <a:rPr lang="ru-RU"/>
              <a:t>, </a:t>
            </a:r>
            <a:r>
              <a:rPr lang="ru-RU"/>
              <a:t>дзеці</a:t>
            </a:r>
            <a:r>
              <a:rPr lang="ru-RU"/>
              <a:t> </a:t>
            </a:r>
            <a:r>
              <a:rPr lang="ru-RU"/>
              <a:t>Зямлі-маткі</a:t>
            </a:r>
            <a:r>
              <a:rPr lang="ru-RU"/>
              <a:t> </a:t>
            </a:r>
            <a:r>
              <a:rPr lang="ru-RU"/>
              <a:t>маёй</a:t>
            </a:r>
            <a:r>
              <a:rPr lang="ru-RU"/>
              <a:t>! Вам </a:t>
            </a:r>
            <a:r>
              <a:rPr lang="ru-RU"/>
              <a:t>ахвяруючы</a:t>
            </a:r>
            <a:r>
              <a:rPr lang="ru-RU"/>
              <a:t> </a:t>
            </a:r>
            <a:r>
              <a:rPr lang="ru-RU"/>
              <a:t>працу</a:t>
            </a:r>
            <a:r>
              <a:rPr lang="ru-RU"/>
              <a:t> сваю, </a:t>
            </a:r>
            <a:r>
              <a:rPr lang="ru-RU"/>
              <a:t>мушу</a:t>
            </a:r>
            <a:r>
              <a:rPr lang="ru-RU"/>
              <a:t> </a:t>
            </a:r>
            <a:r>
              <a:rPr lang="ru-RU"/>
              <a:t>з</a:t>
            </a:r>
            <a:r>
              <a:rPr lang="ru-RU"/>
              <a:t> </a:t>
            </a:r>
            <a:r>
              <a:rPr lang="ru-RU"/>
              <a:t>вамі</a:t>
            </a:r>
            <a:r>
              <a:rPr lang="ru-RU"/>
              <a:t> </a:t>
            </a:r>
            <a:r>
              <a:rPr lang="ru-RU"/>
              <a:t>пагаварыць</a:t>
            </a:r>
            <a:r>
              <a:rPr lang="ru-RU"/>
              <a:t> </a:t>
            </a:r>
            <a:r>
              <a:rPr lang="ru-RU"/>
              <a:t>трохі</a:t>
            </a:r>
            <a:r>
              <a:rPr lang="ru-RU"/>
              <a:t> </a:t>
            </a:r>
            <a:r>
              <a:rPr lang="ru-RU"/>
              <a:t>аб</a:t>
            </a:r>
            <a:r>
              <a:rPr lang="ru-RU"/>
              <a:t> </a:t>
            </a:r>
            <a:r>
              <a:rPr lang="ru-RU"/>
              <a:t>нашай</a:t>
            </a:r>
            <a:r>
              <a:rPr lang="ru-RU"/>
              <a:t> </a:t>
            </a:r>
            <a:r>
              <a:rPr lang="ru-RU"/>
              <a:t>долі-нядолі</a:t>
            </a:r>
            <a:r>
              <a:rPr lang="ru-RU"/>
              <a:t>, </a:t>
            </a:r>
            <a:r>
              <a:rPr lang="ru-RU"/>
              <a:t>аб</a:t>
            </a:r>
            <a:r>
              <a:rPr lang="ru-RU"/>
              <a:t> </a:t>
            </a:r>
            <a:r>
              <a:rPr lang="ru-RU"/>
              <a:t>нашай</a:t>
            </a:r>
            <a:r>
              <a:rPr lang="ru-RU"/>
              <a:t> </a:t>
            </a:r>
            <a:r>
              <a:rPr lang="ru-RU"/>
              <a:t>бацькавай</a:t>
            </a:r>
            <a:r>
              <a:rPr lang="ru-RU"/>
              <a:t> </a:t>
            </a:r>
            <a:r>
              <a:rPr lang="ru-RU"/>
              <a:t>спрадвечнай</a:t>
            </a:r>
            <a:r>
              <a:rPr lang="ru-RU"/>
              <a:t> </a:t>
            </a:r>
            <a:r>
              <a:rPr lang="ru-RU"/>
              <a:t>мове</a:t>
            </a:r>
            <a:r>
              <a:rPr lang="ru-RU"/>
              <a:t>, </a:t>
            </a:r>
            <a:r>
              <a:rPr lang="ru-RU"/>
              <a:t>каторую</a:t>
            </a:r>
            <a:r>
              <a:rPr lang="ru-RU"/>
              <a:t>. „</a:t>
            </a:r>
            <a:r>
              <a:rPr lang="ru-RU"/>
              <a:t>мужыцкай</a:t>
            </a:r>
            <a:r>
              <a:rPr lang="ru-RU"/>
              <a:t>“ </a:t>
            </a:r>
            <a:r>
              <a:rPr lang="ru-RU"/>
              <a:t>завуць</a:t>
            </a:r>
            <a:r>
              <a:rPr lang="ru-RU"/>
              <a:t>, а </a:t>
            </a:r>
            <a:r>
              <a:rPr lang="ru-RU"/>
              <a:t>завецца</a:t>
            </a:r>
            <a:r>
              <a:rPr lang="ru-RU"/>
              <a:t> </a:t>
            </a:r>
            <a:r>
              <a:rPr lang="ru-RU"/>
              <a:t>яна</a:t>
            </a:r>
            <a:r>
              <a:rPr lang="ru-RU"/>
              <a:t> „</a:t>
            </a:r>
            <a:r>
              <a:rPr lang="ru-RU"/>
              <a:t>беларускай</a:t>
            </a:r>
            <a:r>
              <a:rPr lang="ru-RU"/>
              <a:t>“. Шмат было </a:t>
            </a:r>
            <a:r>
              <a:rPr lang="ru-RU"/>
              <a:t>такіх</a:t>
            </a:r>
            <a:r>
              <a:rPr lang="ru-RU"/>
              <a:t> </a:t>
            </a:r>
            <a:r>
              <a:rPr lang="ru-RU"/>
              <a:t>народаў</a:t>
            </a:r>
            <a:r>
              <a:rPr lang="ru-RU"/>
              <a:t>, </a:t>
            </a:r>
            <a:r>
              <a:rPr lang="ru-RU"/>
              <a:t>што</a:t>
            </a:r>
            <a:r>
              <a:rPr lang="ru-RU"/>
              <a:t> </a:t>
            </a:r>
            <a:r>
              <a:rPr lang="ru-RU"/>
              <a:t>страцілі</a:t>
            </a:r>
            <a:r>
              <a:rPr lang="ru-RU"/>
              <a:t> </a:t>
            </a:r>
            <a:r>
              <a:rPr lang="ru-RU"/>
              <a:t>наперш</a:t>
            </a:r>
            <a:r>
              <a:rPr lang="ru-RU"/>
              <a:t> </a:t>
            </a:r>
            <a:r>
              <a:rPr lang="ru-RU"/>
              <a:t>мову</a:t>
            </a:r>
            <a:r>
              <a:rPr lang="ru-RU"/>
              <a:t> сваю, так, як той </a:t>
            </a:r>
            <a:r>
              <a:rPr lang="ru-RU"/>
              <a:t>чалавек</a:t>
            </a:r>
            <a:r>
              <a:rPr lang="ru-RU"/>
              <a:t> </a:t>
            </a:r>
            <a:r>
              <a:rPr lang="ru-RU"/>
              <a:t>прад</a:t>
            </a:r>
            <a:r>
              <a:rPr lang="ru-RU"/>
              <a:t> </a:t>
            </a:r>
            <a:r>
              <a:rPr lang="ru-RU"/>
              <a:t>скананнем</a:t>
            </a:r>
            <a:r>
              <a:rPr lang="ru-RU"/>
              <a:t>, </a:t>
            </a:r>
            <a:r>
              <a:rPr lang="ru-RU"/>
              <a:t>катораму</a:t>
            </a:r>
            <a:r>
              <a:rPr lang="ru-RU"/>
              <a:t> </a:t>
            </a:r>
            <a:r>
              <a:rPr lang="ru-RU"/>
              <a:t>мову</a:t>
            </a:r>
            <a:r>
              <a:rPr lang="ru-RU"/>
              <a:t> </a:t>
            </a:r>
            <a:r>
              <a:rPr lang="ru-RU"/>
              <a:t>зойме</a:t>
            </a:r>
            <a:r>
              <a:rPr lang="ru-RU"/>
              <a:t>, а </a:t>
            </a:r>
            <a:r>
              <a:rPr lang="ru-RU"/>
              <a:t>потым</a:t>
            </a:r>
            <a:r>
              <a:rPr lang="ru-RU"/>
              <a:t> </a:t>
            </a:r>
            <a:r>
              <a:rPr lang="ru-RU"/>
              <a:t>і</a:t>
            </a:r>
            <a:r>
              <a:rPr lang="ru-RU"/>
              <a:t> </a:t>
            </a:r>
            <a:r>
              <a:rPr lang="ru-RU"/>
              <a:t>зусім</a:t>
            </a:r>
            <a:r>
              <a:rPr lang="ru-RU"/>
              <a:t> </a:t>
            </a:r>
            <a:r>
              <a:rPr lang="ru-RU"/>
              <a:t>замёрлі</a:t>
            </a:r>
            <a:r>
              <a:rPr lang="ru-RU"/>
              <a:t>. </a:t>
            </a:r>
            <a:r>
              <a:rPr lang="ru-RU" b="1"/>
              <a:t>Не </a:t>
            </a:r>
            <a:r>
              <a:rPr lang="ru-RU" b="1"/>
              <a:t>пакідайце</a:t>
            </a:r>
            <a:r>
              <a:rPr lang="ru-RU" b="1"/>
              <a:t> ж </a:t>
            </a:r>
            <a:r>
              <a:rPr lang="ru-RU" b="1"/>
              <a:t>мовы</a:t>
            </a:r>
            <a:r>
              <a:rPr lang="ru-RU" b="1"/>
              <a:t> </a:t>
            </a:r>
            <a:r>
              <a:rPr lang="ru-RU" b="1"/>
              <a:t>нашай</a:t>
            </a:r>
            <a:r>
              <a:rPr lang="ru-RU" b="1"/>
              <a:t> </a:t>
            </a:r>
            <a:r>
              <a:rPr lang="ru-RU" b="1"/>
              <a:t>беларускай</a:t>
            </a:r>
            <a:r>
              <a:rPr lang="ru-RU" b="1"/>
              <a:t>, </a:t>
            </a:r>
            <a:r>
              <a:rPr lang="ru-RU" b="1"/>
              <a:t>каб</a:t>
            </a:r>
            <a:r>
              <a:rPr lang="ru-RU" b="1"/>
              <a:t> не </a:t>
            </a:r>
            <a:r>
              <a:rPr lang="ru-RU" b="1"/>
              <a:t>ўмёрлі</a:t>
            </a:r>
            <a:r>
              <a:rPr lang="ru-RU" b="1"/>
              <a:t>!»</a:t>
            </a:r>
            <a:endParaRPr/>
          </a:p>
          <a:p>
            <a:pPr>
              <a:defRPr/>
            </a:pPr>
            <a:r>
              <a:rPr lang="ru-RU" b="1"/>
              <a:t> </a:t>
            </a:r>
            <a:endParaRPr lang="ru-RU" b="1"/>
          </a:p>
        </p:txBody>
      </p:sp>
      <p:pic>
        <p:nvPicPr>
          <p:cNvPr id="4" name="Рисунок 3" descr="4cf118f22cb4f447dafa56f5d7eb84df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528177" y="1357297"/>
            <a:ext cx="3663822" cy="5136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flipH="0" flipV="0">
            <a:off x="380959" y="571479"/>
            <a:ext cx="5491900" cy="667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Янка Лучина </a:t>
            </a:r>
            <a:r>
              <a:rPr lang="ru-RU"/>
              <a:t>(Иван </a:t>
            </a:r>
            <a:r>
              <a:rPr lang="ru-RU"/>
              <a:t>Неслуховский</a:t>
            </a:r>
            <a:r>
              <a:rPr lang="ru-RU"/>
              <a:t>). Сборник стихов </a:t>
            </a:r>
            <a:r>
              <a:rPr lang="ru-RU" b="1"/>
              <a:t>«Вязанка»</a:t>
            </a:r>
            <a:r>
              <a:rPr lang="ru-RU"/>
              <a:t>.  Наиболее известное стихотворение </a:t>
            </a:r>
            <a:r>
              <a:rPr lang="ru-RU" b="1"/>
              <a:t>«Родной сторонке».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u="sng"/>
              <a:t>Начало ХХ в.: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b="1"/>
              <a:t>Тётка </a:t>
            </a:r>
            <a:r>
              <a:rPr lang="ru-RU"/>
              <a:t>(</a:t>
            </a:r>
            <a:r>
              <a:rPr lang="ru-RU"/>
              <a:t>Алоиза</a:t>
            </a:r>
            <a:r>
              <a:rPr lang="ru-RU"/>
              <a:t> Пашкевич). Сборники стихов </a:t>
            </a:r>
            <a:r>
              <a:rPr lang="ru-RU" b="1"/>
              <a:t>«Крещение свободой», Скрипка белорусская», </a:t>
            </a:r>
            <a:r>
              <a:rPr lang="ru-RU"/>
              <a:t>учебник </a:t>
            </a:r>
            <a:r>
              <a:rPr lang="ru-RU" b="1"/>
              <a:t>«Первое чтение для деток белорусов»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</p:txBody>
      </p:sp>
      <p:pic>
        <p:nvPicPr>
          <p:cNvPr id="22530" name="Picture 2" descr="D:\rabota\история беларуси\культура вп 19 н 20 в\10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718775" y="888389"/>
            <a:ext cx="4715434" cy="51288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5709" y="428604"/>
            <a:ext cx="116205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u="sng"/>
              <a:t>Начало ХХ в.:</a:t>
            </a:r>
            <a:endParaRPr/>
          </a:p>
          <a:p>
            <a:pPr>
              <a:defRPr/>
            </a:pPr>
            <a:endParaRPr lang="ru-RU" u="sng"/>
          </a:p>
          <a:p>
            <a:pPr>
              <a:defRPr/>
            </a:pPr>
            <a:r>
              <a:rPr lang="ru-RU" b="1"/>
              <a:t>Янка Купала </a:t>
            </a:r>
            <a:r>
              <a:rPr lang="ru-RU"/>
              <a:t>и </a:t>
            </a:r>
            <a:r>
              <a:rPr lang="ru-RU" b="1"/>
              <a:t>Якуб</a:t>
            </a:r>
            <a:r>
              <a:rPr lang="ru-RU" b="1"/>
              <a:t> Колос </a:t>
            </a:r>
            <a:r>
              <a:rPr lang="ru-RU"/>
              <a:t>– </a:t>
            </a:r>
            <a:r>
              <a:rPr lang="ru-RU" i="1"/>
              <a:t>основатели современной белорусской литературы и литературного языка.</a:t>
            </a:r>
            <a:endParaRPr/>
          </a:p>
          <a:p>
            <a:pPr>
              <a:defRPr/>
            </a:pPr>
            <a:endParaRPr lang="ru-RU" i="1"/>
          </a:p>
          <a:p>
            <a:pPr>
              <a:defRPr/>
            </a:pPr>
            <a:r>
              <a:rPr lang="ru-RU" b="1"/>
              <a:t>Янка Купала </a:t>
            </a:r>
            <a:r>
              <a:rPr lang="ru-RU"/>
              <a:t>(Иван </a:t>
            </a:r>
            <a:r>
              <a:rPr lang="ru-RU"/>
              <a:t>Доминикович</a:t>
            </a:r>
            <a:r>
              <a:rPr lang="ru-RU"/>
              <a:t> Луцевич). </a:t>
            </a:r>
            <a:endParaRPr/>
          </a:p>
          <a:p>
            <a:pPr>
              <a:defRPr/>
            </a:pPr>
            <a:r>
              <a:rPr lang="ru-RU"/>
              <a:t>1905 г. – первое стихотворение </a:t>
            </a:r>
            <a:r>
              <a:rPr lang="ru-RU" b="1"/>
              <a:t>«Мужик»</a:t>
            </a:r>
            <a:r>
              <a:rPr lang="ru-RU"/>
              <a:t>.</a:t>
            </a:r>
            <a:endParaRPr/>
          </a:p>
          <a:p>
            <a:pPr>
              <a:defRPr/>
            </a:pPr>
            <a:r>
              <a:rPr lang="ru-RU" u="sng"/>
              <a:t>Сборники стихов:</a:t>
            </a:r>
            <a:r>
              <a:rPr lang="ru-RU" b="1"/>
              <a:t>«Жалейка», «Гусляр», </a:t>
            </a:r>
            <a:endParaRPr/>
          </a:p>
          <a:p>
            <a:pPr>
              <a:defRPr/>
            </a:pPr>
            <a:r>
              <a:rPr lang="ru-RU" b="1"/>
              <a:t>«Дорогой жизни» – </a:t>
            </a:r>
            <a:r>
              <a:rPr lang="ru-RU"/>
              <a:t>высшее достижение </a:t>
            </a:r>
            <a:endParaRPr/>
          </a:p>
          <a:p>
            <a:pPr>
              <a:defRPr/>
            </a:pPr>
            <a:r>
              <a:rPr lang="ru-RU"/>
              <a:t>тогдашней белорусской литературы.</a:t>
            </a:r>
            <a:endParaRPr/>
          </a:p>
          <a:p>
            <a:pPr>
              <a:defRPr/>
            </a:pPr>
            <a:endParaRPr lang="ru-RU" u="sng"/>
          </a:p>
          <a:p>
            <a:pPr>
              <a:defRPr/>
            </a:pPr>
            <a:r>
              <a:rPr lang="ru-RU" u="sng"/>
              <a:t>Поэмы:</a:t>
            </a:r>
            <a:r>
              <a:rPr lang="ru-RU"/>
              <a:t> </a:t>
            </a:r>
            <a:r>
              <a:rPr lang="ru-RU" b="1"/>
              <a:t>«Курган», «</a:t>
            </a:r>
            <a:r>
              <a:rPr lang="ru-RU" b="1"/>
              <a:t>Бондаровна</a:t>
            </a:r>
            <a:r>
              <a:rPr lang="ru-RU" b="1"/>
              <a:t>».</a:t>
            </a:r>
            <a:endParaRPr/>
          </a:p>
          <a:p>
            <a:pPr>
              <a:defRPr/>
            </a:pPr>
            <a:r>
              <a:rPr lang="ru-RU" u="sng"/>
              <a:t>Пьесы:</a:t>
            </a:r>
            <a:r>
              <a:rPr lang="ru-RU"/>
              <a:t> </a:t>
            </a:r>
            <a:r>
              <a:rPr lang="ru-RU" b="1"/>
              <a:t>«</a:t>
            </a:r>
            <a:r>
              <a:rPr lang="ru-RU" b="1"/>
              <a:t>Павлинка</a:t>
            </a:r>
            <a:r>
              <a:rPr lang="ru-RU" b="1"/>
              <a:t>», «Разорённое гнездо»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 u="sng"/>
          </a:p>
          <a:p>
            <a:pPr>
              <a:defRPr/>
            </a:pPr>
            <a:r>
              <a:rPr lang="ru-RU"/>
              <a:t>Во время революции 1905—1907 гг. поэт поддержал </a:t>
            </a:r>
            <a:endParaRPr/>
          </a:p>
          <a:p>
            <a:pPr>
              <a:defRPr/>
            </a:pPr>
            <a:r>
              <a:rPr lang="ru-RU"/>
              <a:t>народ в борьбе против самодержавия. В одном из своих </a:t>
            </a:r>
            <a:endParaRPr/>
          </a:p>
          <a:p>
            <a:pPr>
              <a:defRPr/>
            </a:pPr>
            <a:r>
              <a:rPr lang="ru-RU"/>
              <a:t>стихотворений Я. Купала писал: </a:t>
            </a:r>
            <a:endParaRPr/>
          </a:p>
          <a:p>
            <a:pPr>
              <a:defRPr/>
            </a:pPr>
            <a:r>
              <a:rPr lang="ru-RU" i="1"/>
              <a:t>«…К </a:t>
            </a:r>
            <a:r>
              <a:rPr lang="ru-RU" i="1"/>
              <a:t>свабодзе</a:t>
            </a:r>
            <a:r>
              <a:rPr lang="ru-RU" i="1"/>
              <a:t>, </a:t>
            </a:r>
            <a:r>
              <a:rPr lang="ru-RU" i="1"/>
              <a:t>роўнасці</a:t>
            </a:r>
            <a:r>
              <a:rPr lang="ru-RU" i="1"/>
              <a:t> </a:t>
            </a:r>
            <a:r>
              <a:rPr lang="ru-RU" i="1"/>
              <a:t>і</a:t>
            </a:r>
            <a:r>
              <a:rPr lang="ru-RU" i="1"/>
              <a:t> </a:t>
            </a:r>
            <a:r>
              <a:rPr lang="ru-RU" i="1"/>
              <a:t>знанню</a:t>
            </a:r>
            <a:r>
              <a:rPr lang="ru-RU" i="1"/>
              <a:t> </a:t>
            </a:r>
            <a:endParaRPr/>
          </a:p>
          <a:p>
            <a:pPr>
              <a:defRPr/>
            </a:pPr>
            <a:r>
              <a:rPr lang="ru-RU" i="1"/>
              <a:t>Мы </a:t>
            </a:r>
            <a:r>
              <a:rPr lang="ru-RU" i="1"/>
              <a:t>працярэбім</a:t>
            </a:r>
            <a:r>
              <a:rPr lang="ru-RU" i="1"/>
              <a:t> </a:t>
            </a:r>
            <a:r>
              <a:rPr lang="ru-RU" i="1"/>
              <a:t>сабе</a:t>
            </a:r>
            <a:r>
              <a:rPr lang="ru-RU" i="1"/>
              <a:t> след!</a:t>
            </a:r>
            <a:endParaRPr/>
          </a:p>
          <a:p>
            <a:pPr>
              <a:defRPr/>
            </a:pPr>
            <a:r>
              <a:rPr lang="ru-RU" i="1"/>
              <a:t>І </a:t>
            </a:r>
            <a:r>
              <a:rPr lang="ru-RU" i="1"/>
              <a:t>будзе</a:t>
            </a:r>
            <a:r>
              <a:rPr lang="ru-RU" i="1"/>
              <a:t> </a:t>
            </a:r>
            <a:r>
              <a:rPr lang="ru-RU" i="1"/>
              <a:t>ўнукаў</a:t>
            </a:r>
            <a:r>
              <a:rPr lang="ru-RU" i="1"/>
              <a:t> </a:t>
            </a:r>
            <a:r>
              <a:rPr lang="ru-RU" i="1"/>
              <a:t>панаванне</a:t>
            </a:r>
            <a:r>
              <a:rPr lang="ru-RU" i="1"/>
              <a:t> </a:t>
            </a:r>
            <a:endParaRPr/>
          </a:p>
          <a:p>
            <a:pPr>
              <a:defRPr/>
            </a:pPr>
            <a:r>
              <a:rPr lang="ru-RU" i="1"/>
              <a:t>Там, </a:t>
            </a:r>
            <a:r>
              <a:rPr lang="ru-RU" i="1"/>
              <a:t>дзе</a:t>
            </a:r>
            <a:r>
              <a:rPr lang="ru-RU" i="1"/>
              <a:t> </a:t>
            </a:r>
            <a:r>
              <a:rPr lang="ru-RU" i="1"/>
              <a:t>сягоння</a:t>
            </a:r>
            <a:r>
              <a:rPr lang="ru-RU" i="1"/>
              <a:t> плача </a:t>
            </a:r>
            <a:r>
              <a:rPr lang="ru-RU" i="1"/>
              <a:t>дзед</a:t>
            </a:r>
            <a:r>
              <a:rPr lang="ru-RU" i="1"/>
              <a:t>! »</a:t>
            </a:r>
            <a:endParaRPr/>
          </a:p>
          <a:p>
            <a:pPr>
              <a:defRPr/>
            </a:pPr>
            <a:endParaRPr lang="ru-RU" i="1"/>
          </a:p>
          <a:p>
            <a:pPr>
              <a:defRPr/>
            </a:pPr>
            <a:endParaRPr lang="ru-RU" i="1"/>
          </a:p>
        </p:txBody>
      </p:sp>
      <p:pic>
        <p:nvPicPr>
          <p:cNvPr id="3" name="Рисунок 2" descr="Kupala_Jank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281442" y="1714487"/>
            <a:ext cx="3624826" cy="4641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flipH="0" flipV="0">
            <a:off x="285709" y="714355"/>
            <a:ext cx="5248280" cy="228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Якуб</a:t>
            </a:r>
            <a:r>
              <a:rPr lang="ru-RU" b="1"/>
              <a:t> Колас </a:t>
            </a:r>
            <a:r>
              <a:rPr lang="ru-RU"/>
              <a:t>(Константин Михайлович Мицкевич)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/>
              <a:t>Первый сборник стихов </a:t>
            </a:r>
            <a:r>
              <a:rPr lang="ru-RU" b="1"/>
              <a:t>«Песни печали» </a:t>
            </a:r>
            <a:r>
              <a:rPr lang="ru-RU"/>
              <a:t>-  образ белоруса-мужика.</a:t>
            </a:r>
            <a:endParaRPr/>
          </a:p>
          <a:p>
            <a:pPr>
              <a:defRPr/>
            </a:pPr>
            <a:endParaRPr lang="ru-RU" u="sng"/>
          </a:p>
          <a:p>
            <a:pPr>
              <a:defRPr/>
            </a:pPr>
            <a:r>
              <a:rPr lang="ru-RU" u="sng"/>
              <a:t>Поэмы</a:t>
            </a:r>
            <a:r>
              <a:rPr lang="ru-RU"/>
              <a:t> </a:t>
            </a:r>
            <a:r>
              <a:rPr lang="ru-RU" b="1"/>
              <a:t>«Новая земля», «</a:t>
            </a:r>
            <a:r>
              <a:rPr lang="ru-RU" b="1"/>
              <a:t>Сымон-музыкант</a:t>
            </a:r>
            <a:r>
              <a:rPr lang="ru-RU" b="1"/>
              <a:t>»</a:t>
            </a:r>
            <a:r>
              <a:rPr lang="ru-RU"/>
              <a:t>.</a:t>
            </a:r>
            <a:endParaRPr lang="ru-RU"/>
          </a:p>
        </p:txBody>
      </p:sp>
      <p:pic>
        <p:nvPicPr>
          <p:cNvPr id="23554" name="Picture 2" descr="D:\rabota\история беларуси\культура вп 19 н 20 в\1366117877_znamenityh-uznikov-volodarki-byl-klassik-belorusskoy-literatury-yakub-kolas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339807" y="780312"/>
            <a:ext cx="5561953" cy="57314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flipH="0" flipV="0">
            <a:off x="476210" y="714355"/>
            <a:ext cx="5607298" cy="25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Максим Богданович 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i="1"/>
              <a:t>Значительно обогатил белорусскую поэзию и вывел её на европейский уровень.</a:t>
            </a:r>
            <a:endParaRPr/>
          </a:p>
          <a:p>
            <a:pPr>
              <a:defRPr/>
            </a:pPr>
            <a:r>
              <a:rPr lang="ru-RU"/>
              <a:t>Единственный прижизненный сборник поэта </a:t>
            </a:r>
            <a:r>
              <a:rPr lang="ru-RU" b="1"/>
              <a:t>«Венок» </a:t>
            </a:r>
            <a:r>
              <a:rPr lang="ru-RU"/>
              <a:t>был издан в </a:t>
            </a:r>
            <a:r>
              <a:rPr lang="ru-RU"/>
              <a:t>Вильне</a:t>
            </a:r>
            <a:r>
              <a:rPr lang="ru-RU"/>
              <a:t> </a:t>
            </a:r>
            <a:r>
              <a:rPr lang="ru-RU"/>
              <a:t>в</a:t>
            </a:r>
            <a:r>
              <a:rPr lang="ru-RU"/>
              <a:t> 1913 г.</a:t>
            </a:r>
            <a:endParaRPr/>
          </a:p>
          <a:p>
            <a:pPr>
              <a:defRPr/>
            </a:pPr>
            <a:r>
              <a:rPr lang="ru-RU"/>
              <a:t>Творчество проникнуто любовью к родной земле, её народу.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24578" name="Picture 2" descr="D:\rabota\история беларуси\культура вп 19 н 20 в\ru_photo_maxim_25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7019206" y="897548"/>
            <a:ext cx="4178235" cy="53394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Arial"/>
        <a:cs typeface="Arial"/>
      </a:majorFont>
      <a:minorFont>
        <a:latin typeface="Georgia"/>
        <a:ea typeface="Arial"/>
        <a:cs typeface="Arial"/>
      </a:minorFont>
    </a:fontScheme>
    <a:fmtScheme name="Городская">
      <a:fillStyleLst>
        <a:solidFill>
          <a:schemeClr val="phClr"/>
        </a:solidFill>
        <a:gradFill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30000"/>
                <a:satMod val="175000"/>
              </a:schemeClr>
            </a:gs>
            <a:gs pos="60000">
              <a:schemeClr val="phClr">
                <a:shade val="38000"/>
                <a:satMod val="175000"/>
              </a:schemeClr>
            </a:gs>
            <a:gs pos="100000">
              <a:schemeClr val="phClr">
                <a:tint val="80000"/>
                <a:satMod val="25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algn="tl" flip="none" sx="80000" sy="80000" tx="0" ty="0"/>
        </a:blip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3A771-93AC-45B4-9982-7EEC2C271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C895E3-5BB3-48F9-A7FB-E6FE127AF1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66582-3FC2-4284-A052-00D7A5A95B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0</Words>
  <Application>ONLYOFFICE/7.2.1.36</Application>
  <DocSecurity>0</DocSecurity>
  <PresentationFormat>Экран (4:3)</PresentationFormat>
  <Paragraphs>0</Paragraphs>
  <Slides>39</Slides>
  <Notes>39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Культура, образование, наука во второй половине XIX – начале ХХ в.</dc:title>
  <dc:subject/>
  <dc:creator>Marie</dc:creator>
  <cp:keywords/>
  <dc:description/>
  <dc:identifier/>
  <dc:language/>
  <cp:lastModifiedBy/>
  <cp:revision>80</cp:revision>
  <dcterms:created xsi:type="dcterms:W3CDTF">2016-02-22T16:23:31Z</dcterms:created>
  <dcterms:modified xsi:type="dcterms:W3CDTF">2026-02-26T19:49:23Z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