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/>
  <p:notesSz cx="9144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BC06A93-F978-1BA0-54D0-4223F908EC06}">
  <a:tblStyle styleId="{EBC06A93-F978-1BA0-54D0-4223F908EC06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 /><Relationship Id="rId24" Type="http://schemas.openxmlformats.org/officeDocument/2006/relationships/tableStyles" Target="tableStyles.xml" /><Relationship Id="rId2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Рисунок с подписью" preserve="0" showMasterPhAnim="0" showMasterSp="0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 bwMode="auto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6;p28"/>
          <p:cNvSpPr/>
          <p:nvPr/>
        </p:nvSpPr>
        <p:spPr bwMode="auto">
          <a:xfrm>
            <a:off x="-9525" y="4664075"/>
            <a:ext cx="1463675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17;p28"/>
          <p:cNvSpPr/>
          <p:nvPr/>
        </p:nvSpPr>
        <p:spPr bwMode="auto">
          <a:xfrm>
            <a:off x="1544638" y="4654550"/>
            <a:ext cx="7599362" cy="712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8;p28"/>
          <p:cNvSpPr/>
          <p:nvPr/>
        </p:nvSpPr>
        <p:spPr bwMode="auto">
          <a:xfrm>
            <a:off x="1447800" y="0"/>
            <a:ext cx="100013" cy="6867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19;p28"/>
          <p:cNvSpPr txBox="1"/>
          <p:nvPr>
            <p:ph type="body" idx="1"/>
          </p:nvPr>
        </p:nvSpPr>
        <p:spPr bwMode="auto"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28"/>
          <p:cNvSpPr txBox="1"/>
          <p:nvPr>
            <p:ph type="title"/>
          </p:nvPr>
        </p:nvSpPr>
        <p:spPr bwMode="auto"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28"/>
          <p:cNvSpPr/>
          <p:nvPr>
            <p:ph type="pic" idx="2"/>
          </p:nvPr>
        </p:nvSpPr>
        <p:spPr bwMode="auto"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  <p:sp>
        <p:nvSpPr>
          <p:cNvPr id="22" name="Google Shape;22;p28"/>
          <p:cNvSpPr txBox="1"/>
          <p:nvPr>
            <p:ph type="dt" idx="10"/>
          </p:nvPr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28"/>
          <p:cNvSpPr txBox="1"/>
          <p:nvPr>
            <p:ph type="sldNum" idx="12"/>
          </p:nvPr>
        </p:nvSpPr>
        <p:spPr bwMode="auto"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24" name="Google Shape;24;p28"/>
          <p:cNvSpPr txBox="1"/>
          <p:nvPr>
            <p:ph type="ftr" idx="11"/>
          </p:nvPr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вертикальный текст" preserve="0" showMasterPhAnim="0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/>
          <p:nvPr>
            <p:ph type="title"/>
          </p:nvPr>
        </p:nvSpPr>
        <p:spPr bwMode="auto">
          <a:xfrm>
            <a:off x="609600" y="228600"/>
            <a:ext cx="815339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37"/>
          <p:cNvSpPr txBox="1"/>
          <p:nvPr>
            <p:ph type="body" idx="1"/>
          </p:nvPr>
        </p:nvSpPr>
        <p:spPr bwMode="auto">
          <a:xfrm rot="5400000">
            <a:off x="2426494" y="-213518"/>
            <a:ext cx="4525963" cy="815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p37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37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37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Вертикальный заголовок и текст" preserve="0" showMasterPhAnim="0" showMasterSp="0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/>
          <p:nvPr/>
        </p:nvSpPr>
        <p:spPr bwMode="auto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9" name="Google Shape;89;p38"/>
          <p:cNvSpPr/>
          <p:nvPr/>
        </p:nvSpPr>
        <p:spPr bwMode="auto"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0" name="Google Shape;90;p38"/>
          <p:cNvSpPr/>
          <p:nvPr/>
        </p:nvSpPr>
        <p:spPr bwMode="auto"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1" name="Google Shape;91;p38"/>
          <p:cNvSpPr txBox="1"/>
          <p:nvPr>
            <p:ph type="title"/>
          </p:nvPr>
        </p:nvSpPr>
        <p:spPr bwMode="auto">
          <a:xfrm rot="5400000">
            <a:off x="4823619" y="2339182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2" name="Google Shape;92;p38"/>
          <p:cNvSpPr txBox="1"/>
          <p:nvPr>
            <p:ph type="body" idx="1"/>
          </p:nvPr>
        </p:nvSpPr>
        <p:spPr bwMode="auto">
          <a:xfrm rot="5400000">
            <a:off x="480218" y="586582"/>
            <a:ext cx="5516563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" name="Google Shape;93;p38"/>
          <p:cNvSpPr txBox="1"/>
          <p:nvPr>
            <p:ph type="dt" idx="10"/>
          </p:nvPr>
        </p:nvSpPr>
        <p:spPr bwMode="auto"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38"/>
          <p:cNvSpPr txBox="1"/>
          <p:nvPr>
            <p:ph type="ftr" idx="11"/>
          </p:nvPr>
        </p:nvSpPr>
        <p:spPr bwMode="auto">
          <a:xfrm>
            <a:off x="457200" y="6248400"/>
            <a:ext cx="5573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38"/>
          <p:cNvSpPr txBox="1"/>
          <p:nvPr>
            <p:ph type="sldNum" idx="12"/>
          </p:nvPr>
        </p:nvSpPr>
        <p:spPr bwMode="auto">
          <a:xfrm rot="5400000">
            <a:off x="5989638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preserve="0" showMasterPhAnim="0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/>
          <p:nvPr>
            <p:ph type="title"/>
          </p:nvPr>
        </p:nvSpPr>
        <p:spPr bwMode="auto">
          <a:xfrm>
            <a:off x="612648" y="228600"/>
            <a:ext cx="815339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29"/>
          <p:cNvSpPr txBox="1"/>
          <p:nvPr>
            <p:ph type="body" idx="1"/>
          </p:nvPr>
        </p:nvSpPr>
        <p:spPr bwMode="auto">
          <a:xfrm>
            <a:off x="612648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29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29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29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Два объекта" preserve="0" showMasterPhAnim="0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/>
          <p:nvPr>
            <p:ph type="title"/>
          </p:nvPr>
        </p:nvSpPr>
        <p:spPr bwMode="auto">
          <a:xfrm>
            <a:off x="609600" y="228600"/>
            <a:ext cx="815339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30"/>
          <p:cNvSpPr txBox="1"/>
          <p:nvPr>
            <p:ph type="body" idx="1"/>
          </p:nvPr>
        </p:nvSpPr>
        <p:spPr bwMode="auto"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30"/>
          <p:cNvSpPr txBox="1"/>
          <p:nvPr>
            <p:ph type="body" idx="2"/>
          </p:nvPr>
        </p:nvSpPr>
        <p:spPr bwMode="auto"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30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30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37" name="Google Shape;37;p30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0" showMasterPhAnim="0" showMasterSp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/>
          <p:nvPr/>
        </p:nvSpPr>
        <p:spPr bwMode="auto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40;p31"/>
          <p:cNvSpPr/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" name="Google Shape;41;p31"/>
          <p:cNvSpPr/>
          <p:nvPr/>
        </p:nvSpPr>
        <p:spPr bwMode="auto"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Google Shape;42;p31"/>
          <p:cNvSpPr txBox="1"/>
          <p:nvPr>
            <p:ph type="ctrTitle"/>
          </p:nvPr>
        </p:nvSpPr>
        <p:spPr bwMode="auto">
          <a:xfrm>
            <a:off x="2362199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31"/>
          <p:cNvSpPr txBox="1"/>
          <p:nvPr>
            <p:ph type="subTitle" idx="1"/>
          </p:nvPr>
        </p:nvSpPr>
        <p:spPr bwMode="auto">
          <a:xfrm>
            <a:off x="2362199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31"/>
          <p:cNvSpPr txBox="1"/>
          <p:nvPr>
            <p:ph type="dt" idx="10"/>
          </p:nvPr>
        </p:nvSpPr>
        <p:spPr bwMode="auto"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31"/>
          <p:cNvSpPr txBox="1"/>
          <p:nvPr>
            <p:ph type="ftr" idx="11"/>
          </p:nvPr>
        </p:nvSpPr>
        <p:spPr bwMode="auto">
          <a:xfrm>
            <a:off x="2085975" y="236538"/>
            <a:ext cx="586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31"/>
          <p:cNvSpPr txBox="1"/>
          <p:nvPr>
            <p:ph type="sldNum" idx="12"/>
          </p:nvPr>
        </p:nvSpPr>
        <p:spPr bwMode="auto"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раздела" preserve="0" showMasterPhAnim="0" showMasterSp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/>
          <p:nvPr/>
        </p:nvSpPr>
        <p:spPr bwMode="auto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" name="Google Shape;49;p32"/>
          <p:cNvSpPr/>
          <p:nvPr/>
        </p:nvSpPr>
        <p:spPr bwMode="auto"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0" name="Google Shape;50;p32"/>
          <p:cNvSpPr/>
          <p:nvPr/>
        </p:nvSpPr>
        <p:spPr bwMode="auto"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1" name="Google Shape;51;p32"/>
          <p:cNvSpPr txBox="1"/>
          <p:nvPr>
            <p:ph type="body" idx="1"/>
          </p:nvPr>
        </p:nvSpPr>
        <p:spPr bwMode="auto"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32"/>
          <p:cNvSpPr txBox="1"/>
          <p:nvPr>
            <p:ph type="title"/>
          </p:nvPr>
        </p:nvSpPr>
        <p:spPr bwMode="auto"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32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32"/>
          <p:cNvSpPr txBox="1"/>
          <p:nvPr>
            <p:ph type="sldNum" idx="12"/>
          </p:nvPr>
        </p:nvSpPr>
        <p:spPr bwMode="auto">
          <a:xfrm>
            <a:off x="0" y="1752599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55" name="Google Shape;55;p32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preserve="0" showMasterPhAnim="0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/>
          <p:nvPr>
            <p:ph type="title"/>
          </p:nvPr>
        </p:nvSpPr>
        <p:spPr bwMode="auto">
          <a:xfrm>
            <a:off x="533400" y="273050"/>
            <a:ext cx="8153399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33"/>
          <p:cNvSpPr txBox="1"/>
          <p:nvPr>
            <p:ph type="body" idx="1"/>
          </p:nvPr>
        </p:nvSpPr>
        <p:spPr bwMode="auto"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33"/>
          <p:cNvSpPr txBox="1"/>
          <p:nvPr>
            <p:ph type="body" idx="2"/>
          </p:nvPr>
        </p:nvSpPr>
        <p:spPr bwMode="auto"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33"/>
          <p:cNvSpPr txBox="1"/>
          <p:nvPr>
            <p:ph type="body" idx="3"/>
          </p:nvPr>
        </p:nvSpPr>
        <p:spPr bwMode="auto">
          <a:xfrm>
            <a:off x="609600" y="1752599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33"/>
          <p:cNvSpPr txBox="1"/>
          <p:nvPr>
            <p:ph type="body" idx="4"/>
          </p:nvPr>
        </p:nvSpPr>
        <p:spPr bwMode="auto">
          <a:xfrm>
            <a:off x="4800600" y="1752599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33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33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64" name="Google Shape;64;p33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 bwMode="auto">
          <a:xfrm>
            <a:off x="609600" y="228600"/>
            <a:ext cx="815339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34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34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34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й слайд" preserve="0" showMasterPhAnim="0" showMasterSp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35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35"/>
          <p:cNvSpPr txBox="1"/>
          <p:nvPr>
            <p:ph type="sldNum" idx="12"/>
          </p:nvPr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бъект с подписью" preserve="0" showMasterPhAnim="0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 bwMode="auto"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36"/>
          <p:cNvSpPr txBox="1"/>
          <p:nvPr>
            <p:ph type="body" idx="1"/>
          </p:nvPr>
        </p:nvSpPr>
        <p:spPr bwMode="auto">
          <a:xfrm>
            <a:off x="609600" y="1752599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36"/>
          <p:cNvSpPr txBox="1"/>
          <p:nvPr>
            <p:ph type="body" idx="2"/>
          </p:nvPr>
        </p:nvSpPr>
        <p:spPr bwMode="auto">
          <a:xfrm>
            <a:off x="2362199" y="1752599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36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36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36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 bwMode="auto">
          <a:xfrm>
            <a:off x="609600" y="228600"/>
            <a:ext cx="815339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27"/>
          <p:cNvSpPr txBox="1"/>
          <p:nvPr>
            <p:ph type="body" idx="1"/>
          </p:nvPr>
        </p:nvSpPr>
        <p:spPr bwMode="auto">
          <a:xfrm>
            <a:off x="612775" y="1600200"/>
            <a:ext cx="81533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1pPr>
            <a:lvl2pPr marL="914400" marR="0" lvl="1" indent="-344169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2pPr>
            <a:lvl3pPr marL="1371600" marR="0" lvl="2" indent="-338137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3pPr>
            <a:lvl4pPr marL="1828800" marR="0" lvl="3" indent="-32385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4pPr>
            <a:lvl5pPr marL="2286000" marR="0" lvl="4" indent="-31115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5pPr>
            <a:lvl6pPr marL="2743200" marR="0" lvl="5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6pPr>
            <a:lvl7pPr marL="3200400" marR="0" lvl="6" indent="-34290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7pPr>
            <a:lvl8pPr marL="3657600" marR="0" lvl="7" indent="-34290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8pPr>
            <a:lvl9pPr marL="4114800" marR="0" lvl="8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27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27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27"/>
          <p:cNvSpPr/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1;p27"/>
          <p:cNvSpPr/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2;p27"/>
          <p:cNvSpPr/>
          <p:nvPr/>
        </p:nvSpPr>
        <p:spPr bwMode="auto">
          <a:xfrm>
            <a:off x="590549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3;p27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body" idx="1"/>
          </p:nvPr>
        </p:nvSpPr>
        <p:spPr bwMode="auto"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r>
              <a:rPr lang="ru-RU" sz="2000" b="1">
                <a:solidFill>
                  <a:srgbClr val="555A3B"/>
                </a:solidFill>
              </a:rPr>
              <a:t>Учитель истории Елисеенко О.А.</a:t>
            </a:r>
            <a:endParaRPr sz="2000" b="1">
              <a:solidFill>
                <a:srgbClr val="555A3B"/>
              </a:solidFill>
            </a:endParaRPr>
          </a:p>
        </p:txBody>
      </p:sp>
      <p:sp>
        <p:nvSpPr>
          <p:cNvPr id="101" name="Google Shape;101;p1"/>
          <p:cNvSpPr txBox="1"/>
          <p:nvPr>
            <p:ph type="title"/>
          </p:nvPr>
        </p:nvSpPr>
        <p:spPr bwMode="auto">
          <a:xfrm flipH="0" flipV="0">
            <a:off x="1600200" y="4586110"/>
            <a:ext cx="7516759" cy="8096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4" tIns="45699" rIns="91424" bIns="45699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FF761D"/>
              </a:buClr>
              <a:buSzPts val="4400"/>
              <a:buFont typeface="Twentieth Century"/>
              <a:buNone/>
              <a:defRPr/>
            </a:pPr>
            <a:r>
              <a:rPr lang="ru-RU" sz="2600" b="1">
                <a:solidFill>
                  <a:schemeClr val="tx1"/>
                </a:solidFill>
              </a:rPr>
              <a:t>Развитие городов, ремесел и торговли в Беларуси в 14-15 веке</a:t>
            </a:r>
            <a:endParaRPr sz="2600" b="1">
              <a:solidFill>
                <a:srgbClr val="FF761D"/>
              </a:solidFill>
            </a:endParaRPr>
          </a:p>
        </p:txBody>
      </p:sp>
      <p:sp>
        <p:nvSpPr>
          <p:cNvPr id="102" name="Google Shape;102;p1"/>
          <p:cNvSpPr/>
          <p:nvPr>
            <p:ph type="pic" idx="2"/>
          </p:nvPr>
        </p:nvSpPr>
        <p:spPr bwMode="auto">
          <a:xfrm flipH="0" flipV="0">
            <a:off x="1518406" y="0"/>
            <a:ext cx="7680346" cy="4586110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  <p:sp>
        <p:nvSpPr>
          <p:cNvPr id="103" name="Google Shape;103;p1"/>
          <p:cNvSpPr/>
          <p:nvPr/>
        </p:nvSpPr>
        <p:spPr bwMode="auto">
          <a:xfrm>
            <a:off x="-36525" y="0"/>
            <a:ext cx="1584335" cy="3047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04" name="Google Shape;104;p1"/>
          <p:cNvSpPr/>
          <p:nvPr/>
        </p:nvSpPr>
        <p:spPr bwMode="auto">
          <a:xfrm>
            <a:off x="-36511" y="6515362"/>
            <a:ext cx="1500201" cy="3200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500" b="1" i="0" u="none" strike="noStrike" cap="none">
                <a:solidFill>
                  <a:srgbClr val="555A3B"/>
                </a:solidFill>
                <a:latin typeface="Twentieth Century"/>
                <a:ea typeface="Twentieth Century"/>
                <a:cs typeface="Twentieth Century"/>
              </a:rPr>
              <a:t>.</a:t>
            </a:r>
            <a:endParaRPr sz="1500" b="1" i="0" u="none" strike="noStrike" cap="none">
              <a:solidFill>
                <a:srgbClr val="555A3B"/>
              </a:solidFill>
              <a:latin typeface="Twentieth Century"/>
              <a:ea typeface="Twentieth Century"/>
              <a:cs typeface="Twentieth Century"/>
            </a:endParaRPr>
          </a:p>
        </p:txBody>
      </p:sp>
      <p:pic>
        <p:nvPicPr>
          <p:cNvPr id="4655094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2567" y="0"/>
            <a:ext cx="9176185" cy="4586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>
                <a:solidFill>
                  <a:schemeClr val="accent2"/>
                </a:solidFill>
              </a:rPr>
              <a:t>Органы городского самоуправления. магистрат</a:t>
            </a:r>
            <a:endParaRPr sz="3600" b="1">
              <a:solidFill>
                <a:schemeClr val="accent2"/>
              </a:solidFill>
            </a:endParaRPr>
          </a:p>
        </p:txBody>
      </p:sp>
      <p:sp>
        <p:nvSpPr>
          <p:cNvPr id="222" name="Google Shape;222;p7" descr="Картинки по запросу &quot;кальвин&quot;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3" name="Google Shape;223;p7" descr="Картинки по запросу &quot;макс вебер&quot;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24" name="Google Shape;224;p7"/>
          <p:cNvGrpSpPr/>
          <p:nvPr/>
        </p:nvGrpSpPr>
        <p:grpSpPr bwMode="auto">
          <a:xfrm>
            <a:off x="307974" y="2888935"/>
            <a:ext cx="8366552" cy="3926945"/>
            <a:chOff x="0" y="0"/>
            <a:chExt cx="8366552" cy="3926945"/>
          </a:xfrm>
        </p:grpSpPr>
        <p:sp>
          <p:nvSpPr>
            <p:cNvPr id="225" name="Google Shape;225;p7"/>
            <p:cNvSpPr/>
            <p:nvPr/>
          </p:nvSpPr>
          <p:spPr bwMode="auto">
            <a:xfrm>
              <a:off x="4372036" y="1249813"/>
              <a:ext cx="2187043" cy="75913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6" name="Google Shape;226;p7"/>
            <p:cNvSpPr/>
            <p:nvPr/>
          </p:nvSpPr>
          <p:spPr bwMode="auto">
            <a:xfrm>
              <a:off x="2184992" y="1249813"/>
              <a:ext cx="2187043" cy="75913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7" name="Google Shape;227;p7"/>
            <p:cNvSpPr/>
            <p:nvPr/>
          </p:nvSpPr>
          <p:spPr bwMode="auto">
            <a:xfrm>
              <a:off x="2564562" y="0"/>
              <a:ext cx="3614947" cy="12498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28" name="Google Shape;228;p7"/>
            <p:cNvSpPr txBox="1"/>
            <p:nvPr/>
          </p:nvSpPr>
          <p:spPr bwMode="auto">
            <a:xfrm flipH="0" flipV="0">
              <a:off x="2564562" y="0"/>
              <a:ext cx="3614946" cy="7799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699" tIns="12699" rIns="12699" bIns="126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МАГИСТРАТ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29" name="Google Shape;229;p7"/>
            <p:cNvSpPr/>
            <p:nvPr/>
          </p:nvSpPr>
          <p:spPr bwMode="auto">
            <a:xfrm flipH="0" flipV="0">
              <a:off x="0" y="1926480"/>
              <a:ext cx="4372035" cy="186972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0" name="Google Shape;230;p7"/>
            <p:cNvSpPr txBox="1"/>
            <p:nvPr/>
          </p:nvSpPr>
          <p:spPr bwMode="auto">
            <a:xfrm flipH="0" flipV="0">
              <a:off x="52980" y="1855924"/>
              <a:ext cx="4411266" cy="20710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>
                <a:defRPr/>
              </a:pPr>
              <a:r>
                <a:rPr sz="18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Рада:</a:t>
              </a:r>
              <a:r>
                <a:rPr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6-24 радцев (избирались ежегодно).</a:t>
              </a:r>
              <a:endParaRPr sz="1800">
                <a:latin typeface="Times New Roman"/>
                <a:cs typeface="Times New Roman"/>
              </a:endParaRPr>
            </a:p>
            <a:p>
              <a:pPr>
                <a:defRPr/>
              </a:pPr>
              <a:r>
                <a:rPr sz="18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Руководители:</a:t>
              </a:r>
              <a:r>
                <a:rPr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бурмистры (из числа радцев).</a:t>
              </a:r>
              <a:endPara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endParaRPr>
            </a:p>
            <a:p>
              <a:pPr>
                <a:defRPr/>
              </a:pPr>
              <a:r>
                <a:rPr sz="18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Функции:</a:t>
              </a:r>
              <a:r>
                <a:rPr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суд по гражданским делам, управление хозяйством (казна, цены, налоги, рынки, цехи, благоустройство, оборона). 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231" name="Google Shape;231;p7"/>
            <p:cNvSpPr/>
            <p:nvPr/>
          </p:nvSpPr>
          <p:spPr bwMode="auto">
            <a:xfrm flipH="0" flipV="0">
              <a:off x="4570080" y="2008953"/>
              <a:ext cx="3796472" cy="168141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2" name="Google Shape;232;p7"/>
            <p:cNvSpPr txBox="1"/>
            <p:nvPr/>
          </p:nvSpPr>
          <p:spPr bwMode="auto">
            <a:xfrm flipH="0" flipV="0">
              <a:off x="4570080" y="2070689"/>
              <a:ext cx="3796472" cy="14521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>
                <a:defRPr/>
              </a:pPr>
              <a:r>
                <a:rPr sz="22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Лава:</a:t>
              </a:r>
              <a:r>
                <a:rPr lang="ru-RU" sz="22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 </a:t>
              </a:r>
              <a:r>
                <a:rPr sz="22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лавники (избирались радой или назначались войтом).</a:t>
              </a:r>
              <a:endPara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endParaRPr>
            </a:p>
            <a:p>
              <a:pPr>
                <a:defRPr/>
              </a:pPr>
              <a:r>
                <a:rPr sz="22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Функции:</a:t>
              </a:r>
              <a:r>
                <a:rPr sz="22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суд по уголовным делам</a:t>
              </a:r>
              <a:endParaRPr sz="2200">
                <a:latin typeface="Times New Roman"/>
                <a:cs typeface="Times New Roman"/>
              </a:endParaRPr>
            </a:p>
          </p:txBody>
        </p:sp>
      </p:grpSp>
      <p:grpSp>
        <p:nvGrpSpPr>
          <p:cNvPr id="233" name="Google Shape;233;p7"/>
          <p:cNvGrpSpPr/>
          <p:nvPr/>
        </p:nvGrpSpPr>
        <p:grpSpPr bwMode="auto">
          <a:xfrm>
            <a:off x="215516" y="1772816"/>
            <a:ext cx="8712968" cy="720080"/>
            <a:chOff x="1329377" y="695854"/>
            <a:chExt cx="5982204" cy="474662"/>
          </a:xfrm>
        </p:grpSpPr>
        <p:sp>
          <p:nvSpPr>
            <p:cNvPr id="234" name="Google Shape;234;p7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35" name="Google Shape;235;p7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Войт-высшее должностное лицо, назначался великим князем или феодалом. Заместитель -ленвойт</a:t>
              </a:r>
              <a:endParaRPr sz="24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8202844" name="Google Shape;32;p30"/>
          <p:cNvSpPr txBox="1"/>
          <p:nvPr>
            <p:ph type="title"/>
          </p:nvPr>
        </p:nvSpPr>
        <p:spPr bwMode="auto">
          <a:xfrm>
            <a:off x="609599" y="228600"/>
            <a:ext cx="81533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3600" b="1"/>
              <a:t>СИМВОЛЫ САМОУПРАВЛЕНИЯ</a:t>
            </a:r>
            <a:endParaRPr sz="3600" b="1"/>
          </a:p>
        </p:txBody>
      </p:sp>
      <p:sp>
        <p:nvSpPr>
          <p:cNvPr id="1173188187" name="Google Shape;33;p30"/>
          <p:cNvSpPr txBox="1"/>
          <p:nvPr>
            <p:ph type="body" idx="1"/>
          </p:nvPr>
        </p:nvSpPr>
        <p:spPr bwMode="auto">
          <a:xfrm>
            <a:off x="609599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54023392" name="Google Shape;34;p30"/>
          <p:cNvSpPr txBox="1"/>
          <p:nvPr>
            <p:ph type="body" idx="2"/>
          </p:nvPr>
        </p:nvSpPr>
        <p:spPr bwMode="auto">
          <a:xfrm>
            <a:off x="48449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35221414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23631" y="1666874"/>
            <a:ext cx="8243969" cy="4956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7554786" name="Google Shape;32;p30"/>
          <p:cNvSpPr txBox="1"/>
          <p:nvPr>
            <p:ph type="title"/>
          </p:nvPr>
        </p:nvSpPr>
        <p:spPr bwMode="auto">
          <a:xfrm>
            <a:off x="609599" y="228600"/>
            <a:ext cx="81533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6354092" name="Google Shape;33;p30"/>
          <p:cNvSpPr txBox="1"/>
          <p:nvPr>
            <p:ph type="body" idx="1"/>
          </p:nvPr>
        </p:nvSpPr>
        <p:spPr bwMode="auto">
          <a:xfrm>
            <a:off x="609599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6335606" name="Google Shape;34;p30"/>
          <p:cNvSpPr txBox="1"/>
          <p:nvPr>
            <p:ph type="body" idx="2"/>
          </p:nvPr>
        </p:nvSpPr>
        <p:spPr bwMode="auto">
          <a:xfrm>
            <a:off x="48449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205800317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6820" y="2482"/>
            <a:ext cx="9152762" cy="6972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7989086" name="Google Shape;32;p30"/>
          <p:cNvSpPr txBox="1"/>
          <p:nvPr>
            <p:ph type="title"/>
          </p:nvPr>
        </p:nvSpPr>
        <p:spPr bwMode="auto">
          <a:xfrm>
            <a:off x="609599" y="228600"/>
            <a:ext cx="81533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>
              <a:defRPr/>
            </a:pPr>
            <a:r>
              <a:rPr lang="ru-RU" sz="2600" b="1"/>
              <a:t>ОСОБЕННОСТИ МАГДЕБУРГСКОГО ПРАВА БЕЛОРУССКИХ ГОРОДОВ</a:t>
            </a:r>
            <a:endParaRPr/>
          </a:p>
        </p:txBody>
      </p:sp>
      <p:sp>
        <p:nvSpPr>
          <p:cNvPr id="102962987" name="Google Shape;33;p30"/>
          <p:cNvSpPr txBox="1"/>
          <p:nvPr>
            <p:ph type="body" idx="1"/>
          </p:nvPr>
        </p:nvSpPr>
        <p:spPr bwMode="auto">
          <a:xfrm>
            <a:off x="609599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Ратуша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— здание для магистрата, казны, архива, эталонов мер, герба.</a:t>
            </a:r>
            <a:endParaRPr sz="22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Герб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— получали вместе с магдебургским правом.</a:t>
            </a:r>
            <a:endParaRPr sz="9000"/>
          </a:p>
        </p:txBody>
      </p:sp>
      <p:sp>
        <p:nvSpPr>
          <p:cNvPr id="144763361" name="Google Shape;34;p30"/>
          <p:cNvSpPr txBox="1"/>
          <p:nvPr>
            <p:ph type="body" idx="2"/>
          </p:nvPr>
        </p:nvSpPr>
        <p:spPr bwMode="auto">
          <a:xfrm flipH="0" flipV="0">
            <a:off x="4844900" y="1589566"/>
            <a:ext cx="401954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-Нечеткое разграничение функций Рады и Лавы.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-Войта назначал великий князь.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-Активное участие мещан в выборах.</a:t>
            </a:r>
            <a:endParaRPr sz="2200">
              <a:latin typeface="Times New Roman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Существова</a:t>
            </a:r>
            <a:r>
              <a:rPr lang="ru-RU"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ли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</a:t>
            </a: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юридик</a:t>
            </a:r>
            <a:r>
              <a:rPr lang="ru-RU"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</a:t>
            </a:r>
            <a:endParaRPr lang="ru-RU" sz="2200" b="1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(част</a:t>
            </a:r>
            <a:r>
              <a:rPr lang="ru-RU"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города, неподконтрольных магистрату, под властью магнатов/церкви). Первые юридики-в Бресте</a:t>
            </a:r>
            <a:endParaRPr/>
          </a:p>
        </p:txBody>
      </p:sp>
      <p:pic>
        <p:nvPicPr>
          <p:cNvPr id="92864685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70416" y="3563055"/>
            <a:ext cx="1951447" cy="3009461"/>
          </a:xfrm>
          <a:prstGeom prst="rect">
            <a:avLst/>
          </a:prstGeom>
        </p:spPr>
      </p:pic>
      <p:pic>
        <p:nvPicPr>
          <p:cNvPr id="124249775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445686" y="3563055"/>
            <a:ext cx="2461098" cy="2186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2752745" name="Google Shape;32;p30"/>
          <p:cNvSpPr txBox="1"/>
          <p:nvPr>
            <p:ph type="title"/>
          </p:nvPr>
        </p:nvSpPr>
        <p:spPr bwMode="auto">
          <a:xfrm>
            <a:off x="609599" y="228600"/>
            <a:ext cx="81533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62005156" name="Google Shape;33;p30"/>
          <p:cNvSpPr txBox="1"/>
          <p:nvPr>
            <p:ph type="body" idx="1"/>
          </p:nvPr>
        </p:nvSpPr>
        <p:spPr bwMode="auto">
          <a:xfrm flipH="0" flipV="0">
            <a:off x="149930" y="2778124"/>
            <a:ext cx="5804097" cy="3995208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sz="1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Города — центры ремесла и торговли</a:t>
            </a:r>
            <a:endParaRPr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sz="1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Ремесло: </a:t>
            </a:r>
            <a:r>
              <a:rPr sz="1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Одежда, ткани, продукты питания.</a:t>
            </a:r>
            <a:endParaRPr sz="16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1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Деревообработка (строители, изготовители транспорта, бондари).</a:t>
            </a:r>
            <a:endParaRPr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sz="1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Строительство (кирпич, черепица, кафель).</a:t>
            </a:r>
            <a:endParaRPr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sz="1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Обработка металла и изготовление оружия.</a:t>
            </a:r>
            <a:endParaRPr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sz="1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Гончарство (новые формы, глазурь).</a:t>
            </a:r>
            <a:endParaRPr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sz="1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Характер работы:</a:t>
            </a:r>
            <a:r>
              <a:rPr sz="1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в основном на заказ, но появилась и работа на рынок (медовары, хлебники).</a:t>
            </a:r>
            <a:endParaRPr sz="1600">
              <a:latin typeface="Times New Roman"/>
              <a:cs typeface="Times New Roman"/>
            </a:endParaRPr>
          </a:p>
          <a:p>
            <a:pPr>
              <a:defRPr/>
            </a:pPr>
            <a:r>
              <a:rPr sz="1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Цехи:</a:t>
            </a:r>
            <a:r>
              <a:rPr sz="1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первые профессиональные объединения ремесленников (зафиксированы на территории Беларуси в XVI в.).</a:t>
            </a:r>
            <a:endParaRPr sz="4800"/>
          </a:p>
        </p:txBody>
      </p:sp>
      <p:sp>
        <p:nvSpPr>
          <p:cNvPr id="1126680580" name="Google Shape;34;p30"/>
          <p:cNvSpPr txBox="1"/>
          <p:nvPr>
            <p:ph type="body" idx="2"/>
          </p:nvPr>
        </p:nvSpPr>
        <p:spPr bwMode="auto">
          <a:xfrm flipH="0" flipV="0">
            <a:off x="6421458" y="3060347"/>
            <a:ext cx="2592916" cy="31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37024972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44097" y="43391"/>
            <a:ext cx="7051591" cy="2637719"/>
          </a:xfrm>
          <a:prstGeom prst="rect">
            <a:avLst/>
          </a:prstGeom>
        </p:spPr>
      </p:pic>
      <p:pic>
        <p:nvPicPr>
          <p:cNvPr id="98931521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954027" y="3139722"/>
            <a:ext cx="3078426" cy="24627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1847006" name="Google Shape;32;p30"/>
          <p:cNvSpPr txBox="1"/>
          <p:nvPr>
            <p:ph type="title"/>
          </p:nvPr>
        </p:nvSpPr>
        <p:spPr bwMode="auto">
          <a:xfrm>
            <a:off x="609599" y="228600"/>
            <a:ext cx="81533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/>
              <a:t>ТОРГОВЛЯ</a:t>
            </a:r>
            <a:endParaRPr b="1"/>
          </a:p>
        </p:txBody>
      </p:sp>
      <p:sp>
        <p:nvSpPr>
          <p:cNvPr id="839435243" name="Google Shape;33;p30"/>
          <p:cNvSpPr txBox="1"/>
          <p:nvPr>
            <p:ph type="body" idx="1"/>
          </p:nvPr>
        </p:nvSpPr>
        <p:spPr bwMode="auto">
          <a:xfrm flipH="0" flipV="0">
            <a:off x="-25555" y="1589566"/>
            <a:ext cx="4521355" cy="4857446"/>
          </a:xfrm>
          <a:prstGeom prst="rect">
            <a:avLst/>
          </a:prstGeom>
          <a:gradFill>
            <a:gsLst>
              <a:gs pos="19000">
                <a:schemeClr val="accent4">
                  <a:lumMod val="20000"/>
                  <a:lumOff val="80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algn="l"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Деньги: 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Пражские гроши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(Чехия) — самые распространенные.</a:t>
            </a:r>
            <a:endParaRPr sz="2200" b="0">
              <a:latin typeface="Times New Roman"/>
              <a:cs typeface="Times New Roman"/>
            </a:endParaRPr>
          </a:p>
          <a:p>
            <a:pPr algn="l">
              <a:defRPr/>
            </a:pP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Собственные монеты ВКЛ: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"литовский денарий" (пенязь), затем гроши и полугроши (чеканил Виленский монетный двор).  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Основная счетная единица: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копа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(60 литовских грошей).  </a:t>
            </a: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Также в обращении: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европейские (чешские, польские) и русские деньги.</a:t>
            </a:r>
            <a:endParaRPr sz="9000"/>
          </a:p>
        </p:txBody>
      </p:sp>
      <p:sp>
        <p:nvSpPr>
          <p:cNvPr id="1962469622" name="Google Shape;34;p30"/>
          <p:cNvSpPr txBox="1"/>
          <p:nvPr>
            <p:ph type="body" idx="2"/>
          </p:nvPr>
        </p:nvSpPr>
        <p:spPr bwMode="auto">
          <a:xfrm flipH="0" flipV="0">
            <a:off x="4542916" y="925022"/>
            <a:ext cx="4383263" cy="565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18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XIV–XV вв. белорусские города были связаны  торговыми отношениями с  городами Московского великого княжества, Новгородской и  Псковской земель, Польши, стран Скандинавии, Священной Римской империи, Византии, венгерскими и  молдавскими городами. В  Риге резиденцией купцов из Полоцка и Пскова было «русское подворье», при котором действовала православная церковь Святого Николая. Споры между белорусскими и  местными немецкими купцами рассматривались в  специальных судах. Одним из основных предметов экспорта Полоцка в Ригу был воск, а назад импортировали серебро. </a:t>
            </a:r>
            <a:endParaRPr sz="7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9" name="Google Shape;279;p10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>
                <a:solidFill>
                  <a:schemeClr val="accent2"/>
                </a:solidFill>
              </a:rPr>
              <a:t>ТОРГОВЛЯ</a:t>
            </a:r>
            <a:endParaRPr sz="3600" b="1">
              <a:solidFill>
                <a:schemeClr val="accent2"/>
              </a:solidFill>
            </a:endParaRPr>
          </a:p>
        </p:txBody>
      </p:sp>
      <p:sp>
        <p:nvSpPr>
          <p:cNvPr id="280" name="Google Shape;280;p10" descr="Картинки по запросу &quot;кальвин&quot;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1" name="Google Shape;281;p10" descr="Картинки по запросу &quot;макс вебер&quot;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82" name="Google Shape;282;p10"/>
          <p:cNvGrpSpPr/>
          <p:nvPr/>
        </p:nvGrpSpPr>
        <p:grpSpPr bwMode="auto">
          <a:xfrm flipH="0" flipV="0">
            <a:off x="327960" y="1746249"/>
            <a:ext cx="8560085" cy="4771319"/>
            <a:chOff x="0" y="0"/>
            <a:chExt cx="8560085" cy="4771319"/>
          </a:xfrm>
        </p:grpSpPr>
        <p:sp>
          <p:nvSpPr>
            <p:cNvPr id="283" name="Google Shape;283;p10"/>
            <p:cNvSpPr/>
            <p:nvPr/>
          </p:nvSpPr>
          <p:spPr bwMode="auto">
            <a:xfrm>
              <a:off x="4280042" y="1168824"/>
              <a:ext cx="3355627" cy="49090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4" name="Google Shape;284;p10"/>
            <p:cNvSpPr/>
            <p:nvPr/>
          </p:nvSpPr>
          <p:spPr bwMode="auto">
            <a:xfrm>
              <a:off x="4280042" y="1168824"/>
              <a:ext cx="1118541" cy="49090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5" name="Google Shape;285;p10"/>
            <p:cNvSpPr/>
            <p:nvPr/>
          </p:nvSpPr>
          <p:spPr bwMode="auto">
            <a:xfrm>
              <a:off x="3161500" y="1168824"/>
              <a:ext cx="1118541" cy="49090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6" name="Google Shape;286;p10"/>
            <p:cNvSpPr/>
            <p:nvPr/>
          </p:nvSpPr>
          <p:spPr bwMode="auto">
            <a:xfrm>
              <a:off x="924414" y="1168824"/>
              <a:ext cx="3355627" cy="49090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7" name="Google Shape;287;p10"/>
            <p:cNvSpPr/>
            <p:nvPr/>
          </p:nvSpPr>
          <p:spPr bwMode="auto">
            <a:xfrm>
              <a:off x="2155801" y="0"/>
              <a:ext cx="4248482" cy="116882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88" name="Google Shape;288;p10"/>
            <p:cNvSpPr txBox="1"/>
            <p:nvPr/>
          </p:nvSpPr>
          <p:spPr bwMode="auto">
            <a:xfrm>
              <a:off x="2155801" y="0"/>
              <a:ext cx="4248482" cy="116882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699" tIns="12699" rIns="12699" bIns="126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6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ВНЕШНЯЯ</a:t>
              </a:r>
              <a:endParaRPr sz="36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89" name="Google Shape;289;p10"/>
            <p:cNvSpPr/>
            <p:nvPr/>
          </p:nvSpPr>
          <p:spPr bwMode="auto">
            <a:xfrm flipH="0" flipV="0">
              <a:off x="0" y="1659729"/>
              <a:ext cx="1983637" cy="311158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0" name="Google Shape;290;p10"/>
            <p:cNvSpPr txBox="1"/>
            <p:nvPr/>
          </p:nvSpPr>
          <p:spPr bwMode="auto">
            <a:xfrm flipH="0" flipV="0">
              <a:off x="0" y="1659729"/>
              <a:ext cx="2155801" cy="31115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>
                <a:defRPr/>
              </a:pPr>
              <a:r>
                <a:rPr sz="13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</a:t>
              </a:r>
              <a:r>
                <a:rPr sz="18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Партнеры:</a:t>
              </a:r>
              <a:endPara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endParaRPr>
            </a:p>
            <a:p>
              <a:pPr>
                <a:defRPr/>
              </a:pPr>
              <a:r>
                <a:rPr sz="18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Польша, Чехия, Венгрия, Московское княжество, германские и скандинавские государства. Транзитная торговля занимала важное место.</a:t>
              </a:r>
              <a:endParaRPr sz="1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endParaRPr>
            </a:p>
          </p:txBody>
        </p:sp>
        <p:sp>
          <p:nvSpPr>
            <p:cNvPr id="291" name="Google Shape;291;p10"/>
            <p:cNvSpPr/>
            <p:nvPr/>
          </p:nvSpPr>
          <p:spPr bwMode="auto">
            <a:xfrm>
              <a:off x="2237085" y="1659729"/>
              <a:ext cx="1848829" cy="22552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2" name="Google Shape;292;p10"/>
            <p:cNvSpPr txBox="1"/>
            <p:nvPr/>
          </p:nvSpPr>
          <p:spPr bwMode="auto">
            <a:xfrm>
              <a:off x="2237085" y="1659729"/>
              <a:ext cx="1848829" cy="22552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2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Импорт:</a:t>
              </a:r>
              <a:r>
                <a:rPr sz="22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</a:t>
              </a:r>
              <a:endPara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endParaRPr>
            </a:p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2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ткани, металлы, рыба, вина, украшения, фрукты, меха (из Московии)</a:t>
              </a:r>
              <a:r>
                <a:rPr sz="13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.</a:t>
              </a:r>
              <a:endParaRPr sz="24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93" name="Google Shape;293;p10"/>
            <p:cNvSpPr/>
            <p:nvPr/>
          </p:nvSpPr>
          <p:spPr bwMode="auto">
            <a:xfrm>
              <a:off x="4474170" y="1659729"/>
              <a:ext cx="1848829" cy="22552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4" name="Google Shape;294;p10"/>
            <p:cNvSpPr txBox="1"/>
            <p:nvPr/>
          </p:nvSpPr>
          <p:spPr bwMode="auto">
            <a:xfrm flipH="0" flipV="0">
              <a:off x="4392886" y="1659729"/>
              <a:ext cx="1930113" cy="21775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>
                <a:defRPr/>
              </a:pPr>
              <a:r>
                <a:rPr sz="22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Экспорт (сырье):</a:t>
              </a:r>
              <a:r>
                <a:rPr sz="22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</a:t>
              </a:r>
              <a:endPara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endParaRPr>
            </a:p>
            <a:p>
              <a:pPr>
                <a:defRPr/>
              </a:pPr>
              <a:r>
                <a:rPr sz="22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воск, меха, лен, пенька, лес, поташ, зерно (с конца XV в.).</a:t>
              </a:r>
              <a:endParaRPr sz="2400"/>
            </a:p>
          </p:txBody>
        </p:sp>
        <p:sp>
          <p:nvSpPr>
            <p:cNvPr id="295" name="Google Shape;295;p10"/>
            <p:cNvSpPr/>
            <p:nvPr/>
          </p:nvSpPr>
          <p:spPr bwMode="auto">
            <a:xfrm>
              <a:off x="6711255" y="1659729"/>
              <a:ext cx="1848829" cy="22552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96" name="Google Shape;296;p10"/>
            <p:cNvSpPr txBox="1"/>
            <p:nvPr/>
          </p:nvSpPr>
          <p:spPr bwMode="auto">
            <a:xfrm>
              <a:off x="6711255" y="1659729"/>
              <a:ext cx="1848829" cy="22552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>
                <a:defRPr/>
              </a:pPr>
              <a:r>
                <a:rPr lang="ru-RU" sz="2400" b="1">
                  <a:latin typeface="Times New Roman"/>
                  <a:cs typeface="Times New Roman"/>
                </a:rPr>
                <a:t>гости-</a:t>
              </a:r>
              <a:r>
                <a:rPr lang="ru-RU" sz="2200" b="0">
                  <a:latin typeface="Times New Roman"/>
                  <a:cs typeface="Times New Roman"/>
                </a:rPr>
                <a:t>иностранные купцы или те кто занимаются внешней торговлей</a:t>
              </a:r>
              <a:endParaRPr sz="28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722385" name="Google Shape;32;p30"/>
          <p:cNvSpPr txBox="1"/>
          <p:nvPr>
            <p:ph type="title"/>
          </p:nvPr>
        </p:nvSpPr>
        <p:spPr bwMode="auto">
          <a:xfrm>
            <a:off x="609599" y="228600"/>
            <a:ext cx="81533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78985641" name="Google Shape;33;p30"/>
          <p:cNvSpPr txBox="1"/>
          <p:nvPr>
            <p:ph type="body" idx="1"/>
          </p:nvPr>
        </p:nvSpPr>
        <p:spPr bwMode="auto">
          <a:xfrm>
            <a:off x="609599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3633964" name="Google Shape;34;p30"/>
          <p:cNvSpPr txBox="1"/>
          <p:nvPr>
            <p:ph type="body" idx="2"/>
          </p:nvPr>
        </p:nvSpPr>
        <p:spPr bwMode="auto">
          <a:xfrm>
            <a:off x="48449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420884" name=""/>
          <p:cNvSpPr/>
          <p:nvPr/>
        </p:nvSpPr>
        <p:spPr bwMode="auto">
          <a:xfrm flipH="0" flipV="0">
            <a:off x="-184305" y="246944"/>
            <a:ext cx="9401527" cy="6508749"/>
          </a:xfrm>
          <a:prstGeom prst="vertic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090525" name=""/>
          <p:cNvSpPr txBox="1"/>
          <p:nvPr/>
        </p:nvSpPr>
        <p:spPr bwMode="auto">
          <a:xfrm flipH="0" flipV="0">
            <a:off x="1120971" y="961319"/>
            <a:ext cx="7187847" cy="304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pic>
        <p:nvPicPr>
          <p:cNvPr id="209546885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456111" y="483775"/>
            <a:ext cx="6544027" cy="5772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0083740" name="Google Shape;32;p30"/>
          <p:cNvSpPr txBox="1"/>
          <p:nvPr>
            <p:ph type="title"/>
          </p:nvPr>
        </p:nvSpPr>
        <p:spPr bwMode="auto">
          <a:xfrm>
            <a:off x="609599" y="228600"/>
            <a:ext cx="81533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/>
              <a:t>ЗАКРЕПЛЕНИЕ</a:t>
            </a:r>
            <a:endParaRPr/>
          </a:p>
        </p:txBody>
      </p:sp>
      <p:sp>
        <p:nvSpPr>
          <p:cNvPr id="882386217" name="Google Shape;33;p30"/>
          <p:cNvSpPr txBox="1"/>
          <p:nvPr>
            <p:ph type="body" idx="1"/>
          </p:nvPr>
        </p:nvSpPr>
        <p:spPr bwMode="auto">
          <a:xfrm flipH="0" flipV="0">
            <a:off x="168472" y="1589566"/>
            <a:ext cx="3562152" cy="491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lang="ru-RU"/>
              <a:t>Дайте определение понятиям:</a:t>
            </a:r>
            <a:endParaRPr lang="ru-RU"/>
          </a:p>
          <a:p>
            <a:pPr>
              <a:defRPr/>
            </a:pPr>
            <a:r>
              <a:rPr lang="ru-RU"/>
              <a:t>Мещане</a:t>
            </a:r>
            <a:endParaRPr lang="ru-RU"/>
          </a:p>
          <a:p>
            <a:pPr>
              <a:defRPr/>
            </a:pPr>
            <a:r>
              <a:rPr lang="ru-RU"/>
              <a:t>Местечко</a:t>
            </a:r>
            <a:endParaRPr lang="ru-RU"/>
          </a:p>
          <a:p>
            <a:pPr>
              <a:defRPr/>
            </a:pPr>
            <a:r>
              <a:rPr lang="ru-RU"/>
              <a:t>Юридика</a:t>
            </a:r>
            <a:endParaRPr lang="ru-RU"/>
          </a:p>
          <a:p>
            <a:pPr>
              <a:defRPr/>
            </a:pPr>
            <a:r>
              <a:rPr lang="ru-RU"/>
              <a:t>Магистрат</a:t>
            </a:r>
            <a:endParaRPr lang="ru-RU"/>
          </a:p>
          <a:p>
            <a:pPr>
              <a:defRPr/>
            </a:pPr>
            <a:r>
              <a:rPr lang="ru-RU"/>
              <a:t>Урбанизация</a:t>
            </a:r>
            <a:endParaRPr lang="ru-RU"/>
          </a:p>
          <a:p>
            <a:pPr>
              <a:defRPr/>
            </a:pPr>
            <a:r>
              <a:rPr lang="ru-RU"/>
              <a:t>Цех и гильдия</a:t>
            </a:r>
            <a:endParaRPr lang="ru-RU"/>
          </a:p>
        </p:txBody>
      </p:sp>
      <p:sp>
        <p:nvSpPr>
          <p:cNvPr id="128622228" name="Google Shape;34;p30"/>
          <p:cNvSpPr txBox="1"/>
          <p:nvPr>
            <p:ph type="body" idx="2"/>
          </p:nvPr>
        </p:nvSpPr>
        <p:spPr bwMode="auto">
          <a:xfrm>
            <a:off x="48449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89850155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730624" y="1589566"/>
            <a:ext cx="5320154" cy="4804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2993042" name="Google Shape;32;p30"/>
          <p:cNvSpPr txBox="1"/>
          <p:nvPr>
            <p:ph type="title"/>
          </p:nvPr>
        </p:nvSpPr>
        <p:spPr bwMode="auto">
          <a:xfrm>
            <a:off x="609599" y="228600"/>
            <a:ext cx="81533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Объясните схему:</a:t>
            </a:r>
            <a:endParaRPr/>
          </a:p>
        </p:txBody>
      </p:sp>
      <p:sp>
        <p:nvSpPr>
          <p:cNvPr id="1113759749" name="Google Shape;33;p30"/>
          <p:cNvSpPr txBox="1"/>
          <p:nvPr>
            <p:ph type="body" idx="1"/>
          </p:nvPr>
        </p:nvSpPr>
        <p:spPr bwMode="auto">
          <a:xfrm>
            <a:off x="609599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46717041" name="Google Shape;34;p30"/>
          <p:cNvSpPr txBox="1"/>
          <p:nvPr>
            <p:ph type="body" idx="2"/>
          </p:nvPr>
        </p:nvSpPr>
        <p:spPr bwMode="auto">
          <a:xfrm>
            <a:off x="48449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31886843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8194" y="1516944"/>
            <a:ext cx="8674804" cy="5079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>
            <p:ph type="title"/>
          </p:nvPr>
        </p:nvSpPr>
        <p:spPr bwMode="auto">
          <a:xfrm>
            <a:off x="612648" y="228600"/>
            <a:ext cx="8153399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>
                <a:solidFill>
                  <a:srgbClr val="555A3B"/>
                </a:solidFill>
              </a:rPr>
              <a:t>План</a:t>
            </a:r>
            <a:endParaRPr b="1">
              <a:solidFill>
                <a:srgbClr val="555A3B"/>
              </a:solidFill>
            </a:endParaRPr>
          </a:p>
        </p:txBody>
      </p:sp>
      <p:sp>
        <p:nvSpPr>
          <p:cNvPr id="112" name="Google Shape;112;p2"/>
          <p:cNvSpPr txBox="1"/>
          <p:nvPr>
            <p:ph type="body" idx="1"/>
          </p:nvPr>
        </p:nvSpPr>
        <p:spPr bwMode="auto">
          <a:xfrm flipH="0" flipV="0">
            <a:off x="357157" y="1857363"/>
            <a:ext cx="8429683" cy="34872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4" tIns="45699" rIns="91424" bIns="45699" anchor="t" anchorCtr="0">
            <a:normAutofit/>
          </a:bodyPr>
          <a:lstStyle/>
          <a:p>
            <a:pPr marL="320040" lvl="0" indent="-320040" algn="l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Проверка домашнего задания</a:t>
            </a:r>
            <a:endParaRPr/>
          </a:p>
          <a:p>
            <a:pPr marL="320040" lvl="0" indent="-32004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Развитие городов и местечек</a:t>
            </a:r>
            <a:endParaRPr/>
          </a:p>
          <a:p>
            <a:pPr marL="320040" lvl="0" indent="-32004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Распространение магдебургского права</a:t>
            </a:r>
            <a:endParaRPr/>
          </a:p>
          <a:p>
            <a:pPr marL="320040" lvl="0" indent="-32004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Города – центры ремесла и торговли</a:t>
            </a:r>
            <a:endParaRPr/>
          </a:p>
          <a:p>
            <a:pPr marL="320040" lvl="0" indent="-32004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Закрепление материала</a:t>
            </a:r>
            <a:endParaRPr/>
          </a:p>
          <a:p>
            <a:pPr marL="320040" lvl="0" indent="-320040" algn="l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Итоги урока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5510972" name="Google Shape;32;p30"/>
          <p:cNvSpPr txBox="1"/>
          <p:nvPr>
            <p:ph type="title"/>
          </p:nvPr>
        </p:nvSpPr>
        <p:spPr bwMode="auto">
          <a:xfrm>
            <a:off x="609599" y="228600"/>
            <a:ext cx="81533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Домашнее задание</a:t>
            </a:r>
            <a:endParaRPr/>
          </a:p>
        </p:txBody>
      </p:sp>
      <p:sp>
        <p:nvSpPr>
          <p:cNvPr id="1227377230" name="Google Shape;33;p30"/>
          <p:cNvSpPr txBox="1"/>
          <p:nvPr>
            <p:ph type="body" idx="1"/>
          </p:nvPr>
        </p:nvSpPr>
        <p:spPr bwMode="auto">
          <a:xfrm flipH="0" flipV="0">
            <a:off x="71458" y="1589566"/>
            <a:ext cx="4424341" cy="140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lang="ru-RU"/>
              <a:t>Изучить параграф 28</a:t>
            </a:r>
            <a:endParaRPr lang="ru-RU"/>
          </a:p>
          <a:p>
            <a:pPr>
              <a:defRPr/>
            </a:pPr>
            <a:endParaRPr/>
          </a:p>
        </p:txBody>
      </p:sp>
      <p:sp>
        <p:nvSpPr>
          <p:cNvPr id="1460360149" name="Google Shape;34;p30"/>
          <p:cNvSpPr txBox="1"/>
          <p:nvPr>
            <p:ph type="body" idx="2"/>
          </p:nvPr>
        </p:nvSpPr>
        <p:spPr bwMode="auto">
          <a:xfrm>
            <a:off x="4844900" y="1589566"/>
            <a:ext cx="38862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6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sz="26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азвитие ремесла и торговли, активизация транзитной торговли создали условия для постепенного возрастания роли Беларуси в  системе европейских экономических связей.</a:t>
            </a:r>
            <a:endParaRPr sz="11000" b="1" i="1"/>
          </a:p>
        </p:txBody>
      </p:sp>
      <p:sp>
        <p:nvSpPr>
          <p:cNvPr id="762988061" name=""/>
          <p:cNvSpPr txBox="1"/>
          <p:nvPr/>
        </p:nvSpPr>
        <p:spPr bwMode="auto">
          <a:xfrm flipH="0" flipV="0">
            <a:off x="627083" y="2293055"/>
            <a:ext cx="3333821" cy="1188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3600"/>
              <a:t>Уметь доказать: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b="1">
                <a:solidFill>
                  <a:schemeClr val="accent2"/>
                </a:solidFill>
              </a:rPr>
              <a:t>Вспомните:</a:t>
            </a:r>
            <a:endParaRPr sz="4800" b="1">
              <a:solidFill>
                <a:schemeClr val="accent2"/>
              </a:solidFill>
            </a:endParaRPr>
          </a:p>
        </p:txBody>
      </p:sp>
      <p:sp>
        <p:nvSpPr>
          <p:cNvPr id="118" name="Google Shape;118;p3"/>
          <p:cNvSpPr txBox="1"/>
          <p:nvPr/>
        </p:nvSpPr>
        <p:spPr bwMode="auto">
          <a:xfrm flipH="0" flipV="0">
            <a:off x="565346" y="5459235"/>
            <a:ext cx="8031766" cy="883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099">
            <a:solidFill>
              <a:schemeClr val="accent1">
                <a:lumMod val="50196"/>
              </a:schemeClr>
            </a:solidFill>
            <a:prstDash val="soli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4" tIns="45699" rIns="91424" bIns="45699" anchor="t" anchorCtr="0">
            <a:spAutoFit/>
          </a:bodyPr>
          <a:lstStyle/>
          <a:p>
            <a:pPr>
              <a:defRPr/>
            </a:pPr>
            <a:r>
              <a:rPr lang="ru-RU" sz="2600"/>
              <a:t>С чем связано появление права на самоуправления в европейских городах?</a:t>
            </a:r>
            <a:endParaRPr lang="ru-RU" sz="2600"/>
          </a:p>
        </p:txBody>
      </p:sp>
      <p:grpSp>
        <p:nvGrpSpPr>
          <p:cNvPr id="119" name="Google Shape;119;p3"/>
          <p:cNvGrpSpPr/>
          <p:nvPr/>
        </p:nvGrpSpPr>
        <p:grpSpPr bwMode="auto">
          <a:xfrm>
            <a:off x="142844" y="1772816"/>
            <a:ext cx="8821644" cy="864096"/>
            <a:chOff x="1329377" y="695854"/>
            <a:chExt cx="5982204" cy="474662"/>
          </a:xfrm>
        </p:grpSpPr>
        <p:sp>
          <p:nvSpPr>
            <p:cNvPr id="120" name="Google Shape;120;p3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>
                <a:defRPr/>
              </a:pPr>
              <a:r>
                <a:rPr lang="ru-RU" sz="3600" b="1"/>
                <a:t>Как называлось городское сословие?</a:t>
              </a:r>
              <a:endParaRPr sz="3600" b="1"/>
            </a:p>
          </p:txBody>
        </p:sp>
      </p:grpSp>
      <p:graphicFrame>
        <p:nvGraphicFramePr>
          <p:cNvPr id="1535844546" name=""/>
          <p:cNvGraphicFramePr>
            <a:graphicFrameLocks xmlns:a="http://schemas.openxmlformats.org/drawingml/2006/main"/>
          </p:cNvGraphicFramePr>
          <p:nvPr/>
        </p:nvGraphicFramePr>
        <p:xfrm>
          <a:off x="635902" y="2985558"/>
          <a:ext cx="7752291" cy="211208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{EBC06A93-F978-1BA0-54D0-4223F908EC06}</a:tableStyleId>
              </a:tblPr>
              <a:tblGrid>
                <a:gridCol w="2579863"/>
                <a:gridCol w="2579863"/>
                <a:gridCol w="2579863"/>
              </a:tblGrid>
              <a:tr h="128819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/>
                        <a:t>ВЫСШИЙ СЛОЙ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/>
                        <a:t>СРЕДНИЙ СЛОЙ(ПОСПОЛЬСТВО)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/>
                        <a:t>НИЗШИЙ СЛОЙ</a:t>
                      </a:r>
                      <a:endParaRPr/>
                    </a:p>
                  </a:txBody>
                  <a:tcPr/>
                </a:tc>
              </a:tr>
              <a:tr h="798484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>
                <a:solidFill>
                  <a:schemeClr val="accent2"/>
                </a:solidFill>
              </a:rPr>
              <a:t>Развитие белорусских городов и местечек</a:t>
            </a:r>
            <a:endParaRPr sz="3200" b="1">
              <a:solidFill>
                <a:schemeClr val="accent2"/>
              </a:solidFill>
            </a:endParaRPr>
          </a:p>
        </p:txBody>
      </p:sp>
      <p:grpSp>
        <p:nvGrpSpPr>
          <p:cNvPr id="147" name="Google Shape;147;p4"/>
          <p:cNvGrpSpPr/>
          <p:nvPr/>
        </p:nvGrpSpPr>
        <p:grpSpPr bwMode="auto">
          <a:xfrm>
            <a:off x="251520" y="1628800"/>
            <a:ext cx="8712968" cy="720080"/>
            <a:chOff x="1329377" y="695854"/>
            <a:chExt cx="5982204" cy="474662"/>
          </a:xfrm>
        </p:grpSpPr>
        <p:sp>
          <p:nvSpPr>
            <p:cNvPr id="148" name="Google Shape;148;p4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600" b="1" i="0" u="none" strike="noStrike" cap="none">
                  <a:solidFill>
                    <a:schemeClr val="dk1"/>
                  </a:solidFill>
                  <a:latin typeface="Arial"/>
                  <a:ea typeface="Cambria"/>
                  <a:cs typeface="Arial"/>
                </a:rPr>
                <a:t>Предпосылки роста</a:t>
              </a:r>
              <a:endParaRPr sz="3600" b="1" i="0" u="none" strike="noStrike" cap="none">
                <a:solidFill>
                  <a:schemeClr val="dk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1" name="Google Shape;151;p4" descr="Картинки по запросу &quot;кальвин&quot;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4" name="Google Shape;154;p4" descr="Картинки по запросу &quot;макс вебер&quot;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05613839" name=""/>
          <p:cNvSpPr txBox="1"/>
          <p:nvPr/>
        </p:nvSpPr>
        <p:spPr bwMode="auto">
          <a:xfrm flipH="0" flipV="0">
            <a:off x="247847" y="2698749"/>
            <a:ext cx="8405434" cy="192027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1.Объединение земель в составе</a:t>
            </a:r>
            <a:r>
              <a:rPr sz="24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 </a:t>
            </a:r>
            <a:r>
              <a:rPr sz="24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Великого Княжества Литовского (ВКЛ)</a:t>
            </a:r>
            <a:r>
              <a:rPr sz="24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.</a:t>
            </a:r>
            <a:endParaRPr sz="2400" b="1">
              <a:latin typeface="Arial"/>
              <a:cs typeface="Arial"/>
            </a:endParaRPr>
          </a:p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2.Успехи в развитии экономики.</a:t>
            </a:r>
            <a:endParaRPr sz="2400" b="1">
              <a:solidFill>
                <a:srgbClr val="0F1115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3.Увеличение площади старых и появление новых городов</a:t>
            </a:r>
            <a:endParaRPr sz="7200" b="1">
              <a:latin typeface="Arial"/>
              <a:cs typeface="Arial"/>
            </a:endParaRPr>
          </a:p>
        </p:txBody>
      </p:sp>
      <p:sp>
        <p:nvSpPr>
          <p:cNvPr id="430614155" name=""/>
          <p:cNvSpPr/>
          <p:nvPr/>
        </p:nvSpPr>
        <p:spPr bwMode="auto">
          <a:xfrm flipH="0" flipV="0">
            <a:off x="1870624" y="4297116"/>
            <a:ext cx="4771319" cy="643819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4411349" name=""/>
          <p:cNvSpPr txBox="1"/>
          <p:nvPr/>
        </p:nvSpPr>
        <p:spPr bwMode="auto">
          <a:xfrm flipH="0" flipV="0">
            <a:off x="460374" y="4991805"/>
            <a:ext cx="8386502" cy="16154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000">
                <a:solidFill>
                  <a:srgbClr val="0F1115"/>
                </a:solidFill>
                <a:latin typeface="Arial"/>
                <a:ea typeface="Arial"/>
                <a:cs typeface="Arial"/>
              </a:rPr>
              <a:t>У</a:t>
            </a:r>
            <a:r>
              <a:rPr sz="2000">
                <a:solidFill>
                  <a:srgbClr val="0F1115"/>
                </a:solidFill>
                <a:latin typeface="Arial"/>
                <a:ea typeface="Arial"/>
                <a:cs typeface="Arial"/>
              </a:rPr>
              <a:t>величение площади и численности населения.</a:t>
            </a:r>
            <a:endParaRPr sz="2200">
              <a:latin typeface="Arial"/>
              <a:cs typeface="Arial"/>
            </a:endParaRPr>
          </a:p>
          <a:p>
            <a:pPr>
              <a:defRPr/>
            </a:pPr>
            <a:r>
              <a:rPr sz="20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Расширение старых городов:</a:t>
            </a:r>
            <a:r>
              <a:rPr sz="2000">
                <a:solidFill>
                  <a:srgbClr val="0F1115"/>
                </a:solidFill>
                <a:latin typeface="Arial"/>
                <a:ea typeface="Arial"/>
                <a:cs typeface="Arial"/>
              </a:rPr>
              <a:t> Витебск, Слуцк, Менск, Новогородок, Городня, Берестье, Полоцк.</a:t>
            </a:r>
            <a:endParaRPr sz="2000">
              <a:latin typeface="Arial"/>
              <a:cs typeface="Arial"/>
            </a:endParaRPr>
          </a:p>
          <a:p>
            <a:pPr>
              <a:defRPr/>
            </a:pPr>
            <a:r>
              <a:rPr sz="20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Появление новых городов:</a:t>
            </a:r>
            <a:r>
              <a:rPr sz="2000">
                <a:solidFill>
                  <a:srgbClr val="0F1115"/>
                </a:solidFill>
                <a:latin typeface="Arial"/>
                <a:ea typeface="Arial"/>
                <a:cs typeface="Arial"/>
              </a:rPr>
              <a:t> в основном небольшие (Быхов, Гольшаны, Копыль, Крево, Лида), часто вокруг крепостей.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2786981" name="Google Shape;32;p30"/>
          <p:cNvSpPr txBox="1"/>
          <p:nvPr>
            <p:ph type="title"/>
          </p:nvPr>
        </p:nvSpPr>
        <p:spPr bwMode="auto">
          <a:xfrm>
            <a:off x="609599" y="228600"/>
            <a:ext cx="81533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Численность населения</a:t>
            </a:r>
            <a:endParaRPr/>
          </a:p>
        </p:txBody>
      </p:sp>
      <p:sp>
        <p:nvSpPr>
          <p:cNvPr id="1135365993" name="Google Shape;33;p30"/>
          <p:cNvSpPr txBox="1"/>
          <p:nvPr>
            <p:ph type="body" idx="1"/>
          </p:nvPr>
        </p:nvSpPr>
        <p:spPr bwMode="auto">
          <a:xfrm flipH="0" flipV="0">
            <a:off x="230208" y="1589566"/>
            <a:ext cx="336020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Крупнейшие города </a:t>
            </a:r>
            <a:r>
              <a:rPr sz="24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(ок. 20 тыс.)</a:t>
            </a:r>
            <a:r>
              <a:rPr sz="24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:</a:t>
            </a:r>
            <a:r>
              <a:rPr sz="24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 Полоцк.</a:t>
            </a:r>
            <a:endParaRPr sz="2400" b="1">
              <a:latin typeface="Arial"/>
              <a:cs typeface="Arial"/>
            </a:endParaRPr>
          </a:p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Крупные города </a:t>
            </a:r>
            <a:r>
              <a:rPr sz="24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(10+ тыс.)</a:t>
            </a:r>
            <a:r>
              <a:rPr sz="24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:</a:t>
            </a:r>
            <a:r>
              <a:rPr sz="24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 редкое явление.</a:t>
            </a:r>
            <a:endParaRPr sz="2400" b="1">
              <a:latin typeface="Arial"/>
              <a:cs typeface="Arial"/>
            </a:endParaRPr>
          </a:p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Средние города </a:t>
            </a:r>
            <a:r>
              <a:rPr sz="24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(2-4</a:t>
            </a:r>
            <a:r>
              <a:rPr lang="ru-RU" sz="24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тыс.):</a:t>
            </a:r>
            <a:r>
              <a:rPr sz="2400" b="0">
                <a:solidFill>
                  <a:srgbClr val="0F1115"/>
                </a:solidFill>
                <a:latin typeface="Arial"/>
                <a:ea typeface="Arial"/>
                <a:cs typeface="Arial"/>
              </a:rPr>
              <a:t> </a:t>
            </a:r>
            <a:endParaRPr sz="2400" b="1">
              <a:solidFill>
                <a:srgbClr val="0F1115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Arial"/>
                <a:ea typeface="Arial"/>
                <a:cs typeface="Arial"/>
              </a:rPr>
              <a:t>Городня, Новогородок, Менск, Берестье и др</a:t>
            </a:r>
            <a:endParaRPr/>
          </a:p>
        </p:txBody>
      </p:sp>
      <p:sp>
        <p:nvSpPr>
          <p:cNvPr id="1508855862" name="Google Shape;34;p30"/>
          <p:cNvSpPr txBox="1"/>
          <p:nvPr>
            <p:ph type="body" idx="2"/>
          </p:nvPr>
        </p:nvSpPr>
        <p:spPr bwMode="auto">
          <a:xfrm flipH="0" flipV="0">
            <a:off x="4844900" y="5803194"/>
            <a:ext cx="3886200" cy="86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lang="ru-RU"/>
              <a:t>БЕРЕСТЬЕ 15 век</a:t>
            </a:r>
            <a:endParaRPr/>
          </a:p>
        </p:txBody>
      </p:sp>
      <p:pic>
        <p:nvPicPr>
          <p:cNvPr id="209502189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738449" y="1011364"/>
            <a:ext cx="5175420" cy="4791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61" name="Google Shape;161;p5"/>
          <p:cNvCxnSpPr>
            <a:cxnSpLocks/>
          </p:cNvCxnSpPr>
          <p:nvPr/>
        </p:nvCxnSpPr>
        <p:spPr bwMode="auto">
          <a:xfrm>
            <a:off x="6660232" y="5589240"/>
            <a:ext cx="0" cy="288032"/>
          </a:xfrm>
          <a:prstGeom prst="straightConnector1">
            <a:avLst/>
          </a:prstGeom>
          <a:noFill/>
          <a:ln w="57150" cap="flat" cmpd="sng">
            <a:solidFill>
              <a:srgbClr val="B85B2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2" name="Google Shape;162;p5"/>
          <p:cNvCxnSpPr>
            <a:cxnSpLocks/>
          </p:cNvCxnSpPr>
          <p:nvPr/>
        </p:nvCxnSpPr>
        <p:spPr bwMode="auto">
          <a:xfrm>
            <a:off x="6660232" y="4509120"/>
            <a:ext cx="0" cy="288032"/>
          </a:xfrm>
          <a:prstGeom prst="straightConnector1">
            <a:avLst/>
          </a:prstGeom>
          <a:noFill/>
          <a:ln w="57150" cap="flat" cmpd="sng">
            <a:solidFill>
              <a:srgbClr val="B85B2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3" name="Google Shape;163;p5"/>
          <p:cNvCxnSpPr>
            <a:cxnSpLocks/>
          </p:cNvCxnSpPr>
          <p:nvPr/>
        </p:nvCxnSpPr>
        <p:spPr bwMode="auto">
          <a:xfrm>
            <a:off x="6660232" y="3501008"/>
            <a:ext cx="0" cy="288032"/>
          </a:xfrm>
          <a:prstGeom prst="straightConnector1">
            <a:avLst/>
          </a:prstGeom>
          <a:noFill/>
          <a:ln w="57150" cap="flat" cmpd="sng">
            <a:solidFill>
              <a:srgbClr val="B85B2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4" name="Google Shape;164;p5"/>
          <p:cNvCxnSpPr>
            <a:cxnSpLocks/>
          </p:cNvCxnSpPr>
          <p:nvPr/>
        </p:nvCxnSpPr>
        <p:spPr bwMode="auto">
          <a:xfrm>
            <a:off x="2555776" y="3429000"/>
            <a:ext cx="0" cy="360040"/>
          </a:xfrm>
          <a:prstGeom prst="straightConnector1">
            <a:avLst/>
          </a:prstGeom>
          <a:noFill/>
          <a:ln w="57150" cap="flat" cmpd="sng">
            <a:solidFill>
              <a:srgbClr val="B85B2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5" name="Google Shape;165;p5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b="1">
                <a:solidFill>
                  <a:schemeClr val="accent2"/>
                </a:solidFill>
              </a:rPr>
              <a:t>Планировка и застройка</a:t>
            </a:r>
            <a:endParaRPr sz="4800" b="1">
              <a:solidFill>
                <a:schemeClr val="accent2"/>
              </a:solidFill>
            </a:endParaRPr>
          </a:p>
        </p:txBody>
      </p:sp>
      <p:sp>
        <p:nvSpPr>
          <p:cNvPr id="166" name="Google Shape;166;p5" descr="Картинки по запросу &quot;кальвин&quot;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7" name="Google Shape;167;p5" descr="Картинки по запросу &quot;макс вебер&quot;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68" name="Google Shape;168;p5"/>
          <p:cNvGrpSpPr/>
          <p:nvPr/>
        </p:nvGrpSpPr>
        <p:grpSpPr bwMode="auto">
          <a:xfrm>
            <a:off x="685567" y="1011170"/>
            <a:ext cx="7890590" cy="5654153"/>
            <a:chOff x="0" y="0"/>
            <a:chExt cx="7890590" cy="5654153"/>
          </a:xfrm>
        </p:grpSpPr>
        <p:sp>
          <p:nvSpPr>
            <p:cNvPr id="169" name="Google Shape;169;p5"/>
            <p:cNvSpPr/>
            <p:nvPr/>
          </p:nvSpPr>
          <p:spPr bwMode="auto">
            <a:xfrm>
              <a:off x="5914814" y="4543752"/>
              <a:ext cx="91440" cy="30752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70" name="Google Shape;170;p5"/>
            <p:cNvSpPr/>
            <p:nvPr/>
          </p:nvSpPr>
          <p:spPr bwMode="auto">
            <a:xfrm>
              <a:off x="5914814" y="3504014"/>
              <a:ext cx="91440" cy="30752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71" name="Google Shape;171;p5"/>
            <p:cNvSpPr/>
            <p:nvPr/>
          </p:nvSpPr>
          <p:spPr bwMode="auto">
            <a:xfrm>
              <a:off x="5914814" y="2464275"/>
              <a:ext cx="91440" cy="30752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72" name="Google Shape;172;p5"/>
            <p:cNvSpPr/>
            <p:nvPr/>
          </p:nvSpPr>
          <p:spPr bwMode="auto">
            <a:xfrm>
              <a:off x="3922435" y="1424537"/>
              <a:ext cx="2038099" cy="30752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3" name="Google Shape;173;p5"/>
            <p:cNvSpPr/>
            <p:nvPr/>
          </p:nvSpPr>
          <p:spPr bwMode="auto">
            <a:xfrm>
              <a:off x="1838615" y="2464275"/>
              <a:ext cx="91440" cy="30752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74" name="Google Shape;174;p5"/>
            <p:cNvSpPr/>
            <p:nvPr/>
          </p:nvSpPr>
          <p:spPr bwMode="auto">
            <a:xfrm>
              <a:off x="1884335" y="1424537"/>
              <a:ext cx="2038099" cy="30752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5" name="Google Shape;175;p5"/>
            <p:cNvSpPr/>
            <p:nvPr/>
          </p:nvSpPr>
          <p:spPr bwMode="auto">
            <a:xfrm>
              <a:off x="790083" y="692326"/>
              <a:ext cx="6264703" cy="7322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 bwMode="auto">
            <a:xfrm flipH="0" flipV="0">
              <a:off x="754080" y="0"/>
              <a:ext cx="6264702" cy="13846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699" tIns="12699" rIns="12699" bIns="126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77" name="Google Shape;177;p5"/>
            <p:cNvSpPr/>
            <p:nvPr/>
          </p:nvSpPr>
          <p:spPr bwMode="auto">
            <a:xfrm>
              <a:off x="0" y="1732065"/>
              <a:ext cx="3768671" cy="7322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78" name="Google Shape;178;p5"/>
            <p:cNvSpPr txBox="1"/>
            <p:nvPr/>
          </p:nvSpPr>
          <p:spPr bwMode="auto">
            <a:xfrm>
              <a:off x="0" y="1732065"/>
              <a:ext cx="3768671" cy="7322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18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Ранний период:</a:t>
              </a:r>
              <a:r>
                <a:rPr sz="18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центр — укрепленный </a:t>
              </a:r>
              <a:r>
                <a:rPr sz="18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детинец</a:t>
              </a:r>
              <a:r>
                <a:rPr sz="18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(князь, администрация). </a:t>
              </a:r>
              <a:endParaRPr sz="24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79" name="Google Shape;179;p5"/>
            <p:cNvSpPr/>
            <p:nvPr/>
          </p:nvSpPr>
          <p:spPr bwMode="auto">
            <a:xfrm>
              <a:off x="0" y="2771803"/>
              <a:ext cx="3768671" cy="7322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0" name="Google Shape;180;p5"/>
            <p:cNvSpPr txBox="1"/>
            <p:nvPr/>
          </p:nvSpPr>
          <p:spPr bwMode="auto">
            <a:xfrm>
              <a:off x="0" y="2771803"/>
              <a:ext cx="3768671" cy="7322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800" b="1" i="0" u="none" strike="noStrike" cap="none" spc="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Рядом — рынок, вокруг — </a:t>
              </a:r>
              <a:r>
                <a:rPr lang="en-US" sz="1800" b="1" i="0" u="none" strike="noStrike" cap="none" spc="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посад</a:t>
              </a:r>
              <a:r>
                <a:rPr lang="en-US" sz="1800" b="1" i="0" u="none" strike="noStrike" cap="none" spc="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(ремесленники, торговцы).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1" name="Google Shape;181;p5"/>
            <p:cNvSpPr/>
            <p:nvPr/>
          </p:nvSpPr>
          <p:spPr bwMode="auto">
            <a:xfrm>
              <a:off x="4076199" y="1732065"/>
              <a:ext cx="3768671" cy="7322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 bwMode="auto">
            <a:xfrm>
              <a:off x="4076199" y="1732065"/>
              <a:ext cx="3768671" cy="7322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20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С XV века:</a:t>
              </a:r>
              <a:r>
                <a:rPr sz="20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центр — </a:t>
              </a:r>
              <a:r>
                <a:rPr sz="20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торговая площадь с ратушей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3" name="Google Shape;183;p5"/>
            <p:cNvSpPr/>
            <p:nvPr/>
          </p:nvSpPr>
          <p:spPr bwMode="auto">
            <a:xfrm>
              <a:off x="4076199" y="2771803"/>
              <a:ext cx="3768671" cy="7322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4" name="Google Shape;184;p5"/>
            <p:cNvSpPr txBox="1"/>
            <p:nvPr/>
          </p:nvSpPr>
          <p:spPr bwMode="auto">
            <a:xfrm flipH="0" flipV="0">
              <a:off x="4236584" y="2771802"/>
              <a:ext cx="3608286" cy="7322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>
                <a:defRPr/>
              </a:pPr>
              <a:r>
                <a:rPr sz="20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Преобладала деревянная </a:t>
              </a:r>
              <a:r>
                <a:rPr lang="ru-RU" sz="20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за</a:t>
              </a:r>
              <a:r>
                <a:rPr sz="20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стройка.</a:t>
              </a:r>
              <a:r>
                <a:rPr sz="20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 </a:t>
              </a:r>
              <a:r>
                <a:rPr sz="1600" b="1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 </a:t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 bwMode="auto">
            <a:xfrm>
              <a:off x="4076199" y="3811542"/>
              <a:ext cx="3768671" cy="7322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6" name="Google Shape;186;p5"/>
            <p:cNvSpPr txBox="1"/>
            <p:nvPr/>
          </p:nvSpPr>
          <p:spPr bwMode="auto">
            <a:xfrm flipH="0" flipV="0">
              <a:off x="4076199" y="3811542"/>
              <a:ext cx="3814390" cy="8305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800" b="1" i="0" u="none" strike="noStrike" cap="none" spc="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Каменные/кирпичные строения: церкви, костелы, замки (например, </a:t>
              </a:r>
              <a:r>
                <a:rPr lang="en-US" sz="1800" b="1" i="0" u="none" strike="noStrike" cap="none" spc="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Лидский замок</a:t>
              </a:r>
              <a:r>
                <a:rPr lang="en-US" sz="1800" b="1" i="0" u="none" strike="noStrike" cap="none" spc="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).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7" name="Google Shape;187;p5"/>
            <p:cNvSpPr/>
            <p:nvPr/>
          </p:nvSpPr>
          <p:spPr bwMode="auto">
            <a:xfrm>
              <a:off x="4076199" y="4851280"/>
              <a:ext cx="3768671" cy="7322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88" name="Google Shape;188;p5"/>
            <p:cNvSpPr txBox="1"/>
            <p:nvPr/>
          </p:nvSpPr>
          <p:spPr bwMode="auto">
            <a:xfrm flipH="0" flipV="0">
              <a:off x="4051376" y="4866101"/>
              <a:ext cx="3839213" cy="78805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Города частные и государственные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pic>
        <p:nvPicPr>
          <p:cNvPr id="160560579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35624" y="881944"/>
            <a:ext cx="7002638" cy="1672628"/>
          </a:xfrm>
          <a:prstGeom prst="rect">
            <a:avLst/>
          </a:prstGeom>
        </p:spPr>
      </p:pic>
      <p:pic>
        <p:nvPicPr>
          <p:cNvPr id="126881852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63105" y="4752048"/>
            <a:ext cx="3053630" cy="1913276"/>
          </a:xfrm>
          <a:prstGeom prst="rect">
            <a:avLst/>
          </a:prstGeom>
        </p:spPr>
      </p:pic>
      <p:sp>
        <p:nvSpPr>
          <p:cNvPr id="496024154" name=""/>
          <p:cNvSpPr txBox="1"/>
          <p:nvPr/>
        </p:nvSpPr>
        <p:spPr bwMode="auto">
          <a:xfrm flipH="0" flipV="0">
            <a:off x="106736" y="1710972"/>
            <a:ext cx="1050341" cy="7315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/>
              <a:t>Матиас Тюндт</a:t>
            </a:r>
            <a:endParaRPr lang="ru-RU"/>
          </a:p>
          <a:p>
            <a:pPr>
              <a:defRPr/>
            </a:pPr>
            <a:r>
              <a:rPr lang="ru-RU"/>
              <a:t>Гродно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7151325" name="Google Shape;32;p30"/>
          <p:cNvSpPr txBox="1"/>
          <p:nvPr>
            <p:ph type="title"/>
          </p:nvPr>
        </p:nvSpPr>
        <p:spPr bwMode="auto">
          <a:xfrm>
            <a:off x="609599" y="228600"/>
            <a:ext cx="81533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Arial"/>
                <a:cs typeface="Arial"/>
              </a:rPr>
              <a:t>Местечки</a:t>
            </a:r>
            <a:endParaRPr/>
          </a:p>
        </p:txBody>
      </p:sp>
      <p:sp>
        <p:nvSpPr>
          <p:cNvPr id="684200441" name="Google Shape;33;p30"/>
          <p:cNvSpPr txBox="1"/>
          <p:nvPr>
            <p:ph type="body" idx="1"/>
          </p:nvPr>
        </p:nvSpPr>
        <p:spPr bwMode="auto">
          <a:xfrm>
            <a:off x="609599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Поселение между городом и деревней</a:t>
            </a:r>
            <a:endParaRPr/>
          </a:p>
        </p:txBody>
      </p:sp>
      <p:sp>
        <p:nvSpPr>
          <p:cNvPr id="1239990767" name="Google Shape;34;p30"/>
          <p:cNvSpPr txBox="1"/>
          <p:nvPr>
            <p:ph type="body" idx="2"/>
          </p:nvPr>
        </p:nvSpPr>
        <p:spPr bwMode="auto">
          <a:xfrm flipH="0" flipV="0">
            <a:off x="4718197" y="1880608"/>
            <a:ext cx="4278538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Функции: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административные, хозяйственные, религиозные центры.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Характеристики: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рыночная площадь, церковь/костел, 250-300 домов.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Статистика: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в XVI в. — более 300 местечек, неравномерно (больше на западе).</a:t>
            </a:r>
            <a:endParaRPr sz="2600">
              <a:solidFill>
                <a:srgbClr val="0F1115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3600"/>
          </a:p>
        </p:txBody>
      </p:sp>
      <p:sp>
        <p:nvSpPr>
          <p:cNvPr id="1294542116" name=""/>
          <p:cNvSpPr/>
          <p:nvPr/>
        </p:nvSpPr>
        <p:spPr bwMode="auto">
          <a:xfrm flipH="0" flipV="0">
            <a:off x="477152" y="2919236"/>
            <a:ext cx="3695347" cy="3483680"/>
          </a:xfrm>
          <a:prstGeom prst="rightArrow">
            <a:avLst>
              <a:gd name="adj1" fmla="val 7119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9364856" name=""/>
          <p:cNvSpPr txBox="1"/>
          <p:nvPr/>
        </p:nvSpPr>
        <p:spPr bwMode="auto">
          <a:xfrm flipH="0" flipV="0">
            <a:off x="609599" y="3395485"/>
            <a:ext cx="2936899" cy="20117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Причина</a:t>
            </a:r>
            <a:r>
              <a:rPr lang="ru-RU"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появления</a:t>
            </a: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: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развитие торговли, втягивание села в рыночные отношения (необходимость продавать продукцию для выплаты повинностей)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0309172" name="Google Shape;32;p30"/>
          <p:cNvSpPr txBox="1"/>
          <p:nvPr>
            <p:ph type="title"/>
          </p:nvPr>
        </p:nvSpPr>
        <p:spPr bwMode="auto">
          <a:xfrm>
            <a:off x="609599" y="228600"/>
            <a:ext cx="8153398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Магдебургское право</a:t>
            </a:r>
            <a:endParaRPr/>
          </a:p>
        </p:txBody>
      </p:sp>
      <p:sp>
        <p:nvSpPr>
          <p:cNvPr id="467734327" name="Google Shape;33;p30"/>
          <p:cNvSpPr txBox="1"/>
          <p:nvPr>
            <p:ph type="body" idx="1"/>
          </p:nvPr>
        </p:nvSpPr>
        <p:spPr bwMode="auto">
          <a:xfrm flipH="0" flipV="0">
            <a:off x="124374" y="1589566"/>
            <a:ext cx="345722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Право на городское самоуправление (по образцу г. Магдебург). </a:t>
            </a:r>
            <a:r>
              <a:rPr lang="ru-RU"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Получение </a:t>
            </a:r>
            <a:r>
              <a:rPr lang="ru-RU"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ч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ерез Привилей Великого князя</a:t>
            </a:r>
            <a:r>
              <a:rPr lang="ru-RU" sz="2400"/>
              <a:t>.</a:t>
            </a:r>
            <a:endParaRPr lang="ru-RU" sz="2400"/>
          </a:p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1387 Вильно</a:t>
            </a:r>
            <a:endParaRPr sz="2400" b="1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1390 Берестье</a:t>
            </a:r>
            <a:endParaRPr sz="2400" b="1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1496 Городня</a:t>
            </a:r>
            <a:endParaRPr sz="2400" b="1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lang="ru-RU"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   </a:t>
            </a: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1499 Менск</a:t>
            </a:r>
            <a:endParaRPr sz="8000" b="1"/>
          </a:p>
        </p:txBody>
      </p:sp>
      <p:sp>
        <p:nvSpPr>
          <p:cNvPr id="103364210" name="Google Shape;34;p30"/>
          <p:cNvSpPr txBox="1"/>
          <p:nvPr>
            <p:ph type="body" idx="2"/>
          </p:nvPr>
        </p:nvSpPr>
        <p:spPr bwMode="auto">
          <a:xfrm>
            <a:off x="48449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49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4" algn="l"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59760699" name=""/>
          <p:cNvSpPr/>
          <p:nvPr/>
        </p:nvSpPr>
        <p:spPr bwMode="auto">
          <a:xfrm flipH="0" flipV="0">
            <a:off x="2779027" y="1120069"/>
            <a:ext cx="6552847" cy="5520971"/>
          </a:xfrm>
          <a:prstGeom prst="vertic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0881799" name=""/>
          <p:cNvSpPr txBox="1"/>
          <p:nvPr/>
        </p:nvSpPr>
        <p:spPr bwMode="auto">
          <a:xfrm flipH="0" flipV="0">
            <a:off x="3793263" y="1219199"/>
            <a:ext cx="4762643" cy="478539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  <a:p>
            <a:pPr>
              <a:defRPr/>
            </a:pPr>
            <a:r>
              <a:rPr sz="14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Выдержка из привилея городу Менску (1499 г.) «…мы, Александр, с  Божьей милости великий князь литовский, русский, жемойтский и  других [земель]… доводим до сведения этим нашим листом… что, желая преумножить всеобщее добро и  улучшить положение нашего города Менска… этот наш город… с права литовского и русского… на право немецкое, так называемое магдебургское, переводим на вечные времена. Постановляем и  даем им возможность, согласно этому магдебургскому праву, чинить полное управление… Желаем также, чтобы все жители названного города Менска пользовались этим правом магдебургским и  во всяком деле во всем его придерживались. …Всех тех людей отдаляем от городского и  боярского права и  навечно освобождаем их от суда и власти всех воевод, панов и старост… А если кто в чем будет виновен, должен по справедливости встать перед войтом, бурмистром и радцами. Если же войт или бурмистры решат несправедливо, тогда по этому делу должны будут вызваться к самим нам и нам решать, кого каким правом судить…».</a:t>
            </a:r>
            <a:endParaRPr sz="1600" b="1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b="1">
                <a:solidFill>
                  <a:schemeClr val="accent2"/>
                </a:solidFill>
              </a:rPr>
              <a:t>Последствия для горожан</a:t>
            </a:r>
            <a:endParaRPr sz="4800" b="1">
              <a:solidFill>
                <a:schemeClr val="accent2"/>
              </a:solidFill>
            </a:endParaRPr>
          </a:p>
        </p:txBody>
      </p:sp>
      <p:sp>
        <p:nvSpPr>
          <p:cNvPr id="194" name="Google Shape;194;p6" descr="Картинки по запросу &quot;кальвин&quot;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5" name="Google Shape;195;p6" descr="Картинки по запросу &quot;макс вебер&quot;"/>
          <p:cNvSpPr/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96" name="Google Shape;196;p6"/>
          <p:cNvGrpSpPr/>
          <p:nvPr/>
        </p:nvGrpSpPr>
        <p:grpSpPr bwMode="auto">
          <a:xfrm flipH="0" flipV="0">
            <a:off x="776886" y="1499305"/>
            <a:ext cx="8224268" cy="5135768"/>
            <a:chOff x="0" y="0"/>
            <a:chExt cx="8224268" cy="5135768"/>
          </a:xfrm>
        </p:grpSpPr>
        <p:sp>
          <p:nvSpPr>
            <p:cNvPr id="199" name="Google Shape;199;p6"/>
            <p:cNvSpPr/>
            <p:nvPr/>
          </p:nvSpPr>
          <p:spPr bwMode="auto">
            <a:xfrm>
              <a:off x="0" y="0"/>
              <a:ext cx="595604" cy="51357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0" name="Google Shape;200;p6"/>
            <p:cNvSpPr/>
            <p:nvPr/>
          </p:nvSpPr>
          <p:spPr bwMode="auto">
            <a:xfrm>
              <a:off x="595605" y="171191"/>
              <a:ext cx="7518216" cy="6847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 bwMode="auto">
            <a:xfrm>
              <a:off x="612489" y="191247"/>
              <a:ext cx="7484448" cy="64465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>
                <a:defRPr/>
              </a:pPr>
              <a:r>
                <a:rPr sz="2200">
                  <a:solidFill>
                    <a:srgbClr val="0F1115"/>
                  </a:solidFill>
                  <a:latin typeface="Times New Roman"/>
                  <a:ea typeface="Arial"/>
                  <a:cs typeface="Times New Roman"/>
                </a:rPr>
                <a:t>Освобождение от феодальных повинностей, суда и власти воевод/старост</a:t>
              </a:r>
              <a:endParaRPr sz="2400"/>
            </a:p>
          </p:txBody>
        </p:sp>
        <p:sp>
          <p:nvSpPr>
            <p:cNvPr id="202" name="Google Shape;202;p6"/>
            <p:cNvSpPr/>
            <p:nvPr/>
          </p:nvSpPr>
          <p:spPr bwMode="auto">
            <a:xfrm>
              <a:off x="0" y="0"/>
              <a:ext cx="595604" cy="136953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3" name="Google Shape;203;p6"/>
            <p:cNvSpPr/>
            <p:nvPr/>
          </p:nvSpPr>
          <p:spPr bwMode="auto">
            <a:xfrm>
              <a:off x="595605" y="1027154"/>
              <a:ext cx="7518216" cy="6847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4" name="Google Shape;204;p6"/>
            <p:cNvSpPr txBox="1"/>
            <p:nvPr/>
          </p:nvSpPr>
          <p:spPr bwMode="auto">
            <a:xfrm>
              <a:off x="612489" y="1047210"/>
              <a:ext cx="7484448" cy="64465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Создание органов самоуправления и своего суда</a:t>
              </a:r>
              <a:endParaRPr sz="20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05" name="Google Shape;205;p6"/>
            <p:cNvSpPr/>
            <p:nvPr/>
          </p:nvSpPr>
          <p:spPr bwMode="auto">
            <a:xfrm>
              <a:off x="0" y="0"/>
              <a:ext cx="595604" cy="222549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6" name="Google Shape;206;p6"/>
            <p:cNvSpPr/>
            <p:nvPr/>
          </p:nvSpPr>
          <p:spPr bwMode="auto">
            <a:xfrm>
              <a:off x="595605" y="1883114"/>
              <a:ext cx="7518216" cy="6847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7" name="Google Shape;207;p6"/>
            <p:cNvSpPr txBox="1"/>
            <p:nvPr/>
          </p:nvSpPr>
          <p:spPr bwMode="auto">
            <a:xfrm>
              <a:off x="612489" y="1903170"/>
              <a:ext cx="7484448" cy="64465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b="0" i="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Контроль над финансово торговой деятельностью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08" name="Google Shape;208;p6"/>
            <p:cNvSpPr/>
            <p:nvPr/>
          </p:nvSpPr>
          <p:spPr bwMode="auto">
            <a:xfrm>
              <a:off x="0" y="0"/>
              <a:ext cx="595604" cy="308145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9" name="Google Shape;209;p6"/>
            <p:cNvSpPr/>
            <p:nvPr/>
          </p:nvSpPr>
          <p:spPr bwMode="auto">
            <a:xfrm>
              <a:off x="595605" y="2739076"/>
              <a:ext cx="7518216" cy="6847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0" name="Google Shape;210;p6"/>
            <p:cNvSpPr txBox="1"/>
            <p:nvPr/>
          </p:nvSpPr>
          <p:spPr bwMode="auto">
            <a:xfrm>
              <a:off x="595605" y="2779188"/>
              <a:ext cx="7484448" cy="64465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Свободное занятие ремеслом и торговлей</a:t>
              </a:r>
              <a:endParaRPr sz="22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11" name="Google Shape;211;p6"/>
            <p:cNvSpPr/>
            <p:nvPr/>
          </p:nvSpPr>
          <p:spPr bwMode="auto">
            <a:xfrm>
              <a:off x="0" y="0"/>
              <a:ext cx="595604" cy="393742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2" name="Google Shape;212;p6"/>
            <p:cNvSpPr/>
            <p:nvPr/>
          </p:nvSpPr>
          <p:spPr bwMode="auto">
            <a:xfrm>
              <a:off x="595605" y="3595037"/>
              <a:ext cx="7518216" cy="6847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3" name="Google Shape;213;p6"/>
            <p:cNvSpPr txBox="1"/>
            <p:nvPr/>
          </p:nvSpPr>
          <p:spPr bwMode="auto">
            <a:xfrm flipH="0" flipV="0">
              <a:off x="739819" y="3595037"/>
              <a:ext cx="7484448" cy="56773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b="0" i="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Замена натуральных повинностей денежным налогом</a:t>
              </a:r>
              <a:endParaRPr sz="22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14" name="Google Shape;214;p6"/>
            <p:cNvSpPr/>
            <p:nvPr/>
          </p:nvSpPr>
          <p:spPr bwMode="auto">
            <a:xfrm>
              <a:off x="0" y="0"/>
              <a:ext cx="595604" cy="479338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5" name="Google Shape;215;p6"/>
            <p:cNvSpPr/>
            <p:nvPr/>
          </p:nvSpPr>
          <p:spPr bwMode="auto">
            <a:xfrm>
              <a:off x="595605" y="4450999"/>
              <a:ext cx="7518216" cy="6847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4" tIns="91424" rIns="91424" bIns="91424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6" name="Google Shape;216;p6"/>
            <p:cNvSpPr txBox="1"/>
            <p:nvPr/>
          </p:nvSpPr>
          <p:spPr bwMode="auto">
            <a:xfrm>
              <a:off x="612489" y="4471055"/>
              <a:ext cx="7484448" cy="64465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4" tIns="22849" rIns="34274" bIns="22849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b="0" i="0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Отмена феодальных повинностей</a:t>
              </a:r>
              <a:endParaRPr sz="2200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On-screen Show (4:3)</PresentationFormat>
  <Paragraphs>0</Paragraphs>
  <Slides>20</Slides>
  <Notes>20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Ситник П.В.</dc:creator>
  <cp:keywords/>
  <dc:description/>
  <dc:identifier/>
  <dc:language/>
  <cp:lastModifiedBy/>
  <cp:revision>2</cp:revision>
  <dcterms:created xsi:type="dcterms:W3CDTF">2007-05-01T17:03:23Z</dcterms:created>
  <dcterms:modified xsi:type="dcterms:W3CDTF">2025-11-01T18:51:05Z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filetime>2021-02-17T10:00:00Z</vt:filetime>
  </property>
</Properties>
</file>